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65" r:id="rId14"/>
    <p:sldId id="277"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br>
              <a:rPr lang="es-MX" dirty="0"/>
            </a:br>
            <a:br>
              <a:rPr lang="es-MX" dirty="0"/>
            </a:br>
            <a:r>
              <a:rPr lang="es-MX" dirty="0"/>
              <a:t>TRANSFORMANDO LA PRACTICA DOCENTE</a:t>
            </a:r>
          </a:p>
        </p:txBody>
      </p:sp>
      <p:sp>
        <p:nvSpPr>
          <p:cNvPr id="3" name="Subtítulo 2"/>
          <p:cNvSpPr>
            <a:spLocks noGrp="1"/>
          </p:cNvSpPr>
          <p:nvPr>
            <p:ph type="subTitle" idx="1"/>
          </p:nvPr>
        </p:nvSpPr>
        <p:spPr/>
        <p:txBody>
          <a:bodyPr/>
          <a:lstStyle/>
          <a:p>
            <a:r>
              <a:rPr lang="es-MX" dirty="0"/>
              <a:t>Una propuesta basada en la investigación acción</a:t>
            </a:r>
          </a:p>
          <a:p>
            <a:r>
              <a:rPr lang="es-MX" dirty="0"/>
              <a:t>Cecilia </a:t>
            </a:r>
            <a:r>
              <a:rPr lang="es-MX" dirty="0" err="1"/>
              <a:t>Ferreriro</a:t>
            </a:r>
            <a:endParaRPr lang="es-MX" dirty="0"/>
          </a:p>
        </p:txBody>
      </p:sp>
    </p:spTree>
    <p:extLst>
      <p:ext uri="{BB962C8B-B14F-4D97-AF65-F5344CB8AC3E}">
        <p14:creationId xmlns:p14="http://schemas.microsoft.com/office/powerpoint/2010/main" val="1249194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789992"/>
          </a:xfrm>
        </p:spPr>
        <p:txBody>
          <a:bodyPr/>
          <a:lstStyle/>
          <a:p>
            <a:pPr algn="ctr"/>
            <a:r>
              <a:rPr lang="es-MX" b="1" dirty="0"/>
              <a:t>Dimensión institucional</a:t>
            </a:r>
            <a:endParaRPr lang="es-MX" dirty="0"/>
          </a:p>
        </p:txBody>
      </p:sp>
      <p:sp>
        <p:nvSpPr>
          <p:cNvPr id="3" name="Marcador de contenido 2"/>
          <p:cNvSpPr>
            <a:spLocks noGrp="1"/>
          </p:cNvSpPr>
          <p:nvPr>
            <p:ph idx="1"/>
          </p:nvPr>
        </p:nvSpPr>
        <p:spPr>
          <a:xfrm>
            <a:off x="410547" y="1399592"/>
            <a:ext cx="9199983" cy="5057192"/>
          </a:xfrm>
        </p:spPr>
        <p:txBody>
          <a:bodyPr>
            <a:normAutofit fontScale="85000" lnSpcReduction="20000"/>
          </a:bodyPr>
          <a:lstStyle/>
          <a:p>
            <a:pPr marL="0" indent="0" algn="just">
              <a:buNone/>
            </a:pPr>
            <a:r>
              <a:rPr lang="es-MX" sz="2600" dirty="0"/>
              <a:t>La practica docente se desarrolla en el seno de una organización. La institución escolar representa, para el maestro, el espacio privilegiado de socialización profesional. </a:t>
            </a:r>
          </a:p>
          <a:p>
            <a:pPr marL="0" indent="0" algn="just">
              <a:buNone/>
            </a:pPr>
            <a:endParaRPr lang="es-MX" sz="2600" dirty="0"/>
          </a:p>
          <a:p>
            <a:pPr marL="0" indent="0" algn="just">
              <a:buNone/>
            </a:pPr>
            <a:r>
              <a:rPr lang="es-MX" sz="2600" dirty="0"/>
              <a:t>A través de ella entra en contacto con los saberes del oficio, las tradiciones, las costumbres y las reglas tacitas propias de la cultura magisterial. </a:t>
            </a:r>
          </a:p>
          <a:p>
            <a:pPr marL="0" indent="0" algn="just">
              <a:buNone/>
            </a:pPr>
            <a:endParaRPr lang="es-MX" sz="2600" dirty="0"/>
          </a:p>
          <a:p>
            <a:pPr marL="0" indent="0" algn="just">
              <a:buNone/>
            </a:pPr>
            <a:r>
              <a:rPr lang="es-MX" sz="2600" dirty="0"/>
              <a:t>Una dimensión colectiva al que hacer individual las normas de comportamiento y de comunicación entre colegas y autoridades de cada escuela, determinados saberes y practicas de enseñanza que se socializan al interior y que los maestros han asimilando y modelos de gestión directiva que establecen determinadas pautas de organización en la escuela.</a:t>
            </a:r>
          </a:p>
          <a:p>
            <a:endParaRPr lang="es-MX" dirty="0"/>
          </a:p>
        </p:txBody>
      </p:sp>
    </p:spTree>
    <p:extLst>
      <p:ext uri="{BB962C8B-B14F-4D97-AF65-F5344CB8AC3E}">
        <p14:creationId xmlns:p14="http://schemas.microsoft.com/office/powerpoint/2010/main" val="2923944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827314"/>
          </a:xfrm>
        </p:spPr>
        <p:txBody>
          <a:bodyPr>
            <a:normAutofit fontScale="90000"/>
          </a:bodyPr>
          <a:lstStyle/>
          <a:p>
            <a:pPr algn="ctr"/>
            <a:r>
              <a:rPr lang="es-MX" sz="4000" b="1" dirty="0"/>
              <a:t>Dimensión interpersonal</a:t>
            </a:r>
            <a:br>
              <a:rPr lang="es-MX" dirty="0"/>
            </a:br>
            <a:endParaRPr lang="es-MX" dirty="0"/>
          </a:p>
        </p:txBody>
      </p:sp>
      <p:sp>
        <p:nvSpPr>
          <p:cNvPr id="3" name="Marcador de contenido 2"/>
          <p:cNvSpPr>
            <a:spLocks noGrp="1"/>
          </p:cNvSpPr>
          <p:nvPr>
            <p:ph idx="1"/>
          </p:nvPr>
        </p:nvSpPr>
        <p:spPr>
          <a:xfrm>
            <a:off x="677334" y="1698171"/>
            <a:ext cx="8596668" cy="4343191"/>
          </a:xfrm>
        </p:spPr>
        <p:txBody>
          <a:bodyPr/>
          <a:lstStyle/>
          <a:p>
            <a:pPr marL="0" indent="0" algn="just">
              <a:buNone/>
            </a:pPr>
            <a:r>
              <a:rPr lang="es-MX" sz="2800" dirty="0"/>
              <a:t>La función del maestro como profesional esta cimentada en las relaciones entre las personas que participan en el proceso educativo alumnos, maestros, directores, madres y padres de !familia. Estas relaciones interpersonales que ocurren dentro de la escuela son siempre complejas, pues se construyen sobre la base de diferentes individuales en un marco institucional.</a:t>
            </a:r>
          </a:p>
          <a:p>
            <a:endParaRPr lang="es-MX" dirty="0"/>
          </a:p>
        </p:txBody>
      </p:sp>
    </p:spTree>
    <p:extLst>
      <p:ext uri="{BB962C8B-B14F-4D97-AF65-F5344CB8AC3E}">
        <p14:creationId xmlns:p14="http://schemas.microsoft.com/office/powerpoint/2010/main" val="850027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03380"/>
          </a:xfrm>
        </p:spPr>
        <p:txBody>
          <a:bodyPr>
            <a:noAutofit/>
          </a:bodyPr>
          <a:lstStyle/>
          <a:p>
            <a:pPr algn="ctr"/>
            <a:r>
              <a:rPr lang="es-MX" b="1" dirty="0"/>
              <a:t>Dimensión Social</a:t>
            </a:r>
            <a:br>
              <a:rPr lang="es-MX" dirty="0"/>
            </a:br>
            <a:endParaRPr lang="es-MX" dirty="0"/>
          </a:p>
        </p:txBody>
      </p:sp>
      <p:sp>
        <p:nvSpPr>
          <p:cNvPr id="3" name="Marcador de contenido 2"/>
          <p:cNvSpPr>
            <a:spLocks noGrp="1"/>
          </p:cNvSpPr>
          <p:nvPr>
            <p:ph idx="1"/>
          </p:nvPr>
        </p:nvSpPr>
        <p:spPr>
          <a:xfrm>
            <a:off x="677334" y="1716833"/>
            <a:ext cx="8596668" cy="4324529"/>
          </a:xfrm>
        </p:spPr>
        <p:txBody>
          <a:bodyPr>
            <a:normAutofit/>
          </a:bodyPr>
          <a:lstStyle/>
          <a:p>
            <a:pPr marL="0" indent="0" algn="just">
              <a:buNone/>
            </a:pPr>
            <a:r>
              <a:rPr lang="es-MX" sz="3200" dirty="0"/>
              <a:t>El trabajo docente se desarrolla en un entorno histórico, político, social, geográfico, cultural y económico particular, que le imprime ciertas exigencias y que al mismo tiempo es el espacio de incidencia mas inmediato de su labor.</a:t>
            </a:r>
          </a:p>
          <a:p>
            <a:pPr algn="just"/>
            <a:endParaRPr lang="es-MX" sz="3200" dirty="0"/>
          </a:p>
        </p:txBody>
      </p:sp>
    </p:spTree>
    <p:extLst>
      <p:ext uri="{BB962C8B-B14F-4D97-AF65-F5344CB8AC3E}">
        <p14:creationId xmlns:p14="http://schemas.microsoft.com/office/powerpoint/2010/main" val="1673554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Dimensión didáctica:</a:t>
            </a:r>
            <a:br>
              <a:rPr lang="es-MX" dirty="0"/>
            </a:br>
            <a:endParaRPr lang="es-MX" dirty="0"/>
          </a:p>
        </p:txBody>
      </p:sp>
      <p:sp>
        <p:nvSpPr>
          <p:cNvPr id="3" name="Marcador de contenido 2"/>
          <p:cNvSpPr>
            <a:spLocks noGrp="1"/>
          </p:cNvSpPr>
          <p:nvPr>
            <p:ph idx="1"/>
          </p:nvPr>
        </p:nvSpPr>
        <p:spPr>
          <a:xfrm>
            <a:off x="391886" y="1511559"/>
            <a:ext cx="9088016" cy="4529803"/>
          </a:xfrm>
        </p:spPr>
        <p:txBody>
          <a:bodyPr>
            <a:normAutofit fontScale="85000" lnSpcReduction="20000"/>
          </a:bodyPr>
          <a:lstStyle/>
          <a:p>
            <a:pPr marL="0" indent="0" algn="just">
              <a:buNone/>
            </a:pPr>
            <a:r>
              <a:rPr lang="es-MX" sz="2600" dirty="0"/>
              <a:t>Esta dimensión hace referencia al papel del maestro como agente que, a través delos procesos de enseñanza, orienta, dirige, facilita y guía la interacción de los alumnos con el saber colectivo culturalmente organizado, para que , construyan su propio conocimiento. </a:t>
            </a:r>
          </a:p>
          <a:p>
            <a:pPr marL="0" indent="0" algn="just">
              <a:buNone/>
            </a:pPr>
            <a:endParaRPr lang="es-MX" sz="2600" dirty="0"/>
          </a:p>
          <a:p>
            <a:pPr marL="0" indent="0" algn="just">
              <a:buNone/>
            </a:pPr>
            <a:r>
              <a:rPr lang="es-MX" sz="2600" dirty="0"/>
              <a:t>La tarea especifica del maestro consiste en facilitarles el acceso al conocimiento, para que se apropien de el y lo recree invita al maestro a recuperar y analizar cuestiones como los métodos de enseñanza que utiliza, la !forma en que organiza el trabajo con sus alumnos, el grado de conocimiento que tiene de ellos, las normas que rigen el trabajo en el aula, los tipos de evaluación que emplea, la manera en que enfrenta los problemas académicos de sus alumnos y los aprendizajes adquiridos por ellos.</a:t>
            </a:r>
          </a:p>
          <a:p>
            <a:endParaRPr lang="es-MX" dirty="0"/>
          </a:p>
        </p:txBody>
      </p:sp>
    </p:spTree>
    <p:extLst>
      <p:ext uri="{BB962C8B-B14F-4D97-AF65-F5344CB8AC3E}">
        <p14:creationId xmlns:p14="http://schemas.microsoft.com/office/powerpoint/2010/main" val="1246368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96686"/>
          </a:xfrm>
        </p:spPr>
        <p:txBody>
          <a:bodyPr>
            <a:normAutofit fontScale="90000"/>
          </a:bodyPr>
          <a:lstStyle/>
          <a:p>
            <a:pPr algn="ctr"/>
            <a:r>
              <a:rPr lang="es-MX" sz="4000" b="1" dirty="0"/>
              <a:t>Dimensión Valorar</a:t>
            </a:r>
            <a:br>
              <a:rPr lang="es-MX" dirty="0"/>
            </a:br>
            <a:endParaRPr lang="es-MX" dirty="0"/>
          </a:p>
        </p:txBody>
      </p:sp>
      <p:sp>
        <p:nvSpPr>
          <p:cNvPr id="3" name="Marcador de contenido 2"/>
          <p:cNvSpPr>
            <a:spLocks noGrp="1"/>
          </p:cNvSpPr>
          <p:nvPr>
            <p:ph idx="1"/>
          </p:nvPr>
        </p:nvSpPr>
        <p:spPr/>
        <p:txBody>
          <a:bodyPr/>
          <a:lstStyle/>
          <a:p>
            <a:pPr algn="just"/>
            <a:r>
              <a:rPr lang="es-MX" sz="2000" dirty="0"/>
              <a:t>El proceso educativo nunca es neutral, siempre esta orientado a la consecución de ciertos valores, que se manifiestan en distintos niveles en la practica docente.</a:t>
            </a:r>
          </a:p>
          <a:p>
            <a:pPr algn="just"/>
            <a:r>
              <a:rPr lang="es-MX" sz="2000" dirty="0"/>
              <a:t>La practica de cada maestro da cuenta de sus valores personales a través de sus preferencias conscientes e inconscientes, de sus actitudes, de sus juicios de valor, todos lo cuales de unen una orientación acorde a su actuación cotidiana, que le demanda de manera continua la necesidad de hacer frente a situaciones diversas y tomar decisiones.</a:t>
            </a:r>
          </a:p>
          <a:p>
            <a:pPr marL="0" indent="0">
              <a:buNone/>
            </a:pPr>
            <a:endParaRPr lang="es-MX" dirty="0"/>
          </a:p>
        </p:txBody>
      </p:sp>
    </p:spTree>
    <p:extLst>
      <p:ext uri="{BB962C8B-B14F-4D97-AF65-F5344CB8AC3E}">
        <p14:creationId xmlns:p14="http://schemas.microsoft.com/office/powerpoint/2010/main" val="1352205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0722" y="646923"/>
            <a:ext cx="8596668" cy="789992"/>
          </a:xfrm>
        </p:spPr>
        <p:txBody>
          <a:bodyPr>
            <a:noAutofit/>
          </a:bodyPr>
          <a:lstStyle/>
          <a:p>
            <a:pPr algn="ctr"/>
            <a:r>
              <a:rPr lang="es-MX" b="1" dirty="0"/>
              <a:t>Relación pedagógica</a:t>
            </a:r>
            <a:br>
              <a:rPr lang="es-MX" dirty="0"/>
            </a:br>
            <a:endParaRPr lang="es-MX" dirty="0"/>
          </a:p>
        </p:txBody>
      </p:sp>
      <p:sp>
        <p:nvSpPr>
          <p:cNvPr id="3" name="Marcador de contenido 2"/>
          <p:cNvSpPr>
            <a:spLocks noGrp="1"/>
          </p:cNvSpPr>
          <p:nvPr>
            <p:ph idx="1"/>
          </p:nvPr>
        </p:nvSpPr>
        <p:spPr>
          <a:xfrm>
            <a:off x="677334" y="1968760"/>
            <a:ext cx="8596668" cy="4889240"/>
          </a:xfrm>
        </p:spPr>
        <p:txBody>
          <a:bodyPr>
            <a:normAutofit/>
          </a:bodyPr>
          <a:lstStyle/>
          <a:p>
            <a:r>
              <a:rPr lang="es-MX" dirty="0"/>
              <a:t>La designamos como la forma en que se expresan de manera conjunta las relaciones contenidas en las dimensiones anteriores, las cuales caracterizan especialmente  la práctica educativa de cada maestro y le imprimen una orientación particular a la relación que establece con sus alumnos. </a:t>
            </a:r>
          </a:p>
          <a:p>
            <a:r>
              <a:rPr lang="es-MX" dirty="0"/>
              <a:t>En  la relación pedagógica se evidencia la forma en la que el maestro en su función como educador en el marco de la institución escolar. </a:t>
            </a:r>
          </a:p>
          <a:p>
            <a:r>
              <a:rPr lang="es-MX" dirty="0"/>
              <a:t>De la manera en que cada maestro logre integrar y armonizar las dimensiones mencionadas dependerá que su práctica educativa, hacia una relación opresora, de dominio e imposición hacia sus alumnos, o hacia una relación liberadora en laque se recree el conocimiento sobre la base del respeto y el apoyo mutuo en el proceso de su desarrollo personal.</a:t>
            </a:r>
          </a:p>
        </p:txBody>
      </p:sp>
    </p:spTree>
    <p:extLst>
      <p:ext uri="{BB962C8B-B14F-4D97-AF65-F5344CB8AC3E}">
        <p14:creationId xmlns:p14="http://schemas.microsoft.com/office/powerpoint/2010/main" val="226778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a:t>1.Fundamentos del programa</a:t>
            </a:r>
            <a:endParaRPr lang="es-MX" dirty="0"/>
          </a:p>
        </p:txBody>
      </p:sp>
      <p:sp>
        <p:nvSpPr>
          <p:cNvPr id="3" name="Marcador de contenido 2"/>
          <p:cNvSpPr>
            <a:spLocks noGrp="1"/>
          </p:cNvSpPr>
          <p:nvPr>
            <p:ph idx="1"/>
          </p:nvPr>
        </p:nvSpPr>
        <p:spPr/>
        <p:txBody>
          <a:bodyPr>
            <a:normAutofit/>
          </a:bodyPr>
          <a:lstStyle/>
          <a:p>
            <a:r>
              <a:rPr lang="es-MX" sz="2400" b="1" dirty="0"/>
              <a:t>El punto de partida</a:t>
            </a:r>
            <a:endParaRPr lang="es-MX" sz="2400" dirty="0"/>
          </a:p>
          <a:p>
            <a:pPr marL="0" indent="0" algn="just">
              <a:buNone/>
            </a:pPr>
            <a:endParaRPr lang="es-MX" sz="2400" dirty="0"/>
          </a:p>
          <a:p>
            <a:pPr marL="0" indent="0" algn="just">
              <a:buNone/>
            </a:pPr>
            <a:r>
              <a:rPr lang="es-MX" sz="2400" dirty="0"/>
              <a:t>Con el tiempo, los pueblos cambian y se desarrollan, y las necesidades de la sociedad cambian también. La educación básica tiene que responder a esas necesidades, por lo que el papel de los maestros no puede ser siempre igual , entonces, ¿Cómo debe de ser el maestro que acompañe a las nuevas generaciones en su desarrollo?</a:t>
            </a:r>
          </a:p>
          <a:p>
            <a:endParaRPr lang="es-MX" dirty="0"/>
          </a:p>
        </p:txBody>
      </p:sp>
    </p:spTree>
    <p:extLst>
      <p:ext uri="{BB962C8B-B14F-4D97-AF65-F5344CB8AC3E}">
        <p14:creationId xmlns:p14="http://schemas.microsoft.com/office/powerpoint/2010/main" val="2248113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75256"/>
          </a:xfrm>
        </p:spPr>
        <p:txBody>
          <a:bodyPr>
            <a:noAutofit/>
          </a:bodyPr>
          <a:lstStyle/>
          <a:p>
            <a:pPr algn="ctr"/>
            <a:r>
              <a:rPr lang="es-MX" b="1" dirty="0"/>
              <a:t>Concepto de la práctica docente:</a:t>
            </a:r>
            <a:br>
              <a:rPr lang="es-MX" sz="3200" dirty="0"/>
            </a:br>
            <a:br>
              <a:rPr lang="es-MX" sz="3200" dirty="0"/>
            </a:br>
            <a:endParaRPr lang="es-MX" sz="3200" dirty="0"/>
          </a:p>
        </p:txBody>
      </p:sp>
      <p:sp>
        <p:nvSpPr>
          <p:cNvPr id="3" name="Marcador de contenido 2"/>
          <p:cNvSpPr>
            <a:spLocks noGrp="1"/>
          </p:cNvSpPr>
          <p:nvPr>
            <p:ph idx="1"/>
          </p:nvPr>
        </p:nvSpPr>
        <p:spPr>
          <a:xfrm>
            <a:off x="677334" y="1492779"/>
            <a:ext cx="8937721" cy="4714838"/>
          </a:xfrm>
        </p:spPr>
        <p:txBody>
          <a:bodyPr>
            <a:normAutofit lnSpcReduction="10000"/>
          </a:bodyPr>
          <a:lstStyle/>
          <a:p>
            <a:pPr marL="0" indent="0" algn="just">
              <a:buNone/>
            </a:pPr>
            <a:r>
              <a:rPr lang="es-MX" sz="2400" dirty="0"/>
              <a:t>Pensamos que la práctica docente transciende la concepción    técnica de quien solo se ocupa de aplicar técnicas de enseñanza en el salón de clases. El trabajo del maestro está situado en el punto en que se encuentran el sistema escolar con una oferta curricular y una organización determinada y los grupos sociales particulares. Entendemos a </a:t>
            </a:r>
            <a:r>
              <a:rPr lang="es-MX" sz="2400" b="1" dirty="0"/>
              <a:t>la práctica docente</a:t>
            </a:r>
            <a:r>
              <a:rPr lang="es-MX" sz="2400" dirty="0"/>
              <a:t> como una praxis social, objetiva e intencional en la que intervienen los significados, las percepciones y las acciones de los agentes implicados en el proceso maestros, alumnos, autoridades educativas y padres de !familia, así como los aspectos político e institucionales, administrativos y normativos que, según el proyecto educativo de cada país, delimitan la !unción del maestro.</a:t>
            </a:r>
          </a:p>
          <a:p>
            <a:pPr algn="just"/>
            <a:endParaRPr lang="es-MX" dirty="0"/>
          </a:p>
        </p:txBody>
      </p:sp>
    </p:spTree>
    <p:extLst>
      <p:ext uri="{BB962C8B-B14F-4D97-AF65-F5344CB8AC3E}">
        <p14:creationId xmlns:p14="http://schemas.microsoft.com/office/powerpoint/2010/main" val="919683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4933" y="290946"/>
            <a:ext cx="8854593" cy="1136073"/>
          </a:xfrm>
        </p:spPr>
        <p:txBody>
          <a:bodyPr>
            <a:normAutofit fontScale="90000"/>
          </a:bodyPr>
          <a:lstStyle/>
          <a:p>
            <a:pPr algn="ctr"/>
            <a:r>
              <a:rPr lang="es-MX" sz="4000" b="1" dirty="0"/>
              <a:t>La práctica docente contiene </a:t>
            </a:r>
            <a:br>
              <a:rPr lang="es-MX" sz="4000" b="1" dirty="0"/>
            </a:br>
            <a:r>
              <a:rPr lang="es-MX" sz="4000" b="1" dirty="0"/>
              <a:t>múltiples relaciones</a:t>
            </a:r>
            <a:r>
              <a:rPr lang="es-MX" b="1" dirty="0"/>
              <a:t>:</a:t>
            </a:r>
            <a:endParaRPr lang="es-MX" dirty="0"/>
          </a:p>
        </p:txBody>
      </p:sp>
      <p:sp>
        <p:nvSpPr>
          <p:cNvPr id="3" name="Marcador de contenido 2"/>
          <p:cNvSpPr>
            <a:spLocks noGrp="1"/>
          </p:cNvSpPr>
          <p:nvPr>
            <p:ph idx="1"/>
          </p:nvPr>
        </p:nvSpPr>
        <p:spPr>
          <a:xfrm>
            <a:off x="677334" y="1537855"/>
            <a:ext cx="8596668" cy="4779818"/>
          </a:xfrm>
        </p:spPr>
        <p:txBody>
          <a:bodyPr>
            <a:normAutofit fontScale="85000" lnSpcReduction="20000"/>
          </a:bodyPr>
          <a:lstStyle/>
          <a:p>
            <a:pPr algn="just"/>
            <a:r>
              <a:rPr lang="es-MX" dirty="0"/>
              <a:t>La docencia implica la relación entre personas el vinculo fundamental con el alumno y con otras personas los padres de !familia, los demás maestros, las autoridades escolares, la comunidad.</a:t>
            </a:r>
          </a:p>
          <a:p>
            <a:pPr algn="just"/>
            <a:r>
              <a:rPr lang="es-MX" dirty="0"/>
              <a:t>Maestros y alumnos se relacionan con un saber colectivo culturalmente organizado que la escuela como institución propone a través de la intervención sistemática y planificada.</a:t>
            </a:r>
          </a:p>
          <a:p>
            <a:pPr algn="just"/>
            <a:r>
              <a:rPr lang="es-MX" dirty="0"/>
              <a:t>La función del maestro esta también estrechamente vinculada a todos los aspectos de la vida humana que han conformando la marcha de la sociedad. La tarea del maestro siempre se desarrolla en un tiempo y un lugar determinados en los que entra en relación con los procesos económicos, políticos y culturales, más amplios que conforman el contexto de su trabajo y le plantean distintos desafíos.</a:t>
            </a:r>
          </a:p>
          <a:p>
            <a:pPr algn="just"/>
            <a:r>
              <a:rPr lang="es-MX" dirty="0"/>
              <a:t>El quehacer del maestro se desarrolla en un marco institucional, lo que genera también múltiples relaciones en el marco normativo y administrativo.</a:t>
            </a:r>
          </a:p>
          <a:p>
            <a:pPr algn="just"/>
            <a:r>
              <a:rPr lang="es-MX" dirty="0"/>
              <a:t>Los trabajos del maestro esta obligatoriamente conectado con un conjunto de #alores tanto personales y sociales como institucionales. </a:t>
            </a:r>
          </a:p>
          <a:p>
            <a:pPr algn="just"/>
            <a:r>
              <a:rPr lang="es-MX" dirty="0"/>
              <a:t>El conjunto de relaciones mencionadas se entrelazan formando una trama que convierte la práctica educativa en una realidad compleja, que trasciende el ámbito técnico y pedagógico. Esto significa que se trata de una práctica educativa que va más allá del salón de clases.</a:t>
            </a:r>
          </a:p>
          <a:p>
            <a:endParaRPr lang="es-MX" dirty="0"/>
          </a:p>
        </p:txBody>
      </p:sp>
    </p:spTree>
    <p:extLst>
      <p:ext uri="{BB962C8B-B14F-4D97-AF65-F5344CB8AC3E}">
        <p14:creationId xmlns:p14="http://schemas.microsoft.com/office/powerpoint/2010/main" val="391835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07818"/>
            <a:ext cx="8596668" cy="1320800"/>
          </a:xfrm>
        </p:spPr>
        <p:txBody>
          <a:bodyPr/>
          <a:lstStyle/>
          <a:p>
            <a:pPr algn="ctr"/>
            <a:r>
              <a:rPr lang="es-MX" b="1" dirty="0"/>
              <a:t>El trabajo docente está formado </a:t>
            </a:r>
            <a:br>
              <a:rPr lang="es-MX" b="1" dirty="0"/>
            </a:br>
            <a:r>
              <a:rPr lang="es-MX" b="1" dirty="0"/>
              <a:t>por relaciones:</a:t>
            </a:r>
            <a:endParaRPr lang="es-MX" dirty="0"/>
          </a:p>
        </p:txBody>
      </p:sp>
      <p:sp>
        <p:nvSpPr>
          <p:cNvPr id="3" name="Marcador de contenido 2"/>
          <p:cNvSpPr>
            <a:spLocks noGrp="1"/>
          </p:cNvSpPr>
          <p:nvPr>
            <p:ph idx="1"/>
          </p:nvPr>
        </p:nvSpPr>
        <p:spPr>
          <a:xfrm>
            <a:off x="677334" y="1528619"/>
            <a:ext cx="8596668" cy="4512744"/>
          </a:xfrm>
        </p:spPr>
        <p:txBody>
          <a:bodyPr>
            <a:normAutofit fontScale="92500" lnSpcReduction="20000"/>
          </a:bodyPr>
          <a:lstStyle/>
          <a:p>
            <a:pPr marL="0" indent="0">
              <a:buNone/>
            </a:pPr>
            <a:r>
              <a:rPr lang="es-MX" dirty="0"/>
              <a:t>Entre personas, con:</a:t>
            </a:r>
          </a:p>
          <a:p>
            <a:r>
              <a:rPr lang="es-MX" dirty="0"/>
              <a:t>Sus alumnos</a:t>
            </a:r>
          </a:p>
          <a:p>
            <a:r>
              <a:rPr lang="es-MX" dirty="0"/>
              <a:t>Otros maestros</a:t>
            </a:r>
          </a:p>
          <a:p>
            <a:r>
              <a:rPr lang="es-MX" dirty="0"/>
              <a:t>Los padres de Familia</a:t>
            </a:r>
          </a:p>
          <a:p>
            <a:r>
              <a:rPr lang="es-MX" dirty="0"/>
              <a:t>Las autoridades</a:t>
            </a:r>
          </a:p>
          <a:p>
            <a:r>
              <a:rPr lang="es-MX" dirty="0"/>
              <a:t>La comunidad</a:t>
            </a:r>
          </a:p>
          <a:p>
            <a:pPr marL="0" indent="0">
              <a:buNone/>
            </a:pPr>
            <a:endParaRPr lang="es-MX" dirty="0"/>
          </a:p>
          <a:p>
            <a:r>
              <a:rPr lang="es-MX" dirty="0"/>
              <a:t>Con el conocimiento</a:t>
            </a:r>
          </a:p>
          <a:p>
            <a:r>
              <a:rPr lang="es-MX" dirty="0"/>
              <a:t>Con la institución</a:t>
            </a:r>
          </a:p>
          <a:p>
            <a:r>
              <a:rPr lang="es-MX" dirty="0"/>
              <a:t>Con todos los aspectos de la vida )humana que van conformando la marcha de la sociedad.</a:t>
            </a:r>
          </a:p>
          <a:p>
            <a:r>
              <a:rPr lang="es-MX" dirty="0"/>
              <a:t>Con un conjunto de valores personales e institucionales.</a:t>
            </a:r>
          </a:p>
          <a:p>
            <a:r>
              <a:rPr lang="es-MX" dirty="0"/>
              <a:t>La práctica docente es inseparable del de gestión escolar ya que alude a la construcción social de las prácticas educativas en el seno de la institución escolar.</a:t>
            </a:r>
          </a:p>
          <a:p>
            <a:pPr marL="0" indent="0">
              <a:buNone/>
            </a:pPr>
            <a:endParaRPr lang="es-MX" dirty="0"/>
          </a:p>
        </p:txBody>
      </p:sp>
    </p:spTree>
    <p:extLst>
      <p:ext uri="{BB962C8B-B14F-4D97-AF65-F5344CB8AC3E}">
        <p14:creationId xmlns:p14="http://schemas.microsoft.com/office/powerpoint/2010/main" val="129077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890017"/>
            <a:ext cx="8596668" cy="5151346"/>
          </a:xfrm>
        </p:spPr>
        <p:txBody>
          <a:bodyPr>
            <a:noAutofit/>
          </a:bodyPr>
          <a:lstStyle/>
          <a:p>
            <a:r>
              <a:rPr lang="es-MX" sz="2800" b="1" dirty="0"/>
              <a:t>La gestión escolar </a:t>
            </a:r>
            <a:endParaRPr lang="es-MX" sz="2800" dirty="0"/>
          </a:p>
          <a:p>
            <a:pPr marL="0" indent="0" algn="just">
              <a:buNone/>
            </a:pPr>
            <a:r>
              <a:rPr lang="es-MX" sz="2400" dirty="0"/>
              <a:t>Como el conjunto de procesos de decisión, negociación y acción comprometidos en la puesta en práctica del proceso educativo, en el espacio de la escuela, por parte de los agentes que en él participan.</a:t>
            </a:r>
          </a:p>
          <a:p>
            <a:r>
              <a:rPr lang="es-MX" sz="2800" b="1" dirty="0"/>
              <a:t>Análisis crítico de la práctica docente:</a:t>
            </a:r>
            <a:endParaRPr lang="es-MX" sz="2800" dirty="0"/>
          </a:p>
          <a:p>
            <a:pPr marL="0" indent="0" algn="just">
              <a:buNone/>
            </a:pPr>
            <a:r>
              <a:rPr lang="es-MX" sz="2400" dirty="0"/>
              <a:t>Se concibe al maestro como un sujeto activo, participativo, consciente de su realidad y de los condicionantes que actúan sobre ella, y admiten que a través de la reflexión  y de la indagación sobre su quehacer, el docente es capaz de introducirse en un proceso auténticamente creativo e innovador que contribuya a mejorar su desempeño como educador.</a:t>
            </a:r>
          </a:p>
          <a:p>
            <a:endParaRPr lang="es-MX" sz="2000" dirty="0"/>
          </a:p>
        </p:txBody>
      </p:sp>
    </p:spTree>
    <p:extLst>
      <p:ext uri="{BB962C8B-B14F-4D97-AF65-F5344CB8AC3E}">
        <p14:creationId xmlns:p14="http://schemas.microsoft.com/office/powerpoint/2010/main" val="8238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7260" y="839789"/>
            <a:ext cx="8596668" cy="1320800"/>
          </a:xfrm>
        </p:spPr>
        <p:txBody>
          <a:bodyPr/>
          <a:lstStyle/>
          <a:p>
            <a:pPr algn="ctr"/>
            <a:r>
              <a:rPr lang="es-MX" b="1" dirty="0"/>
              <a:t>El dialogo constituye la base del trabajo grupal que proponemos:</a:t>
            </a:r>
            <a:endParaRPr lang="es-MX" dirty="0"/>
          </a:p>
        </p:txBody>
      </p:sp>
      <p:sp>
        <p:nvSpPr>
          <p:cNvPr id="3" name="Marcador de contenido 2"/>
          <p:cNvSpPr>
            <a:spLocks noGrp="1"/>
          </p:cNvSpPr>
          <p:nvPr>
            <p:ph idx="1"/>
          </p:nvPr>
        </p:nvSpPr>
        <p:spPr/>
        <p:txBody>
          <a:bodyPr>
            <a:normAutofit fontScale="77500" lnSpcReduction="20000"/>
          </a:bodyPr>
          <a:lstStyle/>
          <a:p>
            <a:pPr algn="just"/>
            <a:r>
              <a:rPr lang="es-MX" sz="2600" dirty="0"/>
              <a:t>Dialogo es una palabra muy utilizada, pero pocas veces llevada a la práctica mucho más que una conversación o un mero intercambio de ideas, implica la explicitación y la confrontación de pensamientos distintos en torno a un interés común, el respeto por las ideas expresadas, la libertad para manifestar dudas o desconocimiento y la intención de conocer, de entender y de avanzar en la búsqueda de la verdad.</a:t>
            </a:r>
          </a:p>
          <a:p>
            <a:pPr algn="just"/>
            <a:r>
              <a:rPr lang="es-MX" sz="2600" dirty="0"/>
              <a:t>El ejercicio autentico del dialogo va dando lugar, poco a poco, al pensamiento crítico.</a:t>
            </a:r>
          </a:p>
          <a:p>
            <a:pPr algn="just"/>
            <a:r>
              <a:rPr lang="es-MX" sz="2600" dirty="0"/>
              <a:t>Por medio del dialogo los maestros irán recuperando los dos grandes elementos que sirven de punto de partida para el trabajo su experiencia y su saber pedagógico.</a:t>
            </a:r>
          </a:p>
        </p:txBody>
      </p:sp>
    </p:spTree>
    <p:extLst>
      <p:ext uri="{BB962C8B-B14F-4D97-AF65-F5344CB8AC3E}">
        <p14:creationId xmlns:p14="http://schemas.microsoft.com/office/powerpoint/2010/main" val="1736835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25809" t="30166" r="15817" b="10651"/>
          <a:stretch/>
        </p:blipFill>
        <p:spPr>
          <a:xfrm>
            <a:off x="783771" y="447869"/>
            <a:ext cx="10823510" cy="6169666"/>
          </a:xfrm>
          <a:prstGeom prst="rect">
            <a:avLst/>
          </a:prstGeom>
        </p:spPr>
      </p:pic>
    </p:spTree>
    <p:extLst>
      <p:ext uri="{BB962C8B-B14F-4D97-AF65-F5344CB8AC3E}">
        <p14:creationId xmlns:p14="http://schemas.microsoft.com/office/powerpoint/2010/main" val="2058706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96686"/>
          </a:xfrm>
        </p:spPr>
        <p:txBody>
          <a:bodyPr>
            <a:normAutofit fontScale="90000"/>
          </a:bodyPr>
          <a:lstStyle/>
          <a:p>
            <a:pPr algn="ctr"/>
            <a:r>
              <a:rPr lang="es-MX" sz="4000" b="1" dirty="0"/>
              <a:t>Dimensión personal</a:t>
            </a:r>
            <a:br>
              <a:rPr lang="es-MX" dirty="0"/>
            </a:br>
            <a:endParaRPr lang="es-MX" dirty="0"/>
          </a:p>
        </p:txBody>
      </p:sp>
      <p:sp>
        <p:nvSpPr>
          <p:cNvPr id="3" name="Marcador de contenido 2"/>
          <p:cNvSpPr>
            <a:spLocks noGrp="1"/>
          </p:cNvSpPr>
          <p:nvPr>
            <p:ph idx="1"/>
          </p:nvPr>
        </p:nvSpPr>
        <p:spPr>
          <a:xfrm>
            <a:off x="677334" y="1619414"/>
            <a:ext cx="8596668" cy="3880773"/>
          </a:xfrm>
        </p:spPr>
        <p:txBody>
          <a:bodyPr/>
          <a:lstStyle/>
          <a:p>
            <a:pPr marL="0" indent="0" algn="just">
              <a:buNone/>
            </a:pPr>
            <a:r>
              <a:rPr lang="es-MX" sz="2400" dirty="0"/>
              <a:t>La practica docente es esencialmente una práctica humana el maestro como un sujeto con ciertas cualidades, características y dificultades que le son propias un ser no acabado, con ideales, motivos, proyectos y circunstancias. Como un ser )histórico capaz de analizar su presente y de construir su !futuro, a recuperar como se enlazan su historia personal y su trayectoria profesional, su vida cotidiana y su trabajo en la escuela quien es el fuera del salón de clases, que representa su trabajo en su vida privada y de que manera esta se pace presente en el aula.</a:t>
            </a:r>
          </a:p>
          <a:p>
            <a:endParaRPr lang="es-MX" dirty="0"/>
          </a:p>
        </p:txBody>
      </p:sp>
    </p:spTree>
    <p:extLst>
      <p:ext uri="{BB962C8B-B14F-4D97-AF65-F5344CB8AC3E}">
        <p14:creationId xmlns:p14="http://schemas.microsoft.com/office/powerpoint/2010/main" val="581943851"/>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135</TotalTime>
  <Words>355</Words>
  <Application>Microsoft Office PowerPoint</Application>
  <PresentationFormat>Panorámica</PresentationFormat>
  <Paragraphs>60</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Trebuchet MS</vt:lpstr>
      <vt:lpstr>Wingdings 3</vt:lpstr>
      <vt:lpstr>Faceta</vt:lpstr>
      <vt:lpstr>  TRANSFORMANDO LA PRACTICA DOCENTE</vt:lpstr>
      <vt:lpstr>1.Fundamentos del programa</vt:lpstr>
      <vt:lpstr>Concepto de la práctica docente:  </vt:lpstr>
      <vt:lpstr>La práctica docente contiene  múltiples relaciones:</vt:lpstr>
      <vt:lpstr>El trabajo docente está formado  por relaciones:</vt:lpstr>
      <vt:lpstr>Presentación de PowerPoint</vt:lpstr>
      <vt:lpstr>El dialogo constituye la base del trabajo grupal que proponemos:</vt:lpstr>
      <vt:lpstr>Presentación de PowerPoint</vt:lpstr>
      <vt:lpstr>Dimensión personal </vt:lpstr>
      <vt:lpstr>Dimensión institucional</vt:lpstr>
      <vt:lpstr>Dimensión interpersonal </vt:lpstr>
      <vt:lpstr>Dimensión Social </vt:lpstr>
      <vt:lpstr>Dimensión didáctica: </vt:lpstr>
      <vt:lpstr>Dimensión Valorar </vt:lpstr>
      <vt:lpstr>Relación pedagógica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 propuesta basada en la investigai!n"ai!nCeilia Fierro  TRANSFORMANDO LA PRACTICA DOCENTE</dc:title>
  <dc:creator>isaac gonzalez muñiz</dc:creator>
  <cp:lastModifiedBy>Arturo Guevara Dàvila</cp:lastModifiedBy>
  <cp:revision>9</cp:revision>
  <dcterms:created xsi:type="dcterms:W3CDTF">2019-01-11T03:46:22Z</dcterms:created>
  <dcterms:modified xsi:type="dcterms:W3CDTF">2019-01-11T09:05:46Z</dcterms:modified>
</cp:coreProperties>
</file>