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3" r:id="rId2"/>
    <p:sldId id="274" r:id="rId3"/>
    <p:sldId id="257" r:id="rId4"/>
    <p:sldId id="268" r:id="rId5"/>
    <p:sldId id="264" r:id="rId6"/>
    <p:sldId id="265" r:id="rId7"/>
    <p:sldId id="266" r:id="rId8"/>
    <p:sldId id="259" r:id="rId9"/>
    <p:sldId id="277" r:id="rId10"/>
    <p:sldId id="261" r:id="rId11"/>
    <p:sldId id="272" r:id="rId12"/>
    <p:sldId id="271" r:id="rId13"/>
    <p:sldId id="262" r:id="rId14"/>
    <p:sldId id="275" r:id="rId15"/>
    <p:sldId id="276"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1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E43F14-65F2-4D9D-B968-ED60BADB8462}" type="datetimeFigureOut">
              <a:rPr lang="es-ES" smtClean="0"/>
              <a:t>23/03/2018</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91E9C4-AA76-464A-AB1A-FD626D640B8F}" type="slidenum">
              <a:rPr lang="es-ES" smtClean="0"/>
              <a:t>‹Nº›</a:t>
            </a:fld>
            <a:endParaRPr lang="es-ES"/>
          </a:p>
        </p:txBody>
      </p:sp>
    </p:spTree>
    <p:extLst>
      <p:ext uri="{BB962C8B-B14F-4D97-AF65-F5344CB8AC3E}">
        <p14:creationId xmlns:p14="http://schemas.microsoft.com/office/powerpoint/2010/main" val="2270186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3</a:t>
            </a:fld>
            <a:endParaRPr lang="es-ES"/>
          </a:p>
        </p:txBody>
      </p:sp>
    </p:spTree>
    <p:extLst>
      <p:ext uri="{BB962C8B-B14F-4D97-AF65-F5344CB8AC3E}">
        <p14:creationId xmlns:p14="http://schemas.microsoft.com/office/powerpoint/2010/main" val="22866580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13</a:t>
            </a:fld>
            <a:endParaRPr lang="es-ES"/>
          </a:p>
        </p:txBody>
      </p:sp>
    </p:spTree>
    <p:extLst>
      <p:ext uri="{BB962C8B-B14F-4D97-AF65-F5344CB8AC3E}">
        <p14:creationId xmlns:p14="http://schemas.microsoft.com/office/powerpoint/2010/main" val="2286658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4</a:t>
            </a:fld>
            <a:endParaRPr lang="es-ES"/>
          </a:p>
        </p:txBody>
      </p:sp>
    </p:spTree>
    <p:extLst>
      <p:ext uri="{BB962C8B-B14F-4D97-AF65-F5344CB8AC3E}">
        <p14:creationId xmlns:p14="http://schemas.microsoft.com/office/powerpoint/2010/main" val="2286658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5</a:t>
            </a:fld>
            <a:endParaRPr lang="es-ES"/>
          </a:p>
        </p:txBody>
      </p:sp>
    </p:spTree>
    <p:extLst>
      <p:ext uri="{BB962C8B-B14F-4D97-AF65-F5344CB8AC3E}">
        <p14:creationId xmlns:p14="http://schemas.microsoft.com/office/powerpoint/2010/main" val="2286658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6</a:t>
            </a:fld>
            <a:endParaRPr lang="es-ES"/>
          </a:p>
        </p:txBody>
      </p:sp>
    </p:spTree>
    <p:extLst>
      <p:ext uri="{BB962C8B-B14F-4D97-AF65-F5344CB8AC3E}">
        <p14:creationId xmlns:p14="http://schemas.microsoft.com/office/powerpoint/2010/main" val="2286658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7</a:t>
            </a:fld>
            <a:endParaRPr lang="es-ES"/>
          </a:p>
        </p:txBody>
      </p:sp>
    </p:spTree>
    <p:extLst>
      <p:ext uri="{BB962C8B-B14F-4D97-AF65-F5344CB8AC3E}">
        <p14:creationId xmlns:p14="http://schemas.microsoft.com/office/powerpoint/2010/main" val="2286658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8</a:t>
            </a:fld>
            <a:endParaRPr lang="es-ES"/>
          </a:p>
        </p:txBody>
      </p:sp>
    </p:spTree>
    <p:extLst>
      <p:ext uri="{BB962C8B-B14F-4D97-AF65-F5344CB8AC3E}">
        <p14:creationId xmlns:p14="http://schemas.microsoft.com/office/powerpoint/2010/main" val="2286658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10</a:t>
            </a:fld>
            <a:endParaRPr lang="es-ES"/>
          </a:p>
        </p:txBody>
      </p:sp>
    </p:spTree>
    <p:extLst>
      <p:ext uri="{BB962C8B-B14F-4D97-AF65-F5344CB8AC3E}">
        <p14:creationId xmlns:p14="http://schemas.microsoft.com/office/powerpoint/2010/main" val="2286658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11</a:t>
            </a:fld>
            <a:endParaRPr lang="es-ES"/>
          </a:p>
        </p:txBody>
      </p:sp>
    </p:spTree>
    <p:extLst>
      <p:ext uri="{BB962C8B-B14F-4D97-AF65-F5344CB8AC3E}">
        <p14:creationId xmlns:p14="http://schemas.microsoft.com/office/powerpoint/2010/main" val="22866580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12</a:t>
            </a:fld>
            <a:endParaRPr lang="es-ES"/>
          </a:p>
        </p:txBody>
      </p:sp>
    </p:spTree>
    <p:extLst>
      <p:ext uri="{BB962C8B-B14F-4D97-AF65-F5344CB8AC3E}">
        <p14:creationId xmlns:p14="http://schemas.microsoft.com/office/powerpoint/2010/main" val="2286658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1AA25EE-BD30-4536-8BF5-A3535E04FF35}" type="datetimeFigureOut">
              <a:rPr lang="es-ES" smtClean="0"/>
              <a:t>23/03/2018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870016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1AA25EE-BD30-4536-8BF5-A3535E04FF35}" type="datetimeFigureOut">
              <a:rPr lang="es-ES" smtClean="0"/>
              <a:t>23/03/2018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86520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1AA25EE-BD30-4536-8BF5-A3535E04FF35}" type="datetimeFigureOut">
              <a:rPr lang="es-ES" smtClean="0"/>
              <a:t>23/03/2018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184808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21AA25EE-BD30-4536-8BF5-A3535E04FF35}" type="datetimeFigureOut">
              <a:rPr lang="es-ES" smtClean="0"/>
              <a:t>23/03/2018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490724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21AA25EE-BD30-4536-8BF5-A3535E04FF35}" type="datetimeFigureOut">
              <a:rPr lang="es-ES" smtClean="0"/>
              <a:t>23/03/2018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16384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21AA25EE-BD30-4536-8BF5-A3535E04FF35}" type="datetimeFigureOut">
              <a:rPr lang="es-ES" smtClean="0"/>
              <a:t>23/03/2018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40141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21AA25EE-BD30-4536-8BF5-A3535E04FF35}" type="datetimeFigureOut">
              <a:rPr lang="es-ES" smtClean="0"/>
              <a:t>23/03/2018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105677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1AA25EE-BD30-4536-8BF5-A3535E04FF35}" type="datetimeFigureOut">
              <a:rPr lang="es-ES" smtClean="0"/>
              <a:t>23/03/2018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57819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t>23/03/2018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429318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t>23/03/2018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981331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AA25EE-BD30-4536-8BF5-A3535E04FF35}" type="datetimeFigureOut">
              <a:rPr lang="es-ES" smtClean="0"/>
              <a:t>23/03/2018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1E2CC8-6241-4C7A-9117-3C4F818136D0}" type="slidenum">
              <a:rPr lang="es-ES" smtClean="0"/>
              <a:t>‹Nº›</a:t>
            </a:fld>
            <a:endParaRPr lang="es-ES"/>
          </a:p>
        </p:txBody>
      </p:sp>
    </p:spTree>
    <p:extLst>
      <p:ext uri="{BB962C8B-B14F-4D97-AF65-F5344CB8AC3E}">
        <p14:creationId xmlns:p14="http://schemas.microsoft.com/office/powerpoint/2010/main" val="3467260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8" Type="http://schemas.openxmlformats.org/officeDocument/2006/relationships/hyperlink" Target="http://www.shertonenglish.com/" TargetMode="External"/><Relationship Id="rId13" Type="http://schemas.openxmlformats.org/officeDocument/2006/relationships/hyperlink" Target="http://www.ego4u.com/" TargetMode="External"/><Relationship Id="rId3" Type="http://schemas.openxmlformats.org/officeDocument/2006/relationships/image" Target="../media/image5.emf"/><Relationship Id="rId7" Type="http://schemas.openxmlformats.org/officeDocument/2006/relationships/hyperlink" Target="http://www.rae.es/rae.html" TargetMode="External"/><Relationship Id="rId12" Type="http://schemas.openxmlformats.org/officeDocument/2006/relationships/hyperlink" Target="http://www.britishcouncil.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coe.int/t/dg4/linguistic/CADRE_EN.asp" TargetMode="External"/><Relationship Id="rId11" Type="http://schemas.openxmlformats.org/officeDocument/2006/relationships/hyperlink" Target="http://www.playinenglish.com/" TargetMode="External"/><Relationship Id="rId5" Type="http://schemas.openxmlformats.org/officeDocument/2006/relationships/hyperlink" Target="http://www.cambridgeesol.org/about/standards/cefr.html" TargetMode="External"/><Relationship Id="rId10" Type="http://schemas.openxmlformats.org/officeDocument/2006/relationships/hyperlink" Target="http://www.eslinteractive.com/" TargetMode="External"/><Relationship Id="rId4" Type="http://schemas.openxmlformats.org/officeDocument/2006/relationships/image" Target="../media/image3.png"/><Relationship Id="rId9" Type="http://schemas.openxmlformats.org/officeDocument/2006/relationships/hyperlink" Target="http://www.teachingenglish.org.uk/"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5.emf"/><Relationship Id="rId7"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Resultado de imagen para english class clipart"/>
          <p:cNvPicPr>
            <a:picLocks noChangeAspect="1" noChangeArrowheads="1"/>
          </p:cNvPicPr>
          <p:nvPr/>
        </p:nvPicPr>
        <p:blipFill rotWithShape="1">
          <a:blip r:embed="rId2">
            <a:extLst>
              <a:ext uri="{28A0092B-C50C-407E-A947-70E740481C1C}">
                <a14:useLocalDpi xmlns:a14="http://schemas.microsoft.com/office/drawing/2010/main" val="0"/>
              </a:ext>
            </a:extLst>
          </a:blip>
          <a:srcRect l="2302" t="1603" r="2147" b="2154"/>
          <a:stretch/>
        </p:blipFill>
        <p:spPr bwMode="auto">
          <a:xfrm>
            <a:off x="188640" y="107504"/>
            <a:ext cx="8847856" cy="605780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5" name="CuadroTexto 6"/>
          <p:cNvSpPr txBox="1"/>
          <p:nvPr/>
        </p:nvSpPr>
        <p:spPr>
          <a:xfrm>
            <a:off x="251520" y="6341258"/>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2688730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820" y="155228"/>
            <a:ext cx="965812" cy="825500"/>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 chiquit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sp>
        <p:nvSpPr>
          <p:cNvPr id="7" name="CuadroTexto 6"/>
          <p:cNvSpPr txBox="1"/>
          <p:nvPr/>
        </p:nvSpPr>
        <p:spPr>
          <a:xfrm>
            <a:off x="1051501"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graphicFrame>
        <p:nvGraphicFramePr>
          <p:cNvPr id="4" name="Tabla 3">
            <a:extLst>
              <a:ext uri="{FF2B5EF4-FFF2-40B4-BE49-F238E27FC236}">
                <a16:creationId xmlns:a16="http://schemas.microsoft.com/office/drawing/2014/main" xmlns="" id="{93DD029D-510B-4EF5-BE87-632FC54CF891}"/>
              </a:ext>
            </a:extLst>
          </p:cNvPr>
          <p:cNvGraphicFramePr>
            <a:graphicFrameLocks noGrp="1"/>
          </p:cNvGraphicFramePr>
          <p:nvPr>
            <p:extLst>
              <p:ext uri="{D42A27DB-BD31-4B8C-83A1-F6EECF244321}">
                <p14:modId xmlns:p14="http://schemas.microsoft.com/office/powerpoint/2010/main" val="1394552637"/>
              </p:ext>
            </p:extLst>
          </p:nvPr>
        </p:nvGraphicFramePr>
        <p:xfrm>
          <a:off x="539552" y="1222856"/>
          <a:ext cx="8496944" cy="4150360"/>
        </p:xfrm>
        <a:graphic>
          <a:graphicData uri="http://schemas.openxmlformats.org/drawingml/2006/table">
            <a:tbl>
              <a:tblPr firstRow="1" bandRow="1">
                <a:tableStyleId>{5C22544A-7EE6-4342-B048-85BDC9FD1C3A}</a:tableStyleId>
              </a:tblPr>
              <a:tblGrid>
                <a:gridCol w="2609909">
                  <a:extLst>
                    <a:ext uri="{9D8B030D-6E8A-4147-A177-3AD203B41FA5}">
                      <a16:colId xmlns:a16="http://schemas.microsoft.com/office/drawing/2014/main" xmlns="" val="948089383"/>
                    </a:ext>
                  </a:extLst>
                </a:gridCol>
                <a:gridCol w="5887035">
                  <a:extLst>
                    <a:ext uri="{9D8B030D-6E8A-4147-A177-3AD203B41FA5}">
                      <a16:colId xmlns:a16="http://schemas.microsoft.com/office/drawing/2014/main" xmlns="" val="2426657419"/>
                    </a:ext>
                  </a:extLst>
                </a:gridCol>
              </a:tblGrid>
              <a:tr h="370840">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b="1" dirty="0">
                          <a:latin typeface="Arial" pitchFamily="34" charset="0"/>
                          <a:cs typeface="Arial" pitchFamily="34" charset="0"/>
                        </a:rPr>
                        <a:t>EVIDENCIAS DE APRENDIZAJE</a:t>
                      </a:r>
                    </a:p>
                  </a:txBody>
                  <a:tcPr/>
                </a:tc>
                <a:tc hMerge="1">
                  <a:txBody>
                    <a:bodyPr/>
                    <a:lstStyle/>
                    <a:p>
                      <a:endParaRPr lang="es-MX" dirty="0"/>
                    </a:p>
                  </a:txBody>
                  <a:tcPr/>
                </a:tc>
                <a:extLst>
                  <a:ext uri="{0D108BD9-81ED-4DB2-BD59-A6C34878D82A}">
                    <a16:rowId xmlns:a16="http://schemas.microsoft.com/office/drawing/2014/main" xmlns="" val="1243373378"/>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1º Evaluación:</a:t>
                      </a:r>
                    </a:p>
                  </a:txBody>
                  <a:tcPr/>
                </a:tc>
                <a:tc>
                  <a:txBody>
                    <a:bodyPr/>
                    <a:lstStyle/>
                    <a:p>
                      <a:r>
                        <a:rPr lang="en-US" sz="1400" b="1" kern="1200" dirty="0">
                          <a:solidFill>
                            <a:schemeClr val="dk1"/>
                          </a:solidFill>
                          <a:effectLst/>
                          <a:latin typeface="+mn-lt"/>
                          <a:ea typeface="+mn-ea"/>
                          <a:cs typeface="+mn-cs"/>
                        </a:rPr>
                        <a:t>1º </a:t>
                      </a:r>
                      <a:r>
                        <a:rPr lang="en-US" sz="1400" b="1" kern="1200" dirty="0" err="1">
                          <a:solidFill>
                            <a:schemeClr val="dk1"/>
                          </a:solidFill>
                          <a:effectLst/>
                          <a:latin typeface="+mn-lt"/>
                          <a:ea typeface="+mn-ea"/>
                          <a:cs typeface="+mn-cs"/>
                        </a:rPr>
                        <a:t>Evidencia</a:t>
                      </a:r>
                      <a:r>
                        <a:rPr lang="en-US" sz="1400" b="1" kern="1200" dirty="0">
                          <a:solidFill>
                            <a:schemeClr val="dk1"/>
                          </a:solidFill>
                          <a:effectLst/>
                          <a:latin typeface="+mn-lt"/>
                          <a:ea typeface="+mn-ea"/>
                          <a:cs typeface="+mn-cs"/>
                        </a:rPr>
                        <a:t> </a:t>
                      </a:r>
                      <a:endParaRPr lang="es-MX" sz="1400" kern="1200" dirty="0">
                        <a:solidFill>
                          <a:schemeClr val="dk1"/>
                        </a:solidFill>
                        <a:effectLst/>
                        <a:latin typeface="+mn-lt"/>
                        <a:ea typeface="+mn-ea"/>
                        <a:cs typeface="+mn-cs"/>
                      </a:endParaRPr>
                    </a:p>
                    <a:p>
                      <a:r>
                        <a:rPr lang="en-US" sz="1400" b="1" kern="1200" dirty="0" err="1">
                          <a:solidFill>
                            <a:schemeClr val="dk1"/>
                          </a:solidFill>
                          <a:effectLst/>
                          <a:latin typeface="+mn-lt"/>
                          <a:ea typeface="+mn-ea"/>
                          <a:cs typeface="+mn-cs"/>
                        </a:rPr>
                        <a:t>Project:“Routine</a:t>
                      </a:r>
                      <a:r>
                        <a:rPr lang="en-US" sz="1400" b="1" kern="1200" dirty="0">
                          <a:solidFill>
                            <a:schemeClr val="dk1"/>
                          </a:solidFill>
                          <a:effectLst/>
                          <a:latin typeface="+mn-lt"/>
                          <a:ea typeface="+mn-ea"/>
                          <a:cs typeface="+mn-cs"/>
                        </a:rPr>
                        <a:t>”</a:t>
                      </a:r>
                      <a:endParaRPr lang="es-MX" sz="1400" kern="1200" dirty="0">
                        <a:solidFill>
                          <a:schemeClr val="dk1"/>
                        </a:solidFill>
                        <a:effectLst/>
                        <a:latin typeface="+mn-lt"/>
                        <a:ea typeface="+mn-ea"/>
                        <a:cs typeface="+mn-cs"/>
                      </a:endParaRPr>
                    </a:p>
                    <a:p>
                      <a:pPr lvl="0"/>
                      <a:r>
                        <a:rPr lang="en-US" sz="1400" kern="1200" dirty="0">
                          <a:solidFill>
                            <a:schemeClr val="dk1"/>
                          </a:solidFill>
                          <a:effectLst/>
                          <a:latin typeface="+mn-lt"/>
                          <a:ea typeface="+mn-ea"/>
                          <a:cs typeface="+mn-cs"/>
                        </a:rPr>
                        <a:t>Individual work </a:t>
                      </a:r>
                      <a:endParaRPr lang="es-MX" sz="1400" kern="1200" dirty="0">
                        <a:solidFill>
                          <a:schemeClr val="dk1"/>
                        </a:solidFill>
                        <a:effectLst/>
                        <a:latin typeface="+mn-lt"/>
                        <a:ea typeface="+mn-ea"/>
                        <a:cs typeface="+mn-cs"/>
                      </a:endParaRPr>
                    </a:p>
                    <a:p>
                      <a:pPr lvl="0"/>
                      <a:r>
                        <a:rPr lang="en-US" sz="1400" kern="1200" dirty="0">
                          <a:solidFill>
                            <a:schemeClr val="dk1"/>
                          </a:solidFill>
                          <a:effectLst/>
                          <a:latin typeface="+mn-lt"/>
                          <a:ea typeface="+mn-ea"/>
                          <a:cs typeface="+mn-cs"/>
                        </a:rPr>
                        <a:t>Describe your everyday routine </a:t>
                      </a:r>
                      <a:endParaRPr lang="es-MX" sz="1400" kern="1200" dirty="0">
                        <a:solidFill>
                          <a:schemeClr val="dk1"/>
                        </a:solidFill>
                        <a:effectLst/>
                        <a:latin typeface="+mn-lt"/>
                        <a:ea typeface="+mn-ea"/>
                        <a:cs typeface="+mn-cs"/>
                      </a:endParaRPr>
                    </a:p>
                    <a:p>
                      <a:pPr lvl="0"/>
                      <a:r>
                        <a:rPr lang="en-US" sz="1400" kern="1200" dirty="0">
                          <a:solidFill>
                            <a:schemeClr val="dk1"/>
                          </a:solidFill>
                          <a:effectLst/>
                          <a:latin typeface="+mn-lt"/>
                          <a:ea typeface="+mn-ea"/>
                          <a:cs typeface="+mn-cs"/>
                        </a:rPr>
                        <a:t>Use the vocabulary (every day activities, days of the week, jobs, free time activities, types of music and films) grammar structures (present simple, prepositions of time, adverbs of frequency, once twice expressions)  of the module 2</a:t>
                      </a:r>
                      <a:endParaRPr lang="es-MX" sz="1400" kern="1200" dirty="0">
                        <a:solidFill>
                          <a:schemeClr val="dk1"/>
                        </a:solidFill>
                        <a:effectLst/>
                        <a:latin typeface="+mn-lt"/>
                        <a:ea typeface="+mn-ea"/>
                        <a:cs typeface="+mn-cs"/>
                      </a:endParaRPr>
                    </a:p>
                    <a:p>
                      <a:pPr lvl="0"/>
                      <a:r>
                        <a:rPr lang="en-US" sz="1400" kern="1200" dirty="0">
                          <a:solidFill>
                            <a:schemeClr val="dk1"/>
                          </a:solidFill>
                          <a:effectLst/>
                          <a:latin typeface="+mn-lt"/>
                          <a:ea typeface="+mn-ea"/>
                          <a:cs typeface="+mn-cs"/>
                        </a:rPr>
                        <a:t>PPT. presentation, Include images or pictures and sound.</a:t>
                      </a:r>
                      <a:endParaRPr lang="es-MX" sz="14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xmlns="" val="1395498969"/>
                  </a:ext>
                </a:extLst>
              </a:tr>
              <a:tr h="370840">
                <a:tc>
                  <a:txBody>
                    <a:bodyPr/>
                    <a:lstStyle/>
                    <a:p>
                      <a:r>
                        <a:rPr lang="es-ES" sz="1200" b="1" dirty="0">
                          <a:latin typeface="Arial" panose="020B0604020202020204" pitchFamily="34" charset="0"/>
                          <a:cs typeface="Arial" panose="020B0604020202020204" pitchFamily="34" charset="0"/>
                        </a:rPr>
                        <a:t>2º Evaluación:</a:t>
                      </a:r>
                      <a:endParaRPr lang="es-ES" sz="1200" dirty="0">
                        <a:latin typeface="Arial" panose="020B0604020202020204" pitchFamily="34" charset="0"/>
                        <a:cs typeface="Arial" panose="020B0604020202020204" pitchFamily="34" charset="0"/>
                      </a:endParaRPr>
                    </a:p>
                  </a:txBody>
                  <a:tcPr/>
                </a:tc>
                <a:tc>
                  <a:txBody>
                    <a:bodyPr/>
                    <a:lstStyle/>
                    <a:p>
                      <a:r>
                        <a:rPr lang="en-US" sz="1400" b="1" kern="1200" dirty="0">
                          <a:solidFill>
                            <a:schemeClr val="dk1"/>
                          </a:solidFill>
                          <a:effectLst/>
                          <a:latin typeface="+mn-lt"/>
                          <a:ea typeface="+mn-ea"/>
                          <a:cs typeface="+mn-cs"/>
                        </a:rPr>
                        <a:t>2º </a:t>
                      </a:r>
                      <a:r>
                        <a:rPr lang="en-US" sz="1400" b="1" kern="1200" dirty="0" err="1">
                          <a:solidFill>
                            <a:schemeClr val="dk1"/>
                          </a:solidFill>
                          <a:effectLst/>
                          <a:latin typeface="+mn-lt"/>
                          <a:ea typeface="+mn-ea"/>
                          <a:cs typeface="+mn-cs"/>
                        </a:rPr>
                        <a:t>Evidencia</a:t>
                      </a:r>
                      <a:r>
                        <a:rPr lang="en-US" sz="1400" b="1" kern="1200" dirty="0">
                          <a:solidFill>
                            <a:schemeClr val="dk1"/>
                          </a:solidFill>
                          <a:effectLst/>
                          <a:latin typeface="+mn-lt"/>
                          <a:ea typeface="+mn-ea"/>
                          <a:cs typeface="+mn-cs"/>
                        </a:rPr>
                        <a:t>  </a:t>
                      </a:r>
                      <a:endParaRPr lang="es-MX"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PROJECT  “ My home  ”</a:t>
                      </a:r>
                      <a:endParaRPr lang="es-MX" sz="1400" kern="1200" dirty="0">
                        <a:solidFill>
                          <a:schemeClr val="dk1"/>
                        </a:solidFill>
                        <a:effectLst/>
                        <a:latin typeface="+mn-lt"/>
                        <a:ea typeface="+mn-ea"/>
                        <a:cs typeface="+mn-cs"/>
                      </a:endParaRPr>
                    </a:p>
                    <a:p>
                      <a:pPr lvl="0"/>
                      <a:r>
                        <a:rPr lang="en-US" sz="1400" kern="1200" dirty="0">
                          <a:solidFill>
                            <a:schemeClr val="dk1"/>
                          </a:solidFill>
                          <a:effectLst/>
                          <a:latin typeface="+mn-lt"/>
                          <a:ea typeface="+mn-ea"/>
                          <a:cs typeface="+mn-cs"/>
                        </a:rPr>
                        <a:t>Pair  Work</a:t>
                      </a:r>
                      <a:endParaRPr lang="es-MX" sz="1400" kern="1200" dirty="0">
                        <a:solidFill>
                          <a:schemeClr val="dk1"/>
                        </a:solidFill>
                        <a:effectLst/>
                        <a:latin typeface="+mn-lt"/>
                        <a:ea typeface="+mn-ea"/>
                        <a:cs typeface="+mn-cs"/>
                      </a:endParaRPr>
                    </a:p>
                    <a:p>
                      <a:pPr lvl="0"/>
                      <a:r>
                        <a:rPr lang="en-US" sz="1400" kern="1200" dirty="0">
                          <a:solidFill>
                            <a:schemeClr val="dk1"/>
                          </a:solidFill>
                          <a:effectLst/>
                          <a:latin typeface="+mn-lt"/>
                          <a:ea typeface="+mn-ea"/>
                          <a:cs typeface="+mn-cs"/>
                        </a:rPr>
                        <a:t>Describe your home </a:t>
                      </a:r>
                      <a:endParaRPr lang="es-MX" sz="1400" kern="1200" dirty="0">
                        <a:solidFill>
                          <a:schemeClr val="dk1"/>
                        </a:solidFill>
                        <a:effectLst/>
                        <a:latin typeface="+mn-lt"/>
                        <a:ea typeface="+mn-ea"/>
                        <a:cs typeface="+mn-cs"/>
                      </a:endParaRPr>
                    </a:p>
                    <a:p>
                      <a:pPr lvl="0"/>
                      <a:r>
                        <a:rPr lang="en-US" sz="1400" kern="1200" dirty="0">
                          <a:solidFill>
                            <a:schemeClr val="dk1"/>
                          </a:solidFill>
                          <a:effectLst/>
                          <a:latin typeface="+mn-lt"/>
                          <a:ea typeface="+mn-ea"/>
                          <a:cs typeface="+mn-cs"/>
                        </a:rPr>
                        <a:t>Use the vocabulary (family, furniture and appliances, rooms and parts of the house) grammar structures (prepositions of place) of the module 3</a:t>
                      </a:r>
                      <a:endParaRPr lang="es-MX" sz="1400" kern="1200" dirty="0">
                        <a:solidFill>
                          <a:schemeClr val="dk1"/>
                        </a:solidFill>
                        <a:effectLst/>
                        <a:latin typeface="+mn-lt"/>
                        <a:ea typeface="+mn-ea"/>
                        <a:cs typeface="+mn-cs"/>
                      </a:endParaRPr>
                    </a:p>
                    <a:p>
                      <a:r>
                        <a:rPr lang="en-US" sz="1400" kern="1200" dirty="0">
                          <a:solidFill>
                            <a:schemeClr val="dk1"/>
                          </a:solidFill>
                          <a:effectLst/>
                          <a:latin typeface="+mn-lt"/>
                          <a:ea typeface="+mn-ea"/>
                          <a:cs typeface="+mn-cs"/>
                        </a:rPr>
                        <a:t>PPT. presentation, Include images or pictures and sound</a:t>
                      </a:r>
                      <a:endParaRPr lang="es-MX" sz="1200" dirty="0">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xmlns="" val="1413199217"/>
                  </a:ext>
                </a:extLst>
              </a:tr>
            </a:tbl>
          </a:graphicData>
        </a:graphic>
      </p:graphicFrame>
    </p:spTree>
    <p:extLst>
      <p:ext uri="{BB962C8B-B14F-4D97-AF65-F5344CB8AC3E}">
        <p14:creationId xmlns:p14="http://schemas.microsoft.com/office/powerpoint/2010/main" val="52779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332656"/>
            <a:ext cx="965812" cy="825500"/>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 chiquit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sp>
        <p:nvSpPr>
          <p:cNvPr id="7" name="CuadroTexto 6"/>
          <p:cNvSpPr txBox="1"/>
          <p:nvPr/>
        </p:nvSpPr>
        <p:spPr>
          <a:xfrm>
            <a:off x="1051501"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
        <p:nvSpPr>
          <p:cNvPr id="9" name="8 CuadroTexto"/>
          <p:cNvSpPr txBox="1"/>
          <p:nvPr/>
        </p:nvSpPr>
        <p:spPr>
          <a:xfrm>
            <a:off x="2665601" y="404664"/>
            <a:ext cx="3202543" cy="646331"/>
          </a:xfrm>
          <a:prstGeom prst="rect">
            <a:avLst/>
          </a:prstGeom>
          <a:noFill/>
        </p:spPr>
        <p:txBody>
          <a:bodyPr wrap="none" rtlCol="0">
            <a:spAutoFit/>
          </a:bodyPr>
          <a:lstStyle/>
          <a:p>
            <a:r>
              <a:rPr lang="es-MX" sz="3600" b="1" dirty="0">
                <a:latin typeface="Arial" pitchFamily="34" charset="0"/>
                <a:cs typeface="Arial" pitchFamily="34" charset="0"/>
              </a:rPr>
              <a:t>EVALUACIÓN</a:t>
            </a:r>
          </a:p>
        </p:txBody>
      </p:sp>
      <p:sp>
        <p:nvSpPr>
          <p:cNvPr id="10" name="9 CuadroTexto"/>
          <p:cNvSpPr txBox="1"/>
          <p:nvPr/>
        </p:nvSpPr>
        <p:spPr>
          <a:xfrm>
            <a:off x="755577" y="1700808"/>
            <a:ext cx="7603772" cy="2862322"/>
          </a:xfrm>
          <a:prstGeom prst="rect">
            <a:avLst/>
          </a:prstGeom>
          <a:noFill/>
        </p:spPr>
        <p:txBody>
          <a:bodyPr wrap="square" rtlCol="0">
            <a:spAutoFit/>
          </a:bodyPr>
          <a:lstStyle/>
          <a:p>
            <a:pPr marL="342900" indent="-342900">
              <a:buFont typeface="Arial" pitchFamily="34" charset="0"/>
              <a:buChar char="•"/>
            </a:pPr>
            <a:r>
              <a:rPr lang="es-MX" sz="2000" dirty="0"/>
              <a:t>2 EXAMENES BIMESTRALES  </a:t>
            </a:r>
          </a:p>
          <a:p>
            <a:pPr marL="342900" indent="-342900">
              <a:buFont typeface="Arial" pitchFamily="34" charset="0"/>
              <a:buChar char="•"/>
            </a:pPr>
            <a:r>
              <a:rPr lang="es-MX" sz="2000" dirty="0"/>
              <a:t>PORTAFOLIO  </a:t>
            </a:r>
          </a:p>
          <a:p>
            <a:pPr marL="342900" indent="-342900">
              <a:buFont typeface="Arial" pitchFamily="34" charset="0"/>
              <a:buChar char="•"/>
            </a:pPr>
            <a:r>
              <a:rPr lang="es-MX" sz="2000" dirty="0"/>
              <a:t>PROYECTO BIMESTRAL (TRABAJOS ESCRITOS)   </a:t>
            </a:r>
          </a:p>
          <a:p>
            <a:pPr marL="342900" indent="-342900">
              <a:buFont typeface="Arial" pitchFamily="34" charset="0"/>
              <a:buChar char="•"/>
            </a:pPr>
            <a:r>
              <a:rPr lang="es-MX" sz="2000" dirty="0"/>
              <a:t>PARTICIPACIÓN </a:t>
            </a:r>
          </a:p>
          <a:p>
            <a:r>
              <a:rPr lang="es-MX" sz="2000" dirty="0"/>
              <a:t/>
            </a:r>
            <a:br>
              <a:rPr lang="es-MX" sz="2000" dirty="0"/>
            </a:br>
            <a:endParaRPr lang="es-MX" sz="2000" dirty="0"/>
          </a:p>
          <a:p>
            <a:r>
              <a:rPr lang="es-MX" sz="2000" dirty="0"/>
              <a:t>CALIFICACIÓN MINIMA APROBATORIA EN EXAMEN ESCRITO :5</a:t>
            </a:r>
          </a:p>
          <a:p>
            <a:r>
              <a:rPr lang="es-MX" sz="2000" dirty="0"/>
              <a:t>PARA PROMEDIAR BIMESTRE CON EXAMEN ORAL Y AUDIO , </a:t>
            </a:r>
          </a:p>
          <a:p>
            <a:r>
              <a:rPr lang="es-MX" sz="2000" dirty="0"/>
              <a:t>CALIFICACIÓN MINIMA PARA APROBAR EL CURSO ES 7 </a:t>
            </a:r>
          </a:p>
        </p:txBody>
      </p:sp>
    </p:spTree>
    <p:extLst>
      <p:ext uri="{BB962C8B-B14F-4D97-AF65-F5344CB8AC3E}">
        <p14:creationId xmlns:p14="http://schemas.microsoft.com/office/powerpoint/2010/main" val="493747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332656"/>
            <a:ext cx="965812" cy="825500"/>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 chiquit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sp>
        <p:nvSpPr>
          <p:cNvPr id="7" name="CuadroTexto 6"/>
          <p:cNvSpPr txBox="1"/>
          <p:nvPr/>
        </p:nvSpPr>
        <p:spPr>
          <a:xfrm>
            <a:off x="1051501"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graphicFrame>
        <p:nvGraphicFramePr>
          <p:cNvPr id="24" name="23 Tabla"/>
          <p:cNvGraphicFramePr>
            <a:graphicFrameLocks noGrp="1"/>
          </p:cNvGraphicFramePr>
          <p:nvPr>
            <p:extLst>
              <p:ext uri="{D42A27DB-BD31-4B8C-83A1-F6EECF244321}">
                <p14:modId xmlns:p14="http://schemas.microsoft.com/office/powerpoint/2010/main" val="153767756"/>
              </p:ext>
            </p:extLst>
          </p:nvPr>
        </p:nvGraphicFramePr>
        <p:xfrm>
          <a:off x="1619672" y="703704"/>
          <a:ext cx="6096000" cy="294132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xmlns="" val="20000"/>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800" dirty="0"/>
                        <a:t>FECHAS DE PERIODOS DE EXÁMENES BIMESTRALES</a:t>
                      </a:r>
                    </a:p>
                    <a:p>
                      <a:endParaRPr lang="es-ES" dirty="0"/>
                    </a:p>
                  </a:txBody>
                  <a:tcPr/>
                </a:tc>
                <a:extLst>
                  <a:ext uri="{0D108BD9-81ED-4DB2-BD59-A6C34878D82A}">
                    <a16:rowId xmlns:a16="http://schemas.microsoft.com/office/drawing/2014/main" xmlns=""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800" dirty="0"/>
                        <a:t>1er bimestre </a:t>
                      </a:r>
                      <a:r>
                        <a:rPr lang="es-ES" sz="1800" baseline="0" dirty="0"/>
                        <a:t> 12-16 febrero</a:t>
                      </a:r>
                      <a:endParaRPr lang="es-ES" sz="1800" dirty="0"/>
                    </a:p>
                  </a:txBody>
                  <a:tcPr/>
                </a:tc>
                <a:extLst>
                  <a:ext uri="{0D108BD9-81ED-4DB2-BD59-A6C34878D82A}">
                    <a16:rowId xmlns:a16="http://schemas.microsoft.com/office/drawing/2014/main" xmlns="" val="10001"/>
                  </a:ext>
                </a:extLst>
              </a:tr>
              <a:tr h="370840">
                <a:tc>
                  <a:txBody>
                    <a:bodyPr/>
                    <a:lstStyle/>
                    <a:p>
                      <a:r>
                        <a:rPr lang="es-ES" sz="1800" b="1" dirty="0"/>
                        <a:t>2o bimestre  23-27 marzo</a:t>
                      </a:r>
                    </a:p>
                  </a:txBody>
                  <a:tcPr/>
                </a:tc>
                <a:extLst>
                  <a:ext uri="{0D108BD9-81ED-4DB2-BD59-A6C34878D82A}">
                    <a16:rowId xmlns:a16="http://schemas.microsoft.com/office/drawing/2014/main" xmlns=""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800" dirty="0"/>
                        <a:t>3er bimestre  4-8 mayo</a:t>
                      </a:r>
                    </a:p>
                  </a:txBody>
                  <a:tcPr/>
                </a:tc>
                <a:extLst>
                  <a:ext uri="{0D108BD9-81ED-4DB2-BD59-A6C34878D82A}">
                    <a16:rowId xmlns:a16="http://schemas.microsoft.com/office/drawing/2014/main" xmlns=""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800" b="1" dirty="0"/>
                        <a:t>4to bimestre  2-6 julio</a:t>
                      </a:r>
                    </a:p>
                    <a:p>
                      <a:pPr marL="0" marR="0" indent="0" algn="l" defTabSz="914400" rtl="0" eaLnBrk="1" fontAlgn="auto" latinLnBrk="0" hangingPunct="1">
                        <a:lnSpc>
                          <a:spcPct val="100000"/>
                        </a:lnSpc>
                        <a:spcBef>
                          <a:spcPts val="0"/>
                        </a:spcBef>
                        <a:spcAft>
                          <a:spcPts val="0"/>
                        </a:spcAft>
                        <a:buClrTx/>
                        <a:buSzTx/>
                        <a:buFontTx/>
                        <a:buNone/>
                        <a:tabLst/>
                        <a:defRPr/>
                      </a:pPr>
                      <a:endParaRPr lang="es-ES" sz="1800" dirty="0"/>
                    </a:p>
                    <a:p>
                      <a:pPr marL="0" marR="0" indent="0" algn="l" defTabSz="914400" rtl="0" eaLnBrk="1" fontAlgn="auto" latinLnBrk="0" hangingPunct="1">
                        <a:lnSpc>
                          <a:spcPct val="100000"/>
                        </a:lnSpc>
                        <a:spcBef>
                          <a:spcPts val="0"/>
                        </a:spcBef>
                        <a:spcAft>
                          <a:spcPts val="0"/>
                        </a:spcAft>
                        <a:buClrTx/>
                        <a:buSzTx/>
                        <a:buFontTx/>
                        <a:buNone/>
                        <a:tabLst/>
                        <a:defRPr/>
                      </a:pPr>
                      <a:r>
                        <a:rPr lang="es-ES" sz="1800" b="1" dirty="0"/>
                        <a:t>Global</a:t>
                      </a:r>
                    </a:p>
                    <a:p>
                      <a:pPr marL="0" marR="0" indent="0" algn="l" defTabSz="914400" rtl="0" eaLnBrk="1" fontAlgn="auto" latinLnBrk="0" hangingPunct="1">
                        <a:lnSpc>
                          <a:spcPct val="100000"/>
                        </a:lnSpc>
                        <a:spcBef>
                          <a:spcPts val="0"/>
                        </a:spcBef>
                        <a:spcAft>
                          <a:spcPts val="0"/>
                        </a:spcAft>
                        <a:buClrTx/>
                        <a:buSzTx/>
                        <a:buFontTx/>
                        <a:buNone/>
                        <a:tabLst/>
                        <a:defRPr/>
                      </a:pPr>
                      <a:endParaRPr lang="es-ES" sz="1800" dirty="0"/>
                    </a:p>
                  </a:txBody>
                  <a:tcPr/>
                </a:tc>
                <a:extLst>
                  <a:ext uri="{0D108BD9-81ED-4DB2-BD59-A6C34878D82A}">
                    <a16:rowId xmlns:a16="http://schemas.microsoft.com/office/drawing/2014/main" xmlns="" val="10004"/>
                  </a:ext>
                </a:extLst>
              </a:tr>
            </a:tbl>
          </a:graphicData>
        </a:graphic>
      </p:graphicFrame>
      <p:graphicFrame>
        <p:nvGraphicFramePr>
          <p:cNvPr id="39" name="38 Tabla"/>
          <p:cNvGraphicFramePr>
            <a:graphicFrameLocks noGrp="1"/>
          </p:cNvGraphicFramePr>
          <p:nvPr>
            <p:extLst>
              <p:ext uri="{D42A27DB-BD31-4B8C-83A1-F6EECF244321}">
                <p14:modId xmlns:p14="http://schemas.microsoft.com/office/powerpoint/2010/main" val="2748022433"/>
              </p:ext>
            </p:extLst>
          </p:nvPr>
        </p:nvGraphicFramePr>
        <p:xfrm>
          <a:off x="1619672" y="3933056"/>
          <a:ext cx="6096000" cy="173736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xmlns="" val="20000"/>
                    </a:ext>
                  </a:extLst>
                </a:gridCol>
              </a:tblGrid>
              <a:tr h="604867">
                <a:tc>
                  <a:txBody>
                    <a:bodyPr/>
                    <a:lstStyle/>
                    <a:p>
                      <a:r>
                        <a:rPr lang="es-ES" sz="1800" dirty="0"/>
                        <a:t>FECHAS DE JORNADA DE OBSERVACIÓN:</a:t>
                      </a:r>
                    </a:p>
                    <a:p>
                      <a:endParaRPr lang="es-ES" dirty="0"/>
                    </a:p>
                  </a:txBody>
                  <a:tcPr/>
                </a:tc>
                <a:extLst>
                  <a:ext uri="{0D108BD9-81ED-4DB2-BD59-A6C34878D82A}">
                    <a16:rowId xmlns:a16="http://schemas.microsoft.com/office/drawing/2014/main" xmlns="" val="10000"/>
                  </a:ext>
                </a:extLst>
              </a:tr>
              <a:tr h="350439">
                <a:tc>
                  <a:txBody>
                    <a:bodyPr/>
                    <a:lstStyle/>
                    <a:p>
                      <a:r>
                        <a:rPr lang="es-ES" sz="1800" dirty="0"/>
                        <a:t>1ª </a:t>
                      </a:r>
                      <a:r>
                        <a:rPr lang="es-ES" sz="1800" baseline="0" dirty="0"/>
                        <a:t> jornada 6-8 marzo</a:t>
                      </a:r>
                      <a:endParaRPr lang="es-ES" sz="1800" dirty="0"/>
                    </a:p>
                  </a:txBody>
                  <a:tcPr/>
                </a:tc>
                <a:extLst>
                  <a:ext uri="{0D108BD9-81ED-4DB2-BD59-A6C34878D82A}">
                    <a16:rowId xmlns:a16="http://schemas.microsoft.com/office/drawing/2014/main" xmlns="" val="10001"/>
                  </a:ext>
                </a:extLst>
              </a:tr>
              <a:tr h="3504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800" dirty="0"/>
                        <a:t>2ª </a:t>
                      </a:r>
                      <a:r>
                        <a:rPr lang="es-ES" sz="1800" baseline="0" dirty="0"/>
                        <a:t> jornada 2-4 mayo</a:t>
                      </a:r>
                      <a:endParaRPr lang="es-ES" sz="1800" dirty="0"/>
                    </a:p>
                  </a:txBody>
                  <a:tcPr/>
                </a:tc>
                <a:extLst>
                  <a:ext uri="{0D108BD9-81ED-4DB2-BD59-A6C34878D82A}">
                    <a16:rowId xmlns:a16="http://schemas.microsoft.com/office/drawing/2014/main" xmlns="" val="10002"/>
                  </a:ext>
                </a:extLst>
              </a:tr>
              <a:tr h="350439">
                <a:tc>
                  <a:txBody>
                    <a:bodyPr/>
                    <a:lstStyle/>
                    <a:p>
                      <a:endParaRPr lang="es-ES" sz="1800"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416839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476672"/>
            <a:ext cx="965812" cy="825500"/>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 chiquit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sp>
        <p:nvSpPr>
          <p:cNvPr id="7" name="CuadroTexto 6"/>
          <p:cNvSpPr txBox="1"/>
          <p:nvPr/>
        </p:nvSpPr>
        <p:spPr>
          <a:xfrm>
            <a:off x="1051501"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
        <p:nvSpPr>
          <p:cNvPr id="8" name="7 Rectángulo"/>
          <p:cNvSpPr/>
          <p:nvPr/>
        </p:nvSpPr>
        <p:spPr>
          <a:xfrm>
            <a:off x="827584" y="3140968"/>
            <a:ext cx="5767668" cy="3016210"/>
          </a:xfrm>
          <a:prstGeom prst="rect">
            <a:avLst/>
          </a:prstGeom>
        </p:spPr>
        <p:txBody>
          <a:bodyPr wrap="square">
            <a:spAutoFit/>
          </a:bodyPr>
          <a:lstStyle/>
          <a:p>
            <a:endParaRPr lang="es-MX" sz="1000" dirty="0"/>
          </a:p>
          <a:p>
            <a:r>
              <a:rPr lang="en-US" sz="2000" b="1" dirty="0" err="1">
                <a:latin typeface="Arial" pitchFamily="34" charset="0"/>
                <a:cs typeface="Arial" pitchFamily="34" charset="0"/>
              </a:rPr>
              <a:t>Otros</a:t>
            </a:r>
            <a:r>
              <a:rPr lang="en-US" sz="2000" b="1" dirty="0">
                <a:latin typeface="Arial" pitchFamily="34" charset="0"/>
                <a:cs typeface="Arial" pitchFamily="34" charset="0"/>
              </a:rPr>
              <a:t> </a:t>
            </a:r>
            <a:r>
              <a:rPr lang="en-US" sz="2000" b="1" dirty="0" err="1">
                <a:latin typeface="Arial" pitchFamily="34" charset="0"/>
                <a:cs typeface="Arial" pitchFamily="34" charset="0"/>
              </a:rPr>
              <a:t>recursos</a:t>
            </a:r>
            <a:r>
              <a:rPr lang="en-US" sz="2000" b="1" dirty="0">
                <a:latin typeface="Arial" pitchFamily="34" charset="0"/>
                <a:cs typeface="Arial" pitchFamily="34" charset="0"/>
              </a:rPr>
              <a:t> de </a:t>
            </a:r>
            <a:r>
              <a:rPr lang="en-US" sz="2000" b="1" dirty="0" err="1">
                <a:latin typeface="Arial" pitchFamily="34" charset="0"/>
                <a:cs typeface="Arial" pitchFamily="34" charset="0"/>
              </a:rPr>
              <a:t>apoyo</a:t>
            </a:r>
            <a:r>
              <a:rPr lang="en-US" sz="2000" b="1" dirty="0">
                <a:latin typeface="Arial" pitchFamily="34" charset="0"/>
                <a:cs typeface="Arial" pitchFamily="34" charset="0"/>
              </a:rPr>
              <a:t>:</a:t>
            </a:r>
          </a:p>
          <a:p>
            <a:r>
              <a:rPr lang="en-US" sz="1600" u="sng" dirty="0">
                <a:latin typeface="Arial" pitchFamily="34" charset="0"/>
                <a:cs typeface="Arial" pitchFamily="34" charset="0"/>
                <a:hlinkClick r:id="rId5"/>
              </a:rPr>
              <a:t>http://www.cambridgeesol.org/about/standards/cefr.html</a:t>
            </a:r>
            <a:r>
              <a:rPr lang="en-US" sz="1600" dirty="0">
                <a:latin typeface="Arial" pitchFamily="34" charset="0"/>
                <a:cs typeface="Arial" pitchFamily="34" charset="0"/>
              </a:rPr>
              <a:t>    </a:t>
            </a:r>
          </a:p>
          <a:p>
            <a:r>
              <a:rPr lang="en-US" sz="1600" u="sng" dirty="0">
                <a:latin typeface="Arial" pitchFamily="34" charset="0"/>
                <a:cs typeface="Arial" pitchFamily="34" charset="0"/>
                <a:hlinkClick r:id="rId6"/>
              </a:rPr>
              <a:t>http://www.coe.int/t/dg4/linguistic/CADRE_EN.asp</a:t>
            </a:r>
            <a:r>
              <a:rPr lang="en-US" sz="1600" dirty="0">
                <a:latin typeface="Arial" pitchFamily="34" charset="0"/>
                <a:cs typeface="Arial" pitchFamily="34" charset="0"/>
              </a:rPr>
              <a:t>   </a:t>
            </a:r>
          </a:p>
          <a:p>
            <a:r>
              <a:rPr lang="en-US" sz="1600" u="sng" dirty="0">
                <a:latin typeface="Arial" pitchFamily="34" charset="0"/>
                <a:cs typeface="Arial" pitchFamily="34" charset="0"/>
                <a:hlinkClick r:id="rId7"/>
              </a:rPr>
              <a:t>http://www.rae.es/rae.html</a:t>
            </a:r>
            <a:r>
              <a:rPr lang="en-US" sz="1600" dirty="0">
                <a:latin typeface="Arial" pitchFamily="34" charset="0"/>
                <a:cs typeface="Arial" pitchFamily="34" charset="0"/>
              </a:rPr>
              <a:t>   </a:t>
            </a:r>
          </a:p>
          <a:p>
            <a:r>
              <a:rPr lang="en-US" sz="1600" u="sng" dirty="0">
                <a:latin typeface="Arial" pitchFamily="34" charset="0"/>
                <a:cs typeface="Arial" pitchFamily="34" charset="0"/>
                <a:hlinkClick r:id="rId8"/>
              </a:rPr>
              <a:t>http://www.shertonenglish.com/</a:t>
            </a:r>
            <a:r>
              <a:rPr lang="en-US" sz="1600" dirty="0">
                <a:latin typeface="Arial" pitchFamily="34" charset="0"/>
                <a:cs typeface="Arial" pitchFamily="34" charset="0"/>
              </a:rPr>
              <a:t>  </a:t>
            </a:r>
          </a:p>
          <a:p>
            <a:r>
              <a:rPr lang="en-US" sz="1600" u="sng" dirty="0">
                <a:latin typeface="Arial" pitchFamily="34" charset="0"/>
                <a:cs typeface="Arial" pitchFamily="34" charset="0"/>
                <a:hlinkClick r:id="rId9"/>
              </a:rPr>
              <a:t>http://www.teachingenglish.org.uk/</a:t>
            </a:r>
            <a:endParaRPr lang="en-US" sz="1600" u="sng" dirty="0">
              <a:latin typeface="Arial" pitchFamily="34" charset="0"/>
              <a:cs typeface="Arial" pitchFamily="34" charset="0"/>
            </a:endParaRPr>
          </a:p>
          <a:p>
            <a:r>
              <a:rPr lang="es-MX" sz="1600" dirty="0">
                <a:hlinkClick r:id="rId10"/>
              </a:rPr>
              <a:t>www.eslinteractive.com</a:t>
            </a:r>
            <a:endParaRPr lang="es-MX" sz="1600" dirty="0"/>
          </a:p>
          <a:p>
            <a:r>
              <a:rPr lang="es-MX" sz="1600" dirty="0">
                <a:hlinkClick r:id="rId11"/>
              </a:rPr>
              <a:t>www.playinenglish.com</a:t>
            </a:r>
            <a:endParaRPr lang="es-MX" sz="1600" dirty="0"/>
          </a:p>
          <a:p>
            <a:r>
              <a:rPr lang="es-MX" sz="1600" dirty="0">
                <a:hlinkClick r:id="rId12"/>
              </a:rPr>
              <a:t>www.britishcouncil.com</a:t>
            </a:r>
            <a:endParaRPr lang="es-MX" sz="1600" dirty="0"/>
          </a:p>
          <a:p>
            <a:r>
              <a:rPr lang="es-MX" sz="1600" dirty="0">
                <a:hlinkClick r:id="rId13"/>
              </a:rPr>
              <a:t>www.ego4u.com</a:t>
            </a:r>
            <a:endParaRPr lang="es-MX" sz="1600" dirty="0"/>
          </a:p>
          <a:p>
            <a:endParaRPr lang="es-MX" sz="1600" dirty="0">
              <a:latin typeface="Arial" pitchFamily="34" charset="0"/>
              <a:cs typeface="Arial" pitchFamily="34" charset="0"/>
            </a:endParaRPr>
          </a:p>
        </p:txBody>
      </p:sp>
      <p:sp>
        <p:nvSpPr>
          <p:cNvPr id="9" name="8 Rectángulo"/>
          <p:cNvSpPr/>
          <p:nvPr/>
        </p:nvSpPr>
        <p:spPr>
          <a:xfrm>
            <a:off x="1979712" y="529516"/>
            <a:ext cx="3960440" cy="523220"/>
          </a:xfrm>
          <a:prstGeom prst="rect">
            <a:avLst/>
          </a:prstGeom>
        </p:spPr>
        <p:txBody>
          <a:bodyPr wrap="square">
            <a:spAutoFit/>
          </a:bodyPr>
          <a:lstStyle/>
          <a:p>
            <a:r>
              <a:rPr lang="en-US" sz="2800" b="1" dirty="0" err="1"/>
              <a:t>Bibliografia</a:t>
            </a:r>
            <a:r>
              <a:rPr lang="en-US" sz="2800" b="1" dirty="0"/>
              <a:t> y </a:t>
            </a:r>
            <a:r>
              <a:rPr lang="en-US" sz="2800" b="1" dirty="0" err="1"/>
              <a:t>materiales</a:t>
            </a:r>
            <a:endParaRPr lang="en-US" sz="2800" b="1" dirty="0"/>
          </a:p>
        </p:txBody>
      </p:sp>
      <p:sp>
        <p:nvSpPr>
          <p:cNvPr id="2" name="1 Rectángulo"/>
          <p:cNvSpPr/>
          <p:nvPr/>
        </p:nvSpPr>
        <p:spPr>
          <a:xfrm>
            <a:off x="1547664" y="1124744"/>
            <a:ext cx="7056784" cy="1200329"/>
          </a:xfrm>
          <a:prstGeom prst="rect">
            <a:avLst/>
          </a:prstGeom>
        </p:spPr>
        <p:txBody>
          <a:bodyPr wrap="square">
            <a:spAutoFit/>
          </a:bodyPr>
          <a:lstStyle/>
          <a:p>
            <a:pPr>
              <a:buFont typeface="Wingdings" pitchFamily="2" charset="2"/>
              <a:buChar char="ü"/>
            </a:pPr>
            <a:endParaRPr lang="en-US" dirty="0"/>
          </a:p>
          <a:p>
            <a:pPr>
              <a:buFont typeface="Wingdings" pitchFamily="2" charset="2"/>
              <a:buChar char="ü"/>
            </a:pPr>
            <a:r>
              <a:rPr lang="en-US" dirty="0" err="1"/>
              <a:t>Stbk</a:t>
            </a:r>
            <a:r>
              <a:rPr lang="en-US" dirty="0"/>
              <a:t>, </a:t>
            </a:r>
            <a:r>
              <a:rPr lang="en-US" dirty="0" err="1"/>
              <a:t>Wkbk</a:t>
            </a:r>
            <a:r>
              <a:rPr lang="en-US" dirty="0"/>
              <a:t> Traveler Elementary</a:t>
            </a:r>
          </a:p>
          <a:p>
            <a:pPr>
              <a:buFont typeface="Wingdings" pitchFamily="2" charset="2"/>
              <a:buChar char="ü"/>
            </a:pPr>
            <a:r>
              <a:rPr lang="en-US" dirty="0"/>
              <a:t>Notebook / Work sheets</a:t>
            </a:r>
          </a:p>
          <a:p>
            <a:pPr>
              <a:buFont typeface="Wingdings" pitchFamily="2" charset="2"/>
              <a:buChar char="ü"/>
            </a:pPr>
            <a:r>
              <a:rPr lang="en-US" dirty="0"/>
              <a:t>Escuela en red / Aula digital</a:t>
            </a:r>
          </a:p>
        </p:txBody>
      </p:sp>
    </p:spTree>
    <p:extLst>
      <p:ext uri="{BB962C8B-B14F-4D97-AF65-F5344CB8AC3E}">
        <p14:creationId xmlns:p14="http://schemas.microsoft.com/office/powerpoint/2010/main" val="52779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2" descr="http://1.bp.blogspot.com/-Ou_4RDTmqu0/UK4k5UAQtII/AAAAAAAAAEs/HFLwmpWRV5w/s1600/bart-simpson-generator.gif"/>
          <p:cNvPicPr>
            <a:picLocks noChangeAspect="1" noChangeArrowheads="1"/>
          </p:cNvPicPr>
          <p:nvPr/>
        </p:nvPicPr>
        <p:blipFill>
          <a:blip r:embed="rId2" cstate="print"/>
          <a:srcRect/>
          <a:stretch>
            <a:fillRect/>
          </a:stretch>
        </p:blipFill>
        <p:spPr bwMode="auto">
          <a:xfrm>
            <a:off x="71406" y="0"/>
            <a:ext cx="9001188" cy="6858024"/>
          </a:xfrm>
          <a:prstGeom prst="rect">
            <a:avLst/>
          </a:prstGeom>
          <a:noFill/>
        </p:spPr>
      </p:pic>
      <p:sp>
        <p:nvSpPr>
          <p:cNvPr id="5" name="4 CuadroTexto"/>
          <p:cNvSpPr txBox="1"/>
          <p:nvPr/>
        </p:nvSpPr>
        <p:spPr>
          <a:xfrm>
            <a:off x="1326221" y="1214422"/>
            <a:ext cx="5103167" cy="3077766"/>
          </a:xfrm>
          <a:prstGeom prst="rect">
            <a:avLst/>
          </a:prstGeom>
          <a:noFill/>
        </p:spPr>
        <p:txBody>
          <a:bodyPr wrap="square" rtlCol="0">
            <a:spAutoFit/>
          </a:bodyPr>
          <a:lstStyle/>
          <a:p>
            <a:r>
              <a:rPr lang="es-ES_tradnl" sz="3200" b="1" dirty="0">
                <a:solidFill>
                  <a:schemeClr val="bg1"/>
                </a:solidFill>
                <a:latin typeface="MV Boli" pitchFamily="2" charset="0"/>
                <a:cs typeface="MV Boli" pitchFamily="2" charset="0"/>
              </a:rPr>
              <a:t>Do</a:t>
            </a:r>
          </a:p>
          <a:p>
            <a:r>
              <a:rPr lang="es-ES_tradnl" b="1" dirty="0" err="1">
                <a:solidFill>
                  <a:schemeClr val="bg1"/>
                </a:solidFill>
                <a:latin typeface="MV Boli" pitchFamily="2" charset="0"/>
                <a:cs typeface="MV Boli" pitchFamily="2" charset="0"/>
              </a:rPr>
              <a:t>Arrive</a:t>
            </a:r>
            <a:r>
              <a:rPr lang="es-ES_tradnl" b="1" dirty="0">
                <a:solidFill>
                  <a:schemeClr val="bg1"/>
                </a:solidFill>
                <a:latin typeface="MV Boli" pitchFamily="2" charset="0"/>
                <a:cs typeface="MV Boli" pitchFamily="2" charset="0"/>
              </a:rPr>
              <a:t> </a:t>
            </a:r>
            <a:r>
              <a:rPr lang="es-ES_tradnl" b="1" dirty="0" err="1">
                <a:solidFill>
                  <a:schemeClr val="bg1"/>
                </a:solidFill>
                <a:latin typeface="MV Boli" pitchFamily="2" charset="0"/>
                <a:cs typeface="MV Boli" pitchFamily="2" charset="0"/>
              </a:rPr>
              <a:t>on</a:t>
            </a:r>
            <a:r>
              <a:rPr lang="es-ES_tradnl" b="1" dirty="0">
                <a:solidFill>
                  <a:schemeClr val="bg1"/>
                </a:solidFill>
                <a:latin typeface="MV Boli" pitchFamily="2" charset="0"/>
                <a:cs typeface="MV Boli" pitchFamily="2" charset="0"/>
              </a:rPr>
              <a:t> time</a:t>
            </a:r>
          </a:p>
          <a:p>
            <a:r>
              <a:rPr lang="es-ES_tradnl" b="1" dirty="0" err="1">
                <a:solidFill>
                  <a:schemeClr val="bg1"/>
                </a:solidFill>
                <a:latin typeface="MV Boli" pitchFamily="2" charset="0"/>
                <a:cs typeface="MV Boli" pitchFamily="2" charset="0"/>
              </a:rPr>
              <a:t>Speak</a:t>
            </a:r>
            <a:r>
              <a:rPr lang="es-ES_tradnl" b="1" dirty="0">
                <a:solidFill>
                  <a:schemeClr val="bg1"/>
                </a:solidFill>
                <a:latin typeface="MV Boli" pitchFamily="2" charset="0"/>
                <a:cs typeface="MV Boli" pitchFamily="2" charset="0"/>
              </a:rPr>
              <a:t> </a:t>
            </a:r>
            <a:r>
              <a:rPr lang="es-ES_tradnl" b="1" dirty="0" err="1">
                <a:solidFill>
                  <a:schemeClr val="bg1"/>
                </a:solidFill>
                <a:latin typeface="MV Boli" pitchFamily="2" charset="0"/>
                <a:cs typeface="MV Boli" pitchFamily="2" charset="0"/>
              </a:rPr>
              <a:t>english</a:t>
            </a:r>
            <a:endParaRPr lang="es-ES_tradnl" b="1" dirty="0">
              <a:solidFill>
                <a:schemeClr val="bg1"/>
              </a:solidFill>
              <a:latin typeface="MV Boli" pitchFamily="2" charset="0"/>
              <a:cs typeface="MV Boli" pitchFamily="2" charset="0"/>
            </a:endParaRPr>
          </a:p>
          <a:p>
            <a:r>
              <a:rPr lang="es-ES_tradnl" b="1" dirty="0" err="1">
                <a:solidFill>
                  <a:schemeClr val="bg1"/>
                </a:solidFill>
                <a:latin typeface="MV Boli" pitchFamily="2" charset="0"/>
                <a:cs typeface="MV Boli" pitchFamily="2" charset="0"/>
              </a:rPr>
              <a:t>Bring</a:t>
            </a:r>
            <a:r>
              <a:rPr lang="es-ES_tradnl" b="1" dirty="0">
                <a:solidFill>
                  <a:schemeClr val="bg1"/>
                </a:solidFill>
                <a:latin typeface="MV Boli" pitchFamily="2" charset="0"/>
                <a:cs typeface="MV Boli" pitchFamily="2" charset="0"/>
              </a:rPr>
              <a:t> </a:t>
            </a:r>
            <a:r>
              <a:rPr lang="es-ES_tradnl" b="1" dirty="0" err="1">
                <a:solidFill>
                  <a:schemeClr val="bg1"/>
                </a:solidFill>
                <a:latin typeface="MV Boli" pitchFamily="2" charset="0"/>
                <a:cs typeface="MV Boli" pitchFamily="2" charset="0"/>
              </a:rPr>
              <a:t>the</a:t>
            </a:r>
            <a:r>
              <a:rPr lang="es-ES_tradnl" b="1" dirty="0">
                <a:solidFill>
                  <a:schemeClr val="bg1"/>
                </a:solidFill>
                <a:latin typeface="MV Boli" pitchFamily="2" charset="0"/>
                <a:cs typeface="MV Boli" pitchFamily="2" charset="0"/>
              </a:rPr>
              <a:t> material</a:t>
            </a:r>
          </a:p>
          <a:p>
            <a:r>
              <a:rPr lang="es-ES_tradnl" b="1" dirty="0" err="1">
                <a:solidFill>
                  <a:schemeClr val="bg1"/>
                </a:solidFill>
                <a:latin typeface="MV Boli" pitchFamily="2" charset="0"/>
                <a:cs typeface="MV Boli" pitchFamily="2" charset="0"/>
              </a:rPr>
              <a:t>Raise</a:t>
            </a:r>
            <a:r>
              <a:rPr lang="es-ES_tradnl" b="1" dirty="0">
                <a:solidFill>
                  <a:schemeClr val="bg1"/>
                </a:solidFill>
                <a:latin typeface="MV Boli" pitchFamily="2" charset="0"/>
                <a:cs typeface="MV Boli" pitchFamily="2" charset="0"/>
              </a:rPr>
              <a:t> </a:t>
            </a:r>
            <a:r>
              <a:rPr lang="es-ES_tradnl" b="1" dirty="0" err="1">
                <a:solidFill>
                  <a:schemeClr val="bg1"/>
                </a:solidFill>
                <a:latin typeface="MV Boli" pitchFamily="2" charset="0"/>
                <a:cs typeface="MV Boli" pitchFamily="2" charset="0"/>
              </a:rPr>
              <a:t>your</a:t>
            </a:r>
            <a:r>
              <a:rPr lang="es-ES_tradnl" b="1" dirty="0">
                <a:solidFill>
                  <a:schemeClr val="bg1"/>
                </a:solidFill>
                <a:latin typeface="MV Boli" pitchFamily="2" charset="0"/>
                <a:cs typeface="MV Boli" pitchFamily="2" charset="0"/>
              </a:rPr>
              <a:t> </a:t>
            </a:r>
            <a:r>
              <a:rPr lang="es-ES_tradnl" b="1" dirty="0" err="1">
                <a:solidFill>
                  <a:schemeClr val="bg1"/>
                </a:solidFill>
                <a:latin typeface="MV Boli" pitchFamily="2" charset="0"/>
                <a:cs typeface="MV Boli" pitchFamily="2" charset="0"/>
              </a:rPr>
              <a:t>hand</a:t>
            </a:r>
            <a:r>
              <a:rPr lang="es-ES_tradnl" b="1" dirty="0">
                <a:solidFill>
                  <a:schemeClr val="bg1"/>
                </a:solidFill>
                <a:latin typeface="MV Boli" pitchFamily="2" charset="0"/>
                <a:cs typeface="MV Boli" pitchFamily="2" charset="0"/>
              </a:rPr>
              <a:t> </a:t>
            </a:r>
            <a:r>
              <a:rPr lang="es-ES_tradnl" b="1" dirty="0" err="1">
                <a:solidFill>
                  <a:schemeClr val="bg1"/>
                </a:solidFill>
                <a:latin typeface="MV Boli" pitchFamily="2" charset="0"/>
                <a:cs typeface="MV Boli" pitchFamily="2" charset="0"/>
              </a:rPr>
              <a:t>before</a:t>
            </a:r>
            <a:r>
              <a:rPr lang="es-ES_tradnl" b="1" dirty="0">
                <a:solidFill>
                  <a:schemeClr val="bg1"/>
                </a:solidFill>
                <a:latin typeface="MV Boli" pitchFamily="2" charset="0"/>
                <a:cs typeface="MV Boli" pitchFamily="2" charset="0"/>
              </a:rPr>
              <a:t> </a:t>
            </a:r>
            <a:r>
              <a:rPr lang="es-ES_tradnl" b="1" dirty="0" err="1">
                <a:solidFill>
                  <a:schemeClr val="bg1"/>
                </a:solidFill>
                <a:latin typeface="MV Boli" pitchFamily="2" charset="0"/>
                <a:cs typeface="MV Boli" pitchFamily="2" charset="0"/>
              </a:rPr>
              <a:t>you</a:t>
            </a:r>
            <a:r>
              <a:rPr lang="es-ES_tradnl" b="1" dirty="0">
                <a:solidFill>
                  <a:schemeClr val="bg1"/>
                </a:solidFill>
                <a:latin typeface="MV Boli" pitchFamily="2" charset="0"/>
                <a:cs typeface="MV Boli" pitchFamily="2" charset="0"/>
              </a:rPr>
              <a:t> </a:t>
            </a:r>
            <a:r>
              <a:rPr lang="es-ES_tradnl" b="1" dirty="0" err="1">
                <a:solidFill>
                  <a:schemeClr val="bg1"/>
                </a:solidFill>
                <a:latin typeface="MV Boli" pitchFamily="2" charset="0"/>
                <a:cs typeface="MV Boli" pitchFamily="2" charset="0"/>
              </a:rPr>
              <a:t>speak</a:t>
            </a:r>
            <a:endParaRPr lang="es-ES_tradnl" b="1" dirty="0">
              <a:solidFill>
                <a:schemeClr val="bg1"/>
              </a:solidFill>
              <a:latin typeface="MV Boli" pitchFamily="2" charset="0"/>
              <a:cs typeface="MV Boli" pitchFamily="2" charset="0"/>
            </a:endParaRPr>
          </a:p>
          <a:p>
            <a:r>
              <a:rPr lang="es-ES_tradnl" b="1" dirty="0" err="1">
                <a:solidFill>
                  <a:schemeClr val="bg1"/>
                </a:solidFill>
                <a:latin typeface="MV Boli" pitchFamily="2" charset="0"/>
                <a:cs typeface="MV Boli" pitchFamily="2" charset="0"/>
              </a:rPr>
              <a:t>Respect</a:t>
            </a:r>
            <a:r>
              <a:rPr lang="es-ES_tradnl" b="1" dirty="0">
                <a:solidFill>
                  <a:schemeClr val="bg1"/>
                </a:solidFill>
                <a:latin typeface="MV Boli" pitchFamily="2" charset="0"/>
                <a:cs typeface="MV Boli" pitchFamily="2" charset="0"/>
              </a:rPr>
              <a:t> and </a:t>
            </a:r>
            <a:r>
              <a:rPr lang="es-ES_tradnl" b="1" dirty="0" err="1">
                <a:solidFill>
                  <a:schemeClr val="bg1"/>
                </a:solidFill>
                <a:latin typeface="MV Boli" pitchFamily="2" charset="0"/>
                <a:cs typeface="MV Boli" pitchFamily="2" charset="0"/>
              </a:rPr>
              <a:t>help</a:t>
            </a:r>
            <a:r>
              <a:rPr lang="es-ES_tradnl" b="1" dirty="0">
                <a:solidFill>
                  <a:schemeClr val="bg1"/>
                </a:solidFill>
                <a:latin typeface="MV Boli" pitchFamily="2" charset="0"/>
                <a:cs typeface="MV Boli" pitchFamily="2" charset="0"/>
              </a:rPr>
              <a:t> </a:t>
            </a:r>
            <a:r>
              <a:rPr lang="es-ES_tradnl" b="1" dirty="0" err="1">
                <a:solidFill>
                  <a:schemeClr val="bg1"/>
                </a:solidFill>
                <a:latin typeface="MV Boli" pitchFamily="2" charset="0"/>
                <a:cs typeface="MV Boli" pitchFamily="2" charset="0"/>
              </a:rPr>
              <a:t>others</a:t>
            </a:r>
            <a:endParaRPr lang="es-ES_tradnl" b="1" dirty="0">
              <a:solidFill>
                <a:schemeClr val="bg1"/>
              </a:solidFill>
              <a:latin typeface="MV Boli" pitchFamily="2" charset="0"/>
              <a:cs typeface="MV Boli" pitchFamily="2" charset="0"/>
            </a:endParaRPr>
          </a:p>
          <a:p>
            <a:r>
              <a:rPr lang="es-ES_tradnl" b="1" dirty="0">
                <a:solidFill>
                  <a:schemeClr val="bg1"/>
                </a:solidFill>
                <a:latin typeface="MV Boli" pitchFamily="2" charset="0"/>
                <a:cs typeface="MV Boli" pitchFamily="2" charset="0"/>
              </a:rPr>
              <a:t>Do </a:t>
            </a:r>
            <a:r>
              <a:rPr lang="es-ES_tradnl" b="1" dirty="0" err="1">
                <a:solidFill>
                  <a:schemeClr val="bg1"/>
                </a:solidFill>
                <a:latin typeface="MV Boli" pitchFamily="2" charset="0"/>
                <a:cs typeface="MV Boli" pitchFamily="2" charset="0"/>
              </a:rPr>
              <a:t>your</a:t>
            </a:r>
            <a:r>
              <a:rPr lang="es-ES_tradnl" b="1" dirty="0">
                <a:solidFill>
                  <a:schemeClr val="bg1"/>
                </a:solidFill>
                <a:latin typeface="MV Boli" pitchFamily="2" charset="0"/>
                <a:cs typeface="MV Boli" pitchFamily="2" charset="0"/>
              </a:rPr>
              <a:t> </a:t>
            </a:r>
            <a:r>
              <a:rPr lang="es-ES_tradnl" b="1" dirty="0" err="1">
                <a:solidFill>
                  <a:schemeClr val="bg1"/>
                </a:solidFill>
                <a:latin typeface="MV Boli" pitchFamily="2" charset="0"/>
                <a:cs typeface="MV Boli" pitchFamily="2" charset="0"/>
              </a:rPr>
              <a:t>homework</a:t>
            </a:r>
            <a:endParaRPr lang="es-ES_tradnl" b="1" dirty="0">
              <a:solidFill>
                <a:schemeClr val="bg1"/>
              </a:solidFill>
              <a:latin typeface="MV Boli" pitchFamily="2" charset="0"/>
              <a:cs typeface="MV Boli" pitchFamily="2" charset="0"/>
            </a:endParaRPr>
          </a:p>
          <a:p>
            <a:r>
              <a:rPr lang="es-ES_tradnl" b="1" dirty="0" err="1">
                <a:solidFill>
                  <a:schemeClr val="bg1"/>
                </a:solidFill>
                <a:latin typeface="MV Boli" pitchFamily="2" charset="0"/>
                <a:cs typeface="MV Boli" pitchFamily="2" charset="0"/>
              </a:rPr>
              <a:t>Say</a:t>
            </a:r>
            <a:r>
              <a:rPr lang="es-ES_tradnl" b="1" dirty="0">
                <a:solidFill>
                  <a:schemeClr val="bg1"/>
                </a:solidFill>
                <a:latin typeface="MV Boli" pitchFamily="2" charset="0"/>
                <a:cs typeface="MV Boli" pitchFamily="2" charset="0"/>
              </a:rPr>
              <a:t>  “</a:t>
            </a:r>
            <a:r>
              <a:rPr lang="es-ES_tradnl" b="1" dirty="0" err="1">
                <a:solidFill>
                  <a:schemeClr val="bg1"/>
                </a:solidFill>
                <a:latin typeface="MV Boli" pitchFamily="2" charset="0"/>
                <a:cs typeface="MV Boli" pitchFamily="2" charset="0"/>
              </a:rPr>
              <a:t>please</a:t>
            </a:r>
            <a:r>
              <a:rPr lang="es-ES_tradnl" b="1" dirty="0">
                <a:solidFill>
                  <a:schemeClr val="bg1"/>
                </a:solidFill>
                <a:latin typeface="MV Boli" pitchFamily="2" charset="0"/>
                <a:cs typeface="MV Boli" pitchFamily="2" charset="0"/>
              </a:rPr>
              <a:t>” and “</a:t>
            </a:r>
            <a:r>
              <a:rPr lang="es-ES_tradnl" b="1" dirty="0" err="1">
                <a:solidFill>
                  <a:schemeClr val="bg1"/>
                </a:solidFill>
                <a:latin typeface="MV Boli" pitchFamily="2" charset="0"/>
                <a:cs typeface="MV Boli" pitchFamily="2" charset="0"/>
              </a:rPr>
              <a:t>thank</a:t>
            </a:r>
            <a:r>
              <a:rPr lang="es-ES_tradnl" b="1" dirty="0">
                <a:solidFill>
                  <a:schemeClr val="bg1"/>
                </a:solidFill>
                <a:latin typeface="MV Boli" pitchFamily="2" charset="0"/>
                <a:cs typeface="MV Boli" pitchFamily="2" charset="0"/>
              </a:rPr>
              <a:t> </a:t>
            </a:r>
            <a:r>
              <a:rPr lang="es-ES_tradnl" b="1" dirty="0" err="1">
                <a:solidFill>
                  <a:schemeClr val="bg1"/>
                </a:solidFill>
                <a:latin typeface="MV Boli" pitchFamily="2" charset="0"/>
                <a:cs typeface="MV Boli" pitchFamily="2" charset="0"/>
              </a:rPr>
              <a:t>you</a:t>
            </a:r>
            <a:r>
              <a:rPr lang="es-ES_tradnl" b="1" dirty="0">
                <a:solidFill>
                  <a:schemeClr val="bg1"/>
                </a:solidFill>
                <a:latin typeface="MV Boli" pitchFamily="2" charset="0"/>
                <a:cs typeface="MV Boli" pitchFamily="2" charset="0"/>
              </a:rPr>
              <a:t>”</a:t>
            </a:r>
          </a:p>
          <a:p>
            <a:r>
              <a:rPr lang="es-ES_tradnl" b="1" dirty="0" err="1">
                <a:solidFill>
                  <a:schemeClr val="bg1"/>
                </a:solidFill>
                <a:latin typeface="MV Boli" pitchFamily="2" charset="0"/>
                <a:cs typeface="MV Boli" pitchFamily="2" charset="0"/>
              </a:rPr>
              <a:t>Keep</a:t>
            </a:r>
            <a:r>
              <a:rPr lang="es-ES_tradnl" b="1" dirty="0">
                <a:solidFill>
                  <a:schemeClr val="bg1"/>
                </a:solidFill>
                <a:latin typeface="MV Boli" pitchFamily="2" charset="0"/>
                <a:cs typeface="MV Boli" pitchFamily="2" charset="0"/>
              </a:rPr>
              <a:t> </a:t>
            </a:r>
            <a:r>
              <a:rPr lang="es-ES_tradnl" b="1" dirty="0" err="1">
                <a:solidFill>
                  <a:schemeClr val="bg1"/>
                </a:solidFill>
                <a:latin typeface="MV Boli" pitchFamily="2" charset="0"/>
                <a:cs typeface="MV Boli" pitchFamily="2" charset="0"/>
              </a:rPr>
              <a:t>the</a:t>
            </a:r>
            <a:r>
              <a:rPr lang="es-ES_tradnl" b="1" dirty="0">
                <a:solidFill>
                  <a:schemeClr val="bg1"/>
                </a:solidFill>
                <a:latin typeface="MV Boli" pitchFamily="2" charset="0"/>
                <a:cs typeface="MV Boli" pitchFamily="2" charset="0"/>
              </a:rPr>
              <a:t> </a:t>
            </a:r>
            <a:r>
              <a:rPr lang="es-ES_tradnl" b="1" dirty="0" err="1">
                <a:solidFill>
                  <a:schemeClr val="bg1"/>
                </a:solidFill>
                <a:latin typeface="MV Boli" pitchFamily="2" charset="0"/>
                <a:cs typeface="MV Boli" pitchFamily="2" charset="0"/>
              </a:rPr>
              <a:t>room</a:t>
            </a:r>
            <a:r>
              <a:rPr lang="es-ES_tradnl" b="1" dirty="0">
                <a:solidFill>
                  <a:schemeClr val="bg1"/>
                </a:solidFill>
                <a:latin typeface="MV Boli" pitchFamily="2" charset="0"/>
                <a:cs typeface="MV Boli" pitchFamily="2" charset="0"/>
              </a:rPr>
              <a:t> </a:t>
            </a:r>
            <a:r>
              <a:rPr lang="es-ES_tradnl" b="1" dirty="0" err="1">
                <a:solidFill>
                  <a:schemeClr val="bg1"/>
                </a:solidFill>
                <a:latin typeface="MV Boli" pitchFamily="2" charset="0"/>
                <a:cs typeface="MV Boli" pitchFamily="2" charset="0"/>
              </a:rPr>
              <a:t>clean</a:t>
            </a:r>
            <a:r>
              <a:rPr lang="es-ES_tradnl" b="1" dirty="0">
                <a:solidFill>
                  <a:schemeClr val="bg1"/>
                </a:solidFill>
                <a:latin typeface="MV Boli" pitchFamily="2" charset="0"/>
                <a:cs typeface="MV Boli" pitchFamily="2" charset="0"/>
              </a:rPr>
              <a:t> and </a:t>
            </a:r>
            <a:r>
              <a:rPr lang="es-ES_tradnl" b="1" dirty="0" err="1">
                <a:solidFill>
                  <a:schemeClr val="bg1"/>
                </a:solidFill>
                <a:latin typeface="MV Boli" pitchFamily="2" charset="0"/>
                <a:cs typeface="MV Boli" pitchFamily="2" charset="0"/>
              </a:rPr>
              <a:t>tidy</a:t>
            </a:r>
            <a:endParaRPr lang="es-ES_tradnl" b="1" dirty="0">
              <a:solidFill>
                <a:schemeClr val="bg1"/>
              </a:solidFill>
              <a:latin typeface="MV Boli" pitchFamily="2" charset="0"/>
              <a:cs typeface="MV Boli" pitchFamily="2" charset="0"/>
            </a:endParaRPr>
          </a:p>
          <a:p>
            <a:r>
              <a:rPr lang="es-ES_tradnl" b="1" dirty="0">
                <a:solidFill>
                  <a:schemeClr val="bg1"/>
                </a:solidFill>
                <a:latin typeface="MV Boli" pitchFamily="2" charset="0"/>
                <a:cs typeface="MV Boli" pitchFamily="2" charset="0"/>
              </a:rPr>
              <a:t>Try </a:t>
            </a:r>
            <a:r>
              <a:rPr lang="es-ES_tradnl" b="1" dirty="0" err="1">
                <a:solidFill>
                  <a:schemeClr val="bg1"/>
                </a:solidFill>
                <a:latin typeface="MV Boli" pitchFamily="2" charset="0"/>
                <a:cs typeface="MV Boli" pitchFamily="2" charset="0"/>
              </a:rPr>
              <a:t>your</a:t>
            </a:r>
            <a:r>
              <a:rPr lang="es-ES_tradnl" b="1" dirty="0">
                <a:solidFill>
                  <a:schemeClr val="bg1"/>
                </a:solidFill>
                <a:latin typeface="MV Boli" pitchFamily="2" charset="0"/>
                <a:cs typeface="MV Boli" pitchFamily="2" charset="0"/>
              </a:rPr>
              <a:t> </a:t>
            </a:r>
            <a:r>
              <a:rPr lang="es-ES_tradnl" b="1" dirty="0" err="1">
                <a:solidFill>
                  <a:schemeClr val="bg1"/>
                </a:solidFill>
                <a:latin typeface="MV Boli" pitchFamily="2" charset="0"/>
                <a:cs typeface="MV Boli" pitchFamily="2" charset="0"/>
              </a:rPr>
              <a:t>best</a:t>
            </a:r>
            <a:r>
              <a:rPr lang="es-ES_tradnl" b="1" dirty="0">
                <a:solidFill>
                  <a:schemeClr val="bg1"/>
                </a:solidFill>
                <a:latin typeface="MV Boli" pitchFamily="2" charset="0"/>
                <a:cs typeface="MV Boli" pitchFamily="2" charset="0"/>
              </a:rPr>
              <a:t>!</a:t>
            </a:r>
          </a:p>
        </p:txBody>
      </p:sp>
      <p:sp>
        <p:nvSpPr>
          <p:cNvPr id="6" name="5 Rectángulo"/>
          <p:cNvSpPr/>
          <p:nvPr/>
        </p:nvSpPr>
        <p:spPr>
          <a:xfrm>
            <a:off x="2285984" y="4429132"/>
            <a:ext cx="4500594" cy="1631216"/>
          </a:xfrm>
          <a:prstGeom prst="rect">
            <a:avLst/>
          </a:prstGeom>
        </p:spPr>
        <p:txBody>
          <a:bodyPr wrap="square">
            <a:spAutoFit/>
          </a:bodyPr>
          <a:lstStyle/>
          <a:p>
            <a:pPr algn="r"/>
            <a:r>
              <a:rPr lang="es-ES_tradnl" sz="3600" b="1" dirty="0" err="1">
                <a:solidFill>
                  <a:schemeClr val="bg1"/>
                </a:solidFill>
                <a:latin typeface="MV Boli" pitchFamily="2" charset="0"/>
                <a:cs typeface="MV Boli" pitchFamily="2" charset="0"/>
              </a:rPr>
              <a:t>Don´t</a:t>
            </a:r>
            <a:endParaRPr lang="es-ES_tradnl" sz="1600" b="1" dirty="0">
              <a:solidFill>
                <a:schemeClr val="bg1"/>
              </a:solidFill>
              <a:latin typeface="MV Boli" pitchFamily="2" charset="0"/>
              <a:cs typeface="MV Boli" pitchFamily="2" charset="0"/>
            </a:endParaRPr>
          </a:p>
          <a:p>
            <a:pPr algn="r"/>
            <a:r>
              <a:rPr lang="es-ES_tradnl" sz="1600" b="1" dirty="0" err="1">
                <a:solidFill>
                  <a:schemeClr val="bg1"/>
                </a:solidFill>
                <a:latin typeface="MV Boli" pitchFamily="2" charset="0"/>
                <a:cs typeface="MV Boli" pitchFamily="2" charset="0"/>
              </a:rPr>
              <a:t>Eat</a:t>
            </a:r>
            <a:r>
              <a:rPr lang="es-ES_tradnl" sz="1600" b="1" dirty="0">
                <a:solidFill>
                  <a:schemeClr val="bg1"/>
                </a:solidFill>
                <a:latin typeface="MV Boli" pitchFamily="2" charset="0"/>
                <a:cs typeface="MV Boli" pitchFamily="2" charset="0"/>
              </a:rPr>
              <a:t> in </a:t>
            </a:r>
            <a:r>
              <a:rPr lang="es-ES_tradnl" sz="1600" b="1" dirty="0" err="1">
                <a:solidFill>
                  <a:schemeClr val="bg1"/>
                </a:solidFill>
                <a:latin typeface="MV Boli" pitchFamily="2" charset="0"/>
                <a:cs typeface="MV Boli" pitchFamily="2" charset="0"/>
              </a:rPr>
              <a:t>classroom</a:t>
            </a:r>
            <a:endParaRPr lang="es-ES_tradnl" sz="1600" b="1" dirty="0">
              <a:solidFill>
                <a:schemeClr val="bg1"/>
              </a:solidFill>
              <a:latin typeface="MV Boli" pitchFamily="2" charset="0"/>
              <a:cs typeface="MV Boli" pitchFamily="2" charset="0"/>
            </a:endParaRPr>
          </a:p>
          <a:p>
            <a:pPr algn="r"/>
            <a:r>
              <a:rPr lang="es-ES_tradnl" sz="1600" b="1" dirty="0">
                <a:solidFill>
                  <a:schemeClr val="bg1"/>
                </a:solidFill>
                <a:latin typeface="MV Boli" pitchFamily="2" charset="0"/>
                <a:cs typeface="MV Boli" pitchFamily="2" charset="0"/>
              </a:rPr>
              <a:t>Use </a:t>
            </a:r>
            <a:r>
              <a:rPr lang="es-ES_tradnl" sz="1600" b="1" dirty="0" err="1">
                <a:solidFill>
                  <a:schemeClr val="bg1"/>
                </a:solidFill>
                <a:latin typeface="MV Boli" pitchFamily="2" charset="0"/>
                <a:cs typeface="MV Boli" pitchFamily="2" charset="0"/>
              </a:rPr>
              <a:t>cellphone</a:t>
            </a:r>
            <a:r>
              <a:rPr lang="es-ES_tradnl" sz="1600" b="1" dirty="0">
                <a:solidFill>
                  <a:schemeClr val="bg1"/>
                </a:solidFill>
                <a:latin typeface="MV Boli" pitchFamily="2" charset="0"/>
                <a:cs typeface="MV Boli" pitchFamily="2" charset="0"/>
              </a:rPr>
              <a:t> in </a:t>
            </a:r>
            <a:r>
              <a:rPr lang="es-ES_tradnl" sz="1600" b="1" dirty="0" err="1">
                <a:solidFill>
                  <a:schemeClr val="bg1"/>
                </a:solidFill>
                <a:latin typeface="MV Boli" pitchFamily="2" charset="0"/>
                <a:cs typeface="MV Boli" pitchFamily="2" charset="0"/>
              </a:rPr>
              <a:t>class</a:t>
            </a:r>
            <a:endParaRPr lang="es-ES_tradnl" sz="1600" b="1" dirty="0">
              <a:solidFill>
                <a:schemeClr val="bg1"/>
              </a:solidFill>
              <a:latin typeface="MV Boli" pitchFamily="2" charset="0"/>
              <a:cs typeface="MV Boli" pitchFamily="2" charset="0"/>
            </a:endParaRPr>
          </a:p>
          <a:p>
            <a:pPr algn="r"/>
            <a:r>
              <a:rPr lang="es-ES_tradnl" sz="1600" b="1" dirty="0" err="1">
                <a:solidFill>
                  <a:schemeClr val="bg1"/>
                </a:solidFill>
                <a:latin typeface="MV Boli" pitchFamily="2" charset="0"/>
                <a:cs typeface="MV Boli" pitchFamily="2" charset="0"/>
              </a:rPr>
              <a:t>Leave</a:t>
            </a:r>
            <a:r>
              <a:rPr lang="es-ES_tradnl" sz="1600" b="1" dirty="0">
                <a:solidFill>
                  <a:schemeClr val="bg1"/>
                </a:solidFill>
                <a:latin typeface="MV Boli" pitchFamily="2" charset="0"/>
                <a:cs typeface="MV Boli" pitchFamily="2" charset="0"/>
              </a:rPr>
              <a:t> </a:t>
            </a:r>
            <a:r>
              <a:rPr lang="es-ES_tradnl" sz="1600" b="1" dirty="0" err="1">
                <a:solidFill>
                  <a:schemeClr val="bg1"/>
                </a:solidFill>
                <a:latin typeface="MV Boli" pitchFamily="2" charset="0"/>
                <a:cs typeface="MV Boli" pitchFamily="2" charset="0"/>
              </a:rPr>
              <a:t>classroom</a:t>
            </a:r>
            <a:r>
              <a:rPr lang="es-ES_tradnl" sz="1600" b="1" dirty="0">
                <a:solidFill>
                  <a:schemeClr val="bg1"/>
                </a:solidFill>
                <a:latin typeface="MV Boli" pitchFamily="2" charset="0"/>
                <a:cs typeface="MV Boli" pitchFamily="2" charset="0"/>
              </a:rPr>
              <a:t> </a:t>
            </a:r>
            <a:r>
              <a:rPr lang="es-ES_tradnl" sz="1600" b="1" dirty="0" err="1">
                <a:solidFill>
                  <a:schemeClr val="bg1"/>
                </a:solidFill>
                <a:latin typeface="MV Boli" pitchFamily="2" charset="0"/>
                <a:cs typeface="MV Boli" pitchFamily="2" charset="0"/>
              </a:rPr>
              <a:t>without</a:t>
            </a:r>
            <a:r>
              <a:rPr lang="es-ES_tradnl" sz="1600" b="1" dirty="0">
                <a:solidFill>
                  <a:schemeClr val="bg1"/>
                </a:solidFill>
                <a:latin typeface="MV Boli" pitchFamily="2" charset="0"/>
                <a:cs typeface="MV Boli" pitchFamily="2" charset="0"/>
              </a:rPr>
              <a:t> </a:t>
            </a:r>
            <a:r>
              <a:rPr lang="es-ES_tradnl" sz="1600" b="1" dirty="0" err="1">
                <a:solidFill>
                  <a:schemeClr val="bg1"/>
                </a:solidFill>
                <a:latin typeface="MV Boli" pitchFamily="2" charset="0"/>
                <a:cs typeface="MV Boli" pitchFamily="2" charset="0"/>
              </a:rPr>
              <a:t>asking</a:t>
            </a:r>
            <a:r>
              <a:rPr lang="es-ES_tradnl" sz="1600" b="1" dirty="0">
                <a:solidFill>
                  <a:schemeClr val="bg1"/>
                </a:solidFill>
                <a:latin typeface="MV Boli" pitchFamily="2" charset="0"/>
                <a:cs typeface="MV Boli" pitchFamily="2" charset="0"/>
              </a:rPr>
              <a:t> </a:t>
            </a:r>
            <a:r>
              <a:rPr lang="es-ES_tradnl" sz="1600" b="1" dirty="0" err="1">
                <a:solidFill>
                  <a:schemeClr val="bg1"/>
                </a:solidFill>
                <a:latin typeface="MV Boli" pitchFamily="2" charset="0"/>
                <a:cs typeface="MV Boli" pitchFamily="2" charset="0"/>
              </a:rPr>
              <a:t>first</a:t>
            </a:r>
            <a:endParaRPr lang="es-ES_tradnl" sz="1600" b="1" dirty="0">
              <a:solidFill>
                <a:schemeClr val="bg1"/>
              </a:solidFill>
              <a:latin typeface="MV Boli" pitchFamily="2" charset="0"/>
              <a:cs typeface="MV Boli" pitchFamily="2" charset="0"/>
            </a:endParaRPr>
          </a:p>
          <a:p>
            <a:pPr algn="r"/>
            <a:r>
              <a:rPr lang="es-ES_tradnl" sz="1600" b="1" dirty="0" err="1">
                <a:solidFill>
                  <a:schemeClr val="bg1"/>
                </a:solidFill>
                <a:latin typeface="MV Boli" pitchFamily="2" charset="0"/>
                <a:cs typeface="MV Boli" pitchFamily="2" charset="0"/>
              </a:rPr>
              <a:t>Talk</a:t>
            </a:r>
            <a:r>
              <a:rPr lang="es-ES_tradnl" sz="1600" b="1" dirty="0">
                <a:solidFill>
                  <a:schemeClr val="bg1"/>
                </a:solidFill>
                <a:latin typeface="MV Boli" pitchFamily="2" charset="0"/>
                <a:cs typeface="MV Boli" pitchFamily="2" charset="0"/>
              </a:rPr>
              <a:t> </a:t>
            </a:r>
            <a:r>
              <a:rPr lang="es-ES_tradnl" sz="1600" b="1" dirty="0" err="1">
                <a:solidFill>
                  <a:schemeClr val="bg1"/>
                </a:solidFill>
                <a:latin typeface="MV Boli" pitchFamily="2" charset="0"/>
                <a:cs typeface="MV Boli" pitchFamily="2" charset="0"/>
              </a:rPr>
              <a:t>when</a:t>
            </a:r>
            <a:r>
              <a:rPr lang="es-ES_tradnl" sz="1600" b="1" dirty="0">
                <a:solidFill>
                  <a:schemeClr val="bg1"/>
                </a:solidFill>
                <a:latin typeface="MV Boli" pitchFamily="2" charset="0"/>
                <a:cs typeface="MV Boli" pitchFamily="2" charset="0"/>
              </a:rPr>
              <a:t> </a:t>
            </a:r>
            <a:r>
              <a:rPr lang="es-ES_tradnl" sz="1600" b="1" dirty="0" err="1">
                <a:solidFill>
                  <a:schemeClr val="bg1"/>
                </a:solidFill>
                <a:latin typeface="MV Boli" pitchFamily="2" charset="0"/>
                <a:cs typeface="MV Boli" pitchFamily="2" charset="0"/>
              </a:rPr>
              <a:t>someone</a:t>
            </a:r>
            <a:r>
              <a:rPr lang="es-ES_tradnl" sz="1600" b="1" dirty="0">
                <a:solidFill>
                  <a:schemeClr val="bg1"/>
                </a:solidFill>
                <a:latin typeface="MV Boli" pitchFamily="2" charset="0"/>
                <a:cs typeface="MV Boli" pitchFamily="2" charset="0"/>
              </a:rPr>
              <a:t> </a:t>
            </a:r>
            <a:r>
              <a:rPr lang="es-ES_tradnl" sz="1600" b="1" dirty="0" err="1">
                <a:solidFill>
                  <a:schemeClr val="bg1"/>
                </a:solidFill>
                <a:latin typeface="MV Boli" pitchFamily="2" charset="0"/>
                <a:cs typeface="MV Boli" pitchFamily="2" charset="0"/>
              </a:rPr>
              <a:t>else</a:t>
            </a:r>
            <a:r>
              <a:rPr lang="es-ES_tradnl" sz="1600" b="1" dirty="0">
                <a:solidFill>
                  <a:schemeClr val="bg1"/>
                </a:solidFill>
                <a:latin typeface="MV Boli" pitchFamily="2" charset="0"/>
                <a:cs typeface="MV Boli" pitchFamily="2" charset="0"/>
              </a:rPr>
              <a:t> </a:t>
            </a:r>
            <a:r>
              <a:rPr lang="es-ES_tradnl" sz="1600" b="1" dirty="0" err="1">
                <a:solidFill>
                  <a:schemeClr val="bg1"/>
                </a:solidFill>
                <a:latin typeface="MV Boli" pitchFamily="2" charset="0"/>
                <a:cs typeface="MV Boli" pitchFamily="2" charset="0"/>
              </a:rPr>
              <a:t>is</a:t>
            </a:r>
            <a:r>
              <a:rPr lang="es-ES_tradnl" sz="1600" b="1" dirty="0">
                <a:solidFill>
                  <a:schemeClr val="bg1"/>
                </a:solidFill>
                <a:latin typeface="MV Boli" pitchFamily="2" charset="0"/>
                <a:cs typeface="MV Boli" pitchFamily="2" charset="0"/>
              </a:rPr>
              <a:t> </a:t>
            </a:r>
            <a:r>
              <a:rPr lang="es-ES_tradnl" sz="1600" b="1" dirty="0" err="1">
                <a:solidFill>
                  <a:schemeClr val="bg1"/>
                </a:solidFill>
                <a:latin typeface="MV Boli" pitchFamily="2" charset="0"/>
                <a:cs typeface="MV Boli" pitchFamily="2" charset="0"/>
              </a:rPr>
              <a:t>talking</a:t>
            </a:r>
            <a:endParaRPr lang="es-ES_tradnl" sz="1600" b="1" dirty="0">
              <a:solidFill>
                <a:schemeClr val="bg1"/>
              </a:solidFill>
              <a:latin typeface="MV Boli" pitchFamily="2" charset="0"/>
              <a:cs typeface="MV Boli" pitchFamily="2" charset="0"/>
            </a:endParaRPr>
          </a:p>
        </p:txBody>
      </p:sp>
      <p:sp>
        <p:nvSpPr>
          <p:cNvPr id="7" name="6 CuadroTexto"/>
          <p:cNvSpPr txBox="1"/>
          <p:nvPr/>
        </p:nvSpPr>
        <p:spPr>
          <a:xfrm rot="21125319">
            <a:off x="6789149" y="4337113"/>
            <a:ext cx="590226" cy="769441"/>
          </a:xfrm>
          <a:prstGeom prst="rect">
            <a:avLst/>
          </a:prstGeom>
          <a:noFill/>
        </p:spPr>
        <p:txBody>
          <a:bodyPr wrap="none" rtlCol="0">
            <a:spAutoFit/>
          </a:bodyPr>
          <a:lstStyle/>
          <a:p>
            <a:r>
              <a:rPr lang="es-ES_tradnl" sz="4400" b="1" dirty="0">
                <a:solidFill>
                  <a:schemeClr val="bg1"/>
                </a:solidFill>
                <a:latin typeface="Forte" pitchFamily="66" charset="0"/>
              </a:rPr>
              <a:t>X</a:t>
            </a:r>
            <a:endParaRPr lang="es-ES" sz="4400" b="1" dirty="0">
              <a:solidFill>
                <a:schemeClr val="bg1"/>
              </a:solidFill>
              <a:latin typeface="Forte" pitchFamily="66" charset="0"/>
            </a:endParaRPr>
          </a:p>
        </p:txBody>
      </p:sp>
      <p:sp>
        <p:nvSpPr>
          <p:cNvPr id="8" name="7 CuadroTexto"/>
          <p:cNvSpPr txBox="1"/>
          <p:nvPr/>
        </p:nvSpPr>
        <p:spPr>
          <a:xfrm>
            <a:off x="852441" y="1000108"/>
            <a:ext cx="790601" cy="830997"/>
          </a:xfrm>
          <a:prstGeom prst="rect">
            <a:avLst/>
          </a:prstGeom>
          <a:noFill/>
        </p:spPr>
        <p:txBody>
          <a:bodyPr wrap="none" rtlCol="0">
            <a:spAutoFit/>
          </a:bodyPr>
          <a:lstStyle/>
          <a:p>
            <a:pPr>
              <a:buFont typeface="Wingdings" pitchFamily="2" charset="2"/>
              <a:buChar char="ü"/>
            </a:pPr>
            <a:r>
              <a:rPr lang="es-ES_tradnl" sz="4800" dirty="0">
                <a:solidFill>
                  <a:schemeClr val="bg1"/>
                </a:solidFill>
                <a:latin typeface="Forte" pitchFamily="66" charset="0"/>
              </a:rPr>
              <a:t>.</a:t>
            </a:r>
            <a:endParaRPr lang="es-ES" sz="4800" dirty="0">
              <a:solidFill>
                <a:schemeClr val="bg1"/>
              </a:solidFill>
              <a:latin typeface="Forte" pitchFamily="66" charset="0"/>
            </a:endParaRPr>
          </a:p>
        </p:txBody>
      </p:sp>
      <p:sp>
        <p:nvSpPr>
          <p:cNvPr id="9" name="8 CuadroTexto"/>
          <p:cNvSpPr txBox="1"/>
          <p:nvPr/>
        </p:nvSpPr>
        <p:spPr>
          <a:xfrm>
            <a:off x="4071934" y="571480"/>
            <a:ext cx="4139275" cy="769441"/>
          </a:xfrm>
          <a:prstGeom prst="rect">
            <a:avLst/>
          </a:prstGeom>
          <a:noFill/>
        </p:spPr>
        <p:txBody>
          <a:bodyPr wrap="none" rtlCol="0">
            <a:spAutoFit/>
          </a:bodyPr>
          <a:lstStyle/>
          <a:p>
            <a:r>
              <a:rPr lang="es-ES_tradnl" sz="4400" dirty="0" err="1">
                <a:solidFill>
                  <a:schemeClr val="bg1"/>
                </a:solidFill>
                <a:latin typeface="Comic Sans MS" pitchFamily="66" charset="0"/>
                <a:cs typeface="MV Boli" pitchFamily="2" charset="0"/>
              </a:rPr>
              <a:t>Clasroom</a:t>
            </a:r>
            <a:r>
              <a:rPr lang="es-ES_tradnl" sz="4400" dirty="0">
                <a:solidFill>
                  <a:schemeClr val="bg1"/>
                </a:solidFill>
                <a:latin typeface="Comic Sans MS" pitchFamily="66" charset="0"/>
                <a:cs typeface="MV Boli" pitchFamily="2" charset="0"/>
              </a:rPr>
              <a:t> Rules</a:t>
            </a:r>
            <a:endParaRPr lang="es-ES" sz="4400" dirty="0">
              <a:solidFill>
                <a:schemeClr val="bg1"/>
              </a:solidFill>
              <a:latin typeface="Comic Sans MS" pitchFamily="66" charset="0"/>
              <a:cs typeface="MV Boli" pitchFamily="2" charset="0"/>
            </a:endParaRPr>
          </a:p>
        </p:txBody>
      </p:sp>
    </p:spTree>
    <p:extLst>
      <p:ext uri="{BB962C8B-B14F-4D97-AF65-F5344CB8AC3E}">
        <p14:creationId xmlns:p14="http://schemas.microsoft.com/office/powerpoint/2010/main" val="542059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http://t3.gstatic.com/images?q=tbn:ANd9GcQhNalRX0_UN1_bdjF9Kmq0TDZirc6RoPjBhcmL5inLKVSEd_7W"/>
          <p:cNvPicPr>
            <a:picLocks noChangeAspect="1" noChangeArrowheads="1"/>
          </p:cNvPicPr>
          <p:nvPr/>
        </p:nvPicPr>
        <p:blipFill>
          <a:blip r:embed="rId2" cstate="print"/>
          <a:srcRect/>
          <a:stretch>
            <a:fillRect/>
          </a:stretch>
        </p:blipFill>
        <p:spPr bwMode="auto">
          <a:xfrm rot="20299810">
            <a:off x="1529648" y="1193086"/>
            <a:ext cx="5701940" cy="4484925"/>
          </a:xfrm>
          <a:prstGeom prst="rect">
            <a:avLst/>
          </a:prstGeom>
          <a:noFill/>
        </p:spPr>
      </p:pic>
      <p:sp>
        <p:nvSpPr>
          <p:cNvPr id="3" name="2 CuadroTexto"/>
          <p:cNvSpPr txBox="1"/>
          <p:nvPr/>
        </p:nvSpPr>
        <p:spPr>
          <a:xfrm>
            <a:off x="4786314" y="5987497"/>
            <a:ext cx="4033284" cy="584775"/>
          </a:xfrm>
          <a:prstGeom prst="rect">
            <a:avLst/>
          </a:prstGeom>
          <a:noFill/>
        </p:spPr>
        <p:txBody>
          <a:bodyPr wrap="none" rtlCol="0">
            <a:spAutoFit/>
          </a:bodyPr>
          <a:lstStyle/>
          <a:p>
            <a:r>
              <a:rPr lang="es-ES_tradnl" sz="3200" b="1" dirty="0" err="1">
                <a:solidFill>
                  <a:srgbClr val="008000"/>
                </a:solidFill>
                <a:latin typeface="Script MT Bold" pitchFamily="66" charset="0"/>
              </a:rPr>
              <a:t>Teacher</a:t>
            </a:r>
            <a:r>
              <a:rPr lang="es-ES_tradnl" sz="3200" b="1" dirty="0">
                <a:solidFill>
                  <a:srgbClr val="008000"/>
                </a:solidFill>
                <a:latin typeface="Script MT Bold" pitchFamily="66" charset="0"/>
              </a:rPr>
              <a:t> </a:t>
            </a:r>
            <a:r>
              <a:rPr lang="es-ES_tradnl" sz="3200" b="1" dirty="0" err="1">
                <a:solidFill>
                  <a:srgbClr val="008000"/>
                </a:solidFill>
                <a:latin typeface="Script MT Bold" pitchFamily="66" charset="0"/>
              </a:rPr>
              <a:t>Mayela</a:t>
            </a:r>
            <a:r>
              <a:rPr lang="es-ES_tradnl" sz="3200" b="1" dirty="0">
                <a:solidFill>
                  <a:srgbClr val="008000"/>
                </a:solidFill>
                <a:latin typeface="Script MT Bold" pitchFamily="66" charset="0"/>
              </a:rPr>
              <a:t> Gaona</a:t>
            </a:r>
            <a:endParaRPr lang="es-ES" sz="3200" b="1" dirty="0">
              <a:solidFill>
                <a:srgbClr val="008000"/>
              </a:solidFill>
              <a:latin typeface="Script MT Bold" pitchFamily="66" charset="0"/>
            </a:endParaRPr>
          </a:p>
        </p:txBody>
      </p:sp>
    </p:spTree>
    <p:extLst>
      <p:ext uri="{BB962C8B-B14F-4D97-AF65-F5344CB8AC3E}">
        <p14:creationId xmlns:p14="http://schemas.microsoft.com/office/powerpoint/2010/main" val="992254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4.bp.blogspot.com/-Wbqg_lmBgMs/TrKiTIFtMaI/AAAAAAAAXT0/pa7-Jvh8Kk4/s1600/dibujosdepizarraparaimprimir.jpg"/>
          <p:cNvPicPr>
            <a:picLocks noChangeAspect="1" noChangeArrowheads="1"/>
          </p:cNvPicPr>
          <p:nvPr/>
        </p:nvPicPr>
        <p:blipFill>
          <a:blip r:embed="rId2" cstate="print"/>
          <a:srcRect/>
          <a:stretch>
            <a:fillRect/>
          </a:stretch>
        </p:blipFill>
        <p:spPr bwMode="auto">
          <a:xfrm>
            <a:off x="0" y="1"/>
            <a:ext cx="9144000" cy="6309320"/>
          </a:xfrm>
          <a:prstGeom prst="rect">
            <a:avLst/>
          </a:prstGeom>
          <a:noFill/>
        </p:spPr>
      </p:pic>
      <p:sp>
        <p:nvSpPr>
          <p:cNvPr id="8" name="7 CuadroTexto"/>
          <p:cNvSpPr txBox="1"/>
          <p:nvPr/>
        </p:nvSpPr>
        <p:spPr>
          <a:xfrm>
            <a:off x="928109" y="2155503"/>
            <a:ext cx="7244291" cy="769441"/>
          </a:xfrm>
          <a:prstGeom prst="rect">
            <a:avLst/>
          </a:prstGeom>
          <a:noFill/>
        </p:spPr>
        <p:txBody>
          <a:bodyPr wrap="none" rtlCol="0">
            <a:spAutoFit/>
          </a:bodyPr>
          <a:lstStyle/>
          <a:p>
            <a:pPr algn="ctr"/>
            <a:r>
              <a:rPr lang="es-ES_tradnl" sz="4400" b="1" dirty="0" err="1">
                <a:solidFill>
                  <a:schemeClr val="bg1"/>
                </a:solidFill>
                <a:latin typeface="MV Boli" pitchFamily="2" charset="0"/>
                <a:cs typeface="MV Boli" pitchFamily="2" charset="0"/>
              </a:rPr>
              <a:t>Welcome</a:t>
            </a:r>
            <a:r>
              <a:rPr lang="es-ES_tradnl" sz="4400" b="1" dirty="0">
                <a:solidFill>
                  <a:schemeClr val="bg1"/>
                </a:solidFill>
                <a:latin typeface="MV Boli" pitchFamily="2" charset="0"/>
                <a:cs typeface="MV Boli" pitchFamily="2" charset="0"/>
              </a:rPr>
              <a:t> </a:t>
            </a:r>
            <a:r>
              <a:rPr lang="es-ES_tradnl" sz="4400" b="1" dirty="0" err="1">
                <a:solidFill>
                  <a:schemeClr val="bg1"/>
                </a:solidFill>
                <a:latin typeface="MV Boli" pitchFamily="2" charset="0"/>
                <a:cs typeface="MV Boli" pitchFamily="2" charset="0"/>
              </a:rPr>
              <a:t>to</a:t>
            </a:r>
            <a:r>
              <a:rPr lang="es-ES_tradnl" sz="4400" b="1" dirty="0">
                <a:solidFill>
                  <a:schemeClr val="bg1"/>
                </a:solidFill>
                <a:latin typeface="MV Boli" pitchFamily="2" charset="0"/>
                <a:cs typeface="MV Boli" pitchFamily="2" charset="0"/>
              </a:rPr>
              <a:t> English </a:t>
            </a:r>
            <a:r>
              <a:rPr lang="es-ES_tradnl" sz="4400" b="1" dirty="0" err="1">
                <a:solidFill>
                  <a:schemeClr val="bg1"/>
                </a:solidFill>
                <a:latin typeface="MV Boli" pitchFamily="2" charset="0"/>
                <a:cs typeface="MV Boli" pitchFamily="2" charset="0"/>
              </a:rPr>
              <a:t>class</a:t>
            </a:r>
            <a:r>
              <a:rPr lang="es-ES_tradnl" sz="4400" b="1" dirty="0">
                <a:solidFill>
                  <a:schemeClr val="bg1"/>
                </a:solidFill>
                <a:latin typeface="MV Boli" pitchFamily="2" charset="0"/>
                <a:cs typeface="MV Boli" pitchFamily="2" charset="0"/>
              </a:rPr>
              <a:t> 2</a:t>
            </a:r>
            <a:endParaRPr lang="es-ES" sz="4400" b="1" dirty="0">
              <a:solidFill>
                <a:schemeClr val="bg1"/>
              </a:solidFill>
              <a:latin typeface="MV Boli" pitchFamily="2" charset="0"/>
              <a:cs typeface="MV Boli" pitchFamily="2" charset="0"/>
            </a:endParaRPr>
          </a:p>
        </p:txBody>
      </p:sp>
      <p:pic>
        <p:nvPicPr>
          <p:cNvPr id="5"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6401767"/>
            <a:ext cx="402972" cy="339601"/>
          </a:xfrm>
          <a:prstGeom prst="rect">
            <a:avLst/>
          </a:prstGeom>
          <a:noFill/>
          <a:ln>
            <a:noFill/>
          </a:ln>
        </p:spPr>
      </p:pic>
      <p:sp>
        <p:nvSpPr>
          <p:cNvPr id="9" name="CuadroTexto 6"/>
          <p:cNvSpPr txBox="1"/>
          <p:nvPr/>
        </p:nvSpPr>
        <p:spPr>
          <a:xfrm>
            <a:off x="411323" y="6341258"/>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2406676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1475656" y="1068125"/>
            <a:ext cx="6768752" cy="1084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6675" algn="ctr" defTabSz="914400" rtl="0" eaLnBrk="0" fontAlgn="base" latinLnBrk="0" hangingPunct="0">
              <a:lnSpc>
                <a:spcPct val="100000"/>
              </a:lnSpc>
              <a:spcBef>
                <a:spcPct val="0"/>
              </a:spcBef>
              <a:spcAft>
                <a:spcPct val="0"/>
              </a:spcAft>
              <a:buClrTx/>
              <a:buSzTx/>
              <a:buFontTx/>
              <a:buNone/>
              <a:tabLst/>
            </a:pPr>
            <a:r>
              <a:rPr kumimoji="0" lang="es-ES_tradnl" altLang="es-ES" b="1" i="0" u="none" strike="noStrike" cap="none" normalizeH="0" baseline="0" dirty="0">
                <a:ln>
                  <a:noFill/>
                </a:ln>
                <a:solidFill>
                  <a:schemeClr val="tx1"/>
                </a:solidFill>
                <a:effectLst/>
                <a:ea typeface="Calibri" panose="020F0502020204030204" pitchFamily="34" charset="0"/>
                <a:cs typeface="Arial" panose="020B0604020202020204" pitchFamily="34" charset="0"/>
              </a:rPr>
              <a:t>Semestre: </a:t>
            </a:r>
            <a:r>
              <a:rPr kumimoji="0" lang="es-ES_tradnl" altLang="es-ES" b="1" i="0" u="none" strike="noStrike" cap="none" normalizeH="0" dirty="0">
                <a:ln>
                  <a:noFill/>
                </a:ln>
                <a:solidFill>
                  <a:schemeClr val="tx1"/>
                </a:solidFill>
                <a:effectLst/>
                <a:ea typeface="Calibri" panose="020F0502020204030204" pitchFamily="34" charset="0"/>
                <a:cs typeface="Arial" panose="020B0604020202020204" pitchFamily="34" charset="0"/>
              </a:rPr>
              <a:t> </a:t>
            </a:r>
            <a:r>
              <a:rPr lang="es-ES_tradnl" altLang="es-ES" b="1" dirty="0">
                <a:ea typeface="Calibri" panose="020F0502020204030204" pitchFamily="34" charset="0"/>
                <a:cs typeface="Arial" panose="020B0604020202020204" pitchFamily="34" charset="0"/>
              </a:rPr>
              <a:t>II           </a:t>
            </a:r>
            <a:r>
              <a:rPr kumimoji="0" lang="es-ES_tradnl" altLang="es-ES" b="1" i="0" u="none" strike="noStrike" cap="none" normalizeH="0" baseline="0" dirty="0">
                <a:ln>
                  <a:noFill/>
                </a:ln>
                <a:solidFill>
                  <a:schemeClr val="tx1"/>
                </a:solidFill>
                <a:effectLst/>
                <a:ea typeface="Calibri" panose="020F0502020204030204" pitchFamily="34" charset="0"/>
                <a:cs typeface="Arial" panose="020B0604020202020204" pitchFamily="34" charset="0"/>
              </a:rPr>
              <a:t>Nombre del Curso:  Inglés</a:t>
            </a:r>
            <a:r>
              <a:rPr kumimoji="0" lang="es-ES_tradnl" altLang="es-ES" b="1" i="0" u="none" strike="noStrike" cap="none" normalizeH="0" dirty="0">
                <a:ln>
                  <a:noFill/>
                </a:ln>
                <a:solidFill>
                  <a:schemeClr val="tx1"/>
                </a:solidFill>
                <a:effectLst/>
                <a:ea typeface="Calibri" panose="020F0502020204030204" pitchFamily="34" charset="0"/>
                <a:cs typeface="Arial" panose="020B0604020202020204" pitchFamily="34" charset="0"/>
              </a:rPr>
              <a:t> </a:t>
            </a:r>
            <a:r>
              <a:rPr lang="es-ES_tradnl" altLang="es-ES" b="1" dirty="0">
                <a:ea typeface="Calibri" panose="020F0502020204030204" pitchFamily="34" charset="0"/>
                <a:cs typeface="Arial" panose="020B0604020202020204" pitchFamily="34" charset="0"/>
              </a:rPr>
              <a:t>2</a:t>
            </a:r>
          </a:p>
          <a:p>
            <a:pPr marL="0" marR="0" lvl="0" indent="66675" algn="ctr" defTabSz="914400" rtl="0" eaLnBrk="0" fontAlgn="base" latinLnBrk="0" hangingPunct="0">
              <a:lnSpc>
                <a:spcPct val="100000"/>
              </a:lnSpc>
              <a:spcBef>
                <a:spcPct val="0"/>
              </a:spcBef>
              <a:spcAft>
                <a:spcPct val="0"/>
              </a:spcAft>
              <a:buClrTx/>
              <a:buSzTx/>
              <a:buFontTx/>
              <a:buNone/>
              <a:tabLst/>
            </a:pPr>
            <a:r>
              <a:rPr kumimoji="0" lang="es-ES_tradnl" altLang="es-ES" b="1" i="0" u="none" strike="noStrike" cap="none" normalizeH="0" baseline="0" dirty="0">
                <a:ln>
                  <a:noFill/>
                </a:ln>
                <a:solidFill>
                  <a:schemeClr val="tx1"/>
                </a:solidFill>
                <a:effectLst/>
                <a:ea typeface="Calibri" panose="020F0502020204030204" pitchFamily="34" charset="0"/>
                <a:cs typeface="Arial" panose="020B0604020202020204" pitchFamily="34" charset="0"/>
              </a:rPr>
              <a:t>Docente:       Alejandra del Carmen Gaona García</a:t>
            </a:r>
            <a:endParaRPr lang="es-ES_tradnl" altLang="es-ES" b="1" dirty="0">
              <a:ea typeface="Calibri" panose="020F0502020204030204" pitchFamily="34" charset="0"/>
              <a:cs typeface="Arial" panose="020B0604020202020204" pitchFamily="34" charset="0"/>
            </a:endParaRPr>
          </a:p>
          <a:p>
            <a:pPr marL="0" marR="0" lvl="0" indent="66675" defTabSz="914400" rtl="0" eaLnBrk="0" fontAlgn="base" latinLnBrk="0" hangingPunct="0">
              <a:lnSpc>
                <a:spcPct val="100000"/>
              </a:lnSpc>
              <a:spcBef>
                <a:spcPct val="0"/>
              </a:spcBef>
              <a:spcAft>
                <a:spcPct val="0"/>
              </a:spcAft>
              <a:buClrTx/>
              <a:buSzTx/>
              <a:buFontTx/>
              <a:buNone/>
              <a:tabLst/>
            </a:pPr>
            <a:r>
              <a:rPr lang="es-ES_tradnl" altLang="es-ES" b="1" dirty="0">
                <a:ea typeface="Calibri" panose="020F0502020204030204" pitchFamily="34" charset="0"/>
                <a:cs typeface="Arial" panose="020B0604020202020204" pitchFamily="34" charset="0"/>
              </a:rPr>
              <a:t>          Horas Curriculares: 2</a:t>
            </a:r>
            <a:endParaRPr kumimoji="0" lang="es-ES_tradnl" altLang="es-ES" b="1" i="0" u="none" strike="noStrike" cap="none" normalizeH="0" baseline="0" dirty="0">
              <a:ln>
                <a:noFill/>
              </a:ln>
              <a:solidFill>
                <a:schemeClr val="tx1"/>
              </a:solidFill>
              <a:effectLst/>
              <a:ea typeface="Calibri" panose="020F0502020204030204" pitchFamily="34" charset="0"/>
              <a:cs typeface="Arial" panose="020B0604020202020204" pitchFamily="34" charset="0"/>
            </a:endParaRPr>
          </a:p>
          <a:p>
            <a:pPr marL="0" marR="0" lvl="0" indent="66675" algn="ctr" defTabSz="914400" rtl="0" eaLnBrk="0" fontAlgn="base" latinLnBrk="0" hangingPunct="0">
              <a:lnSpc>
                <a:spcPct val="100000"/>
              </a:lnSpc>
              <a:spcBef>
                <a:spcPct val="0"/>
              </a:spcBef>
              <a:spcAft>
                <a:spcPct val="0"/>
              </a:spcAft>
              <a:buClrTx/>
              <a:buSzTx/>
              <a:buFontTx/>
              <a:buNone/>
              <a:tabLst/>
            </a:pPr>
            <a:endParaRPr kumimoji="0" lang="es-ES" altLang="es-ES" sz="1050" b="0" i="0" u="none" strike="noStrike" cap="none" normalizeH="0" baseline="0" dirty="0">
              <a:ln>
                <a:noFill/>
              </a:ln>
              <a:solidFill>
                <a:schemeClr val="tx1"/>
              </a:solidFill>
              <a:effectLst/>
            </a:endParaRPr>
          </a:p>
        </p:txBody>
      </p:sp>
      <p:pic>
        <p:nvPicPr>
          <p:cNvPr id="5" name="Imagen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371252"/>
            <a:ext cx="965812" cy="825500"/>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 chiquit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sp>
        <p:nvSpPr>
          <p:cNvPr id="7" name="CuadroTexto 6"/>
          <p:cNvSpPr txBox="1"/>
          <p:nvPr/>
        </p:nvSpPr>
        <p:spPr>
          <a:xfrm>
            <a:off x="1051501"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
        <p:nvSpPr>
          <p:cNvPr id="2" name="1 Rectángulo"/>
          <p:cNvSpPr/>
          <p:nvPr/>
        </p:nvSpPr>
        <p:spPr>
          <a:xfrm>
            <a:off x="1130083" y="332656"/>
            <a:ext cx="7943970" cy="646331"/>
          </a:xfrm>
          <a:prstGeom prst="rect">
            <a:avLst/>
          </a:prstGeom>
        </p:spPr>
        <p:txBody>
          <a:bodyPr wrap="none">
            <a:spAutoFit/>
          </a:bodyPr>
          <a:lstStyle/>
          <a:p>
            <a:pPr lvl="0" indent="66675" algn="ctr" eaLnBrk="0" fontAlgn="base" hangingPunct="0">
              <a:spcBef>
                <a:spcPct val="0"/>
              </a:spcBef>
              <a:spcAft>
                <a:spcPct val="0"/>
              </a:spcAft>
            </a:pPr>
            <a:r>
              <a:rPr lang="es-ES_tradnl" altLang="es-ES" sz="3600" b="1" dirty="0">
                <a:ea typeface="Calibri" panose="020F0502020204030204" pitchFamily="34" charset="0"/>
                <a:cs typeface="Arial" panose="020B0604020202020204" pitchFamily="34" charset="0"/>
              </a:rPr>
              <a:t>Escuela Normal de Educaci</a:t>
            </a:r>
            <a:r>
              <a:rPr lang="es-ES_tradnl" altLang="es-ES" sz="3600" b="1" dirty="0">
                <a:latin typeface="Calibri" panose="020F0502020204030204" pitchFamily="34" charset="0"/>
                <a:ea typeface="Calibri" panose="020F0502020204030204" pitchFamily="34" charset="0"/>
                <a:cs typeface="Arial" panose="020B0604020202020204" pitchFamily="34" charset="0"/>
              </a:rPr>
              <a:t>ó</a:t>
            </a:r>
            <a:r>
              <a:rPr lang="es-ES_tradnl" altLang="es-ES" sz="3600" b="1" dirty="0">
                <a:ea typeface="Calibri" panose="020F0502020204030204" pitchFamily="34" charset="0"/>
                <a:cs typeface="Arial" panose="020B0604020202020204" pitchFamily="34" charset="0"/>
              </a:rPr>
              <a:t>n Preescolar</a:t>
            </a:r>
            <a:endParaRPr lang="es-ES" altLang="es-ES" sz="1600" b="1" dirty="0"/>
          </a:p>
        </p:txBody>
      </p:sp>
      <p:pic>
        <p:nvPicPr>
          <p:cNvPr id="8" name="Picture 2" descr="http://images.clipartpanda.com/spanish-subject-clipart-School-Subject-of-English.jpg"/>
          <p:cNvPicPr>
            <a:picLocks noChangeAspect="1" noChangeArrowheads="1"/>
          </p:cNvPicPr>
          <p:nvPr/>
        </p:nvPicPr>
        <p:blipFill>
          <a:blip r:embed="rId5" cstate="print">
            <a:clrChange>
              <a:clrFrom>
                <a:srgbClr val="FFFFFF"/>
              </a:clrFrom>
              <a:clrTo>
                <a:srgbClr val="FFFFFF">
                  <a:alpha val="0"/>
                </a:srgbClr>
              </a:clrTo>
            </a:clrChange>
          </a:blip>
          <a:srcRect r="60000" b="9708"/>
          <a:stretch>
            <a:fillRect/>
          </a:stretch>
        </p:blipFill>
        <p:spPr bwMode="auto">
          <a:xfrm>
            <a:off x="2483768" y="4099719"/>
            <a:ext cx="1296144" cy="720080"/>
          </a:xfrm>
          <a:prstGeom prst="rect">
            <a:avLst/>
          </a:prstGeom>
          <a:noFill/>
        </p:spPr>
      </p:pic>
      <p:sp>
        <p:nvSpPr>
          <p:cNvPr id="9" name="8 Rectángulo"/>
          <p:cNvSpPr/>
          <p:nvPr/>
        </p:nvSpPr>
        <p:spPr>
          <a:xfrm>
            <a:off x="4065158" y="4099719"/>
            <a:ext cx="1965603" cy="769441"/>
          </a:xfrm>
          <a:prstGeom prst="rect">
            <a:avLst/>
          </a:prstGeom>
        </p:spPr>
        <p:txBody>
          <a:bodyPr wrap="none">
            <a:spAutoFit/>
          </a:bodyPr>
          <a:lstStyle/>
          <a:p>
            <a:r>
              <a:rPr lang="es-ES" sz="4400" b="1" dirty="0"/>
              <a:t>Inglés 2</a:t>
            </a:r>
            <a:endParaRPr lang="es-ES" sz="4400" dirty="0"/>
          </a:p>
        </p:txBody>
      </p:sp>
      <p:sp>
        <p:nvSpPr>
          <p:cNvPr id="3" name="2 CuadroTexto"/>
          <p:cNvSpPr txBox="1"/>
          <p:nvPr/>
        </p:nvSpPr>
        <p:spPr>
          <a:xfrm>
            <a:off x="3049748" y="2773377"/>
            <a:ext cx="3155992" cy="1015663"/>
          </a:xfrm>
          <a:prstGeom prst="rect">
            <a:avLst/>
          </a:prstGeom>
          <a:noFill/>
        </p:spPr>
        <p:txBody>
          <a:bodyPr wrap="none" rtlCol="0">
            <a:spAutoFit/>
          </a:bodyPr>
          <a:lstStyle/>
          <a:p>
            <a:r>
              <a:rPr lang="es-ES" sz="6000" b="1" dirty="0"/>
              <a:t>Encuadre</a:t>
            </a:r>
          </a:p>
        </p:txBody>
      </p:sp>
      <p:sp>
        <p:nvSpPr>
          <p:cNvPr id="10" name="9 CuadroTexto"/>
          <p:cNvSpPr txBox="1"/>
          <p:nvPr/>
        </p:nvSpPr>
        <p:spPr>
          <a:xfrm>
            <a:off x="827584" y="5301208"/>
            <a:ext cx="7941726" cy="523220"/>
          </a:xfrm>
          <a:prstGeom prst="rect">
            <a:avLst/>
          </a:prstGeom>
          <a:noFill/>
        </p:spPr>
        <p:txBody>
          <a:bodyPr wrap="none" rtlCol="0">
            <a:spAutoFit/>
          </a:bodyPr>
          <a:lstStyle/>
          <a:p>
            <a:r>
              <a:rPr lang="es-ES" sz="2800" b="1" dirty="0"/>
              <a:t>Curso antecedente Ingles 1  /  Curso subsecuente A1</a:t>
            </a:r>
          </a:p>
        </p:txBody>
      </p:sp>
    </p:spTree>
    <p:extLst>
      <p:ext uri="{BB962C8B-B14F-4D97-AF65-F5344CB8AC3E}">
        <p14:creationId xmlns:p14="http://schemas.microsoft.com/office/powerpoint/2010/main" val="3195282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971600" y="1340768"/>
            <a:ext cx="6120680" cy="4862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spcBef>
                <a:spcPts val="1200"/>
              </a:spcBef>
              <a:spcAft>
                <a:spcPts val="1200"/>
              </a:spcAft>
            </a:pPr>
            <a:r>
              <a:rPr lang="es-MX" dirty="0"/>
              <a:t>P</a:t>
            </a:r>
            <a:r>
              <a:rPr lang="es-ES" dirty="0" err="1"/>
              <a:t>roveer</a:t>
            </a:r>
            <a:r>
              <a:rPr lang="es-ES" dirty="0"/>
              <a:t> a los estudiantes normalistas de las herramientas necesarias para desarrollar sus competencias comunicativas en el área de inglés. Esto, a través del trabajo de sistemas (estructuras y funciones gramaticales, vocablos y fonética) y habilidades de la lengua (comprensiones lectora y auditiva, redacción y expresión oral).</a:t>
            </a:r>
          </a:p>
          <a:p>
            <a:pPr>
              <a:spcBef>
                <a:spcPts val="1200"/>
              </a:spcBef>
              <a:spcAft>
                <a:spcPts val="1200"/>
              </a:spcAft>
            </a:pPr>
            <a:r>
              <a:rPr lang="es-ES" dirty="0"/>
              <a:t>Estas competencias comunicativas están enfocadas en que los estudiantes adquieran un nivel de dominio de la lengua Inglesa correspondiente al usuario básico nivel ELEMENTAL , Este nivel implica un conocimiento básico de la lengua que permite al estudiante comunicarse de manera sencilla tanto en forma oral como escrita en contextos familiares y cercanos a su entorno personal. </a:t>
            </a:r>
          </a:p>
          <a:p>
            <a:pPr marL="0" marR="0" lvl="0" indent="66675" algn="l" defTabSz="914400" rtl="0" eaLnBrk="0" fontAlgn="base" latinLnBrk="0" hangingPunct="0">
              <a:lnSpc>
                <a:spcPct val="100000"/>
              </a:lnSpc>
              <a:spcBef>
                <a:spcPts val="1200"/>
              </a:spcBef>
              <a:spcAft>
                <a:spcPts val="1200"/>
              </a:spcAft>
              <a:buClrTx/>
              <a:buSzTx/>
              <a:buFontTx/>
              <a:buNone/>
              <a:tabLst/>
            </a:pPr>
            <a:endParaRPr kumimoji="0" lang="es-ES" altLang="es-ES" sz="1800" b="0" i="0" u="none" strike="noStrike" cap="none" normalizeH="0" baseline="0" dirty="0">
              <a:ln>
                <a:noFill/>
              </a:ln>
              <a:solidFill>
                <a:schemeClr val="tx1"/>
              </a:solidFill>
              <a:effectLst/>
              <a:latin typeface="Arial" panose="020B0604020202020204" pitchFamily="34" charset="0"/>
            </a:endParaRPr>
          </a:p>
        </p:txBody>
      </p:sp>
      <p:pic>
        <p:nvPicPr>
          <p:cNvPr id="5" name="Imagen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476672"/>
            <a:ext cx="965812" cy="825500"/>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 chiquit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sp>
        <p:nvSpPr>
          <p:cNvPr id="7" name="CuadroTexto 6"/>
          <p:cNvSpPr txBox="1"/>
          <p:nvPr/>
        </p:nvSpPr>
        <p:spPr>
          <a:xfrm>
            <a:off x="1051501"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
        <p:nvSpPr>
          <p:cNvPr id="8" name="7 Rectángulo"/>
          <p:cNvSpPr/>
          <p:nvPr/>
        </p:nvSpPr>
        <p:spPr>
          <a:xfrm>
            <a:off x="1331640" y="611977"/>
            <a:ext cx="6408712" cy="584775"/>
          </a:xfrm>
          <a:prstGeom prst="rect">
            <a:avLst/>
          </a:prstGeom>
        </p:spPr>
        <p:txBody>
          <a:bodyPr wrap="square">
            <a:spAutoFit/>
          </a:bodyPr>
          <a:lstStyle/>
          <a:p>
            <a:pPr lvl="0" algn="ctr" fontAlgn="base">
              <a:spcBef>
                <a:spcPct val="0"/>
              </a:spcBef>
              <a:spcAft>
                <a:spcPct val="0"/>
              </a:spcAft>
            </a:pPr>
            <a:r>
              <a:rPr kumimoji="0" lang="es-ES" sz="3200" b="1" i="0" u="none" strike="noStrike" cap="none" normalizeH="0" baseline="0" dirty="0">
                <a:ln>
                  <a:noFill/>
                </a:ln>
                <a:effectLst/>
                <a:latin typeface="Calibri" pitchFamily="34" charset="0"/>
                <a:ea typeface="Calibri" pitchFamily="34" charset="0"/>
                <a:cs typeface="Cambria" pitchFamily="18" charset="0"/>
              </a:rPr>
              <a:t>EL PROPÓSITO DEL CURSO :</a:t>
            </a:r>
          </a:p>
        </p:txBody>
      </p:sp>
      <p:pic>
        <p:nvPicPr>
          <p:cNvPr id="9" name="Picture 2" descr="http://byilmaz.edublogs.org/files/2012/04/learning-English-p7viz6.jpg"/>
          <p:cNvPicPr>
            <a:picLocks noChangeAspect="1" noChangeArrowheads="1"/>
          </p:cNvPicPr>
          <p:nvPr/>
        </p:nvPicPr>
        <p:blipFill>
          <a:blip r:embed="rId5" cstate="print">
            <a:clrChange>
              <a:clrFrom>
                <a:srgbClr val="FEFEFE"/>
              </a:clrFrom>
              <a:clrTo>
                <a:srgbClr val="FEFEFE">
                  <a:alpha val="0"/>
                </a:srgbClr>
              </a:clrTo>
            </a:clrChange>
          </a:blip>
          <a:srcRect/>
          <a:stretch>
            <a:fillRect/>
          </a:stretch>
        </p:blipFill>
        <p:spPr bwMode="auto">
          <a:xfrm rot="5400000">
            <a:off x="5519643" y="2049309"/>
            <a:ext cx="4513426" cy="2232248"/>
          </a:xfrm>
          <a:prstGeom prst="rect">
            <a:avLst/>
          </a:prstGeom>
          <a:noFill/>
        </p:spPr>
      </p:pic>
    </p:spTree>
    <p:extLst>
      <p:ext uri="{BB962C8B-B14F-4D97-AF65-F5344CB8AC3E}">
        <p14:creationId xmlns:p14="http://schemas.microsoft.com/office/powerpoint/2010/main" val="52779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332656"/>
            <a:ext cx="965812" cy="825500"/>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 chiquit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sp>
        <p:nvSpPr>
          <p:cNvPr id="7" name="CuadroTexto 6"/>
          <p:cNvSpPr txBox="1"/>
          <p:nvPr/>
        </p:nvSpPr>
        <p:spPr>
          <a:xfrm>
            <a:off x="1051501"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
        <p:nvSpPr>
          <p:cNvPr id="9" name="Rectangle 1"/>
          <p:cNvSpPr>
            <a:spLocks noChangeArrowheads="1"/>
          </p:cNvSpPr>
          <p:nvPr/>
        </p:nvSpPr>
        <p:spPr bwMode="auto">
          <a:xfrm>
            <a:off x="1752456" y="188640"/>
            <a:ext cx="6491952"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3200" b="1" i="0" u="none" strike="noStrike" cap="none" normalizeH="0" baseline="0" dirty="0">
                <a:ln>
                  <a:noFill/>
                </a:ln>
                <a:effectLst/>
                <a:latin typeface="Arial" pitchFamily="34" charset="0"/>
                <a:ea typeface="Calibri" pitchFamily="34" charset="0"/>
                <a:cs typeface="Arial" pitchFamily="34" charset="0"/>
              </a:rPr>
              <a:t>Competencias Profesionales:  </a:t>
            </a:r>
          </a:p>
          <a:p>
            <a:pPr marL="0" marR="0" lvl="0" indent="0" algn="ctr" defTabSz="914400" rtl="0" eaLnBrk="1" fontAlgn="base" latinLnBrk="0" hangingPunct="1">
              <a:lnSpc>
                <a:spcPct val="100000"/>
              </a:lnSpc>
              <a:spcBef>
                <a:spcPct val="0"/>
              </a:spcBef>
              <a:spcAft>
                <a:spcPct val="0"/>
              </a:spcAft>
              <a:buClrTx/>
              <a:buSzTx/>
              <a:tabLst/>
            </a:pPr>
            <a:endParaRPr kumimoji="0" lang="es-ES" sz="2000" b="1" i="0" u="none" strike="noStrike" cap="none" normalizeH="0" baseline="0" dirty="0">
              <a:ln>
                <a:noFill/>
              </a:ln>
              <a:effectLst/>
              <a:latin typeface="Arial" pitchFamily="34" charset="0"/>
              <a:cs typeface="Arial" pitchFamily="34" charset="0"/>
            </a:endParaRPr>
          </a:p>
        </p:txBody>
      </p:sp>
      <p:sp>
        <p:nvSpPr>
          <p:cNvPr id="10" name="9 Rectángulo"/>
          <p:cNvSpPr/>
          <p:nvPr/>
        </p:nvSpPr>
        <p:spPr>
          <a:xfrm>
            <a:off x="683568" y="1352957"/>
            <a:ext cx="7992888" cy="4524315"/>
          </a:xfrm>
          <a:prstGeom prst="rect">
            <a:avLst/>
          </a:prstGeom>
        </p:spPr>
        <p:txBody>
          <a:bodyPr wrap="square">
            <a:spAutoFit/>
          </a:bodyPr>
          <a:lstStyle/>
          <a:p>
            <a:r>
              <a:rPr lang="es-MX" sz="2400" dirty="0">
                <a:latin typeface="Arial" pitchFamily="34" charset="0"/>
                <a:cs typeface="Arial" pitchFamily="34" charset="0"/>
              </a:rPr>
              <a:t>•   Desarrolla diferentes estrategias  de  aprendizaje de una segunda  lengua  (cognoscitivas,  mnemotécnicas, de compensación,  afectivas, sociales  y meta-‐cognoscitivas).    </a:t>
            </a:r>
            <a:endParaRPr lang="es-ES" sz="2400" dirty="0">
              <a:latin typeface="Arial" pitchFamily="34" charset="0"/>
              <a:cs typeface="Arial" pitchFamily="34" charset="0"/>
            </a:endParaRPr>
          </a:p>
          <a:p>
            <a:r>
              <a:rPr lang="es-MX" sz="2400" dirty="0">
                <a:latin typeface="Arial" pitchFamily="34" charset="0"/>
                <a:cs typeface="Arial" pitchFamily="34" charset="0"/>
              </a:rPr>
              <a:t>•   Utiliza  los  medios   tecnológicos   y  las  fuentes  de  información  disponibles   en   inglés  para  mantenerse  actualizado   respecto   a   las  diversas  áreas disciplinarias  y  campos    formativos    que    intervienen    en    su    trabajo  docente.    </a:t>
            </a:r>
            <a:endParaRPr lang="es-ES" sz="2400" dirty="0">
              <a:latin typeface="Arial" pitchFamily="34" charset="0"/>
              <a:cs typeface="Arial" pitchFamily="34" charset="0"/>
            </a:endParaRPr>
          </a:p>
          <a:p>
            <a:r>
              <a:rPr lang="es-MX" sz="2400" dirty="0">
                <a:latin typeface="Arial" pitchFamily="34" charset="0"/>
                <a:cs typeface="Arial" pitchFamily="34" charset="0"/>
              </a:rPr>
              <a:t>•   Analiza  críticamente  el  impacto cognoscitivo  y social  que  el  aprendizaje  de  una  lengua  extranjera tiene en el ámbito    escolar. </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52779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88640"/>
            <a:ext cx="965812" cy="825500"/>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 chiquit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sp>
        <p:nvSpPr>
          <p:cNvPr id="7" name="CuadroTexto 6"/>
          <p:cNvSpPr txBox="1"/>
          <p:nvPr/>
        </p:nvSpPr>
        <p:spPr>
          <a:xfrm>
            <a:off x="1051501"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
        <p:nvSpPr>
          <p:cNvPr id="8"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10" name="9 CuadroTexto"/>
          <p:cNvSpPr txBox="1"/>
          <p:nvPr/>
        </p:nvSpPr>
        <p:spPr>
          <a:xfrm>
            <a:off x="1547664" y="323945"/>
            <a:ext cx="6120680" cy="584775"/>
          </a:xfrm>
          <a:prstGeom prst="rect">
            <a:avLst/>
          </a:prstGeom>
          <a:noFill/>
        </p:spPr>
        <p:txBody>
          <a:bodyPr wrap="square" rtlCol="0">
            <a:spAutoFit/>
          </a:bodyPr>
          <a:lstStyle/>
          <a:p>
            <a:pPr algn="ctr"/>
            <a:r>
              <a:rPr lang="es-ES" sz="3200" b="1" dirty="0">
                <a:latin typeface="Arial" pitchFamily="34" charset="0"/>
                <a:cs typeface="Arial" pitchFamily="34" charset="0"/>
              </a:rPr>
              <a:t>Competencias del curso</a:t>
            </a:r>
          </a:p>
        </p:txBody>
      </p:sp>
      <p:pic>
        <p:nvPicPr>
          <p:cNvPr id="13" name="Picture 14" descr="http://missnicolebrown.pbworks.com/f/1246026039/bookworm%20clip%20art.jpg"/>
          <p:cNvPicPr>
            <a:picLocks noChangeAspect="1" noChangeArrowheads="1"/>
          </p:cNvPicPr>
          <p:nvPr/>
        </p:nvPicPr>
        <p:blipFill>
          <a:blip r:embed="rId5" cstate="print">
            <a:clrChange>
              <a:clrFrom>
                <a:srgbClr val="FEFEFE"/>
              </a:clrFrom>
              <a:clrTo>
                <a:srgbClr val="FEFEFE">
                  <a:alpha val="0"/>
                </a:srgbClr>
              </a:clrTo>
            </a:clrChange>
          </a:blip>
          <a:srcRect/>
          <a:stretch>
            <a:fillRect/>
          </a:stretch>
        </p:blipFill>
        <p:spPr bwMode="auto">
          <a:xfrm rot="632580">
            <a:off x="2221367" y="5348969"/>
            <a:ext cx="1269157" cy="1178502"/>
          </a:xfrm>
          <a:prstGeom prst="rect">
            <a:avLst/>
          </a:prstGeom>
          <a:noFill/>
        </p:spPr>
      </p:pic>
      <p:pic>
        <p:nvPicPr>
          <p:cNvPr id="14" name="Picture 3" descr="http://media0.webgarden.es/images/media0:4c9a40850deb6.jpg/logo-Speak-English1-283x300.jpg"/>
          <p:cNvPicPr>
            <a:picLocks noChangeAspect="1" noChangeArrowheads="1"/>
          </p:cNvPicPr>
          <p:nvPr/>
        </p:nvPicPr>
        <p:blipFill>
          <a:blip r:embed="rId6" cstate="print">
            <a:clrChange>
              <a:clrFrom>
                <a:srgbClr val="FEFEFE"/>
              </a:clrFrom>
              <a:clrTo>
                <a:srgbClr val="FEFEFE">
                  <a:alpha val="0"/>
                </a:srgbClr>
              </a:clrTo>
            </a:clrChange>
          </a:blip>
          <a:srcRect/>
          <a:stretch>
            <a:fillRect/>
          </a:stretch>
        </p:blipFill>
        <p:spPr bwMode="auto">
          <a:xfrm>
            <a:off x="3723412" y="5183278"/>
            <a:ext cx="1218840" cy="1757947"/>
          </a:xfrm>
          <a:prstGeom prst="rect">
            <a:avLst/>
          </a:prstGeom>
          <a:noFill/>
        </p:spPr>
      </p:pic>
      <p:grpSp>
        <p:nvGrpSpPr>
          <p:cNvPr id="2" name="1 Grupo"/>
          <p:cNvGrpSpPr/>
          <p:nvPr/>
        </p:nvGrpSpPr>
        <p:grpSpPr>
          <a:xfrm>
            <a:off x="6901608" y="5640442"/>
            <a:ext cx="766736" cy="905707"/>
            <a:chOff x="6639784" y="3302417"/>
            <a:chExt cx="2089965" cy="1952905"/>
          </a:xfrm>
        </p:grpSpPr>
        <p:pic>
          <p:nvPicPr>
            <p:cNvPr id="15" name="Picture 7" descr="http://classdeleemejia.wikispaces.com/file/view/Listen.jpg/259281332/Listen.jpg"/>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rot="20204266">
              <a:off x="6639784" y="3377668"/>
              <a:ext cx="1573602" cy="1877654"/>
            </a:xfrm>
            <a:prstGeom prst="rect">
              <a:avLst/>
            </a:prstGeom>
            <a:noFill/>
          </p:spPr>
        </p:pic>
        <p:sp>
          <p:nvSpPr>
            <p:cNvPr id="16" name="15 CuadroTexto"/>
            <p:cNvSpPr txBox="1"/>
            <p:nvPr/>
          </p:nvSpPr>
          <p:spPr>
            <a:xfrm rot="2213988">
              <a:off x="7136143" y="3302417"/>
              <a:ext cx="1593606" cy="441563"/>
            </a:xfrm>
            <a:prstGeom prst="rect">
              <a:avLst/>
            </a:prstGeom>
            <a:noFill/>
          </p:spPr>
          <p:txBody>
            <a:bodyPr wrap="none" rtlCol="0">
              <a:spAutoFit/>
            </a:bodyPr>
            <a:lstStyle/>
            <a:p>
              <a:r>
                <a:rPr lang="es-ES_tradnl" b="1" dirty="0">
                  <a:solidFill>
                    <a:srgbClr val="6600FF"/>
                  </a:solidFill>
                  <a:latin typeface="Broadway" pitchFamily="82" charset="0"/>
                  <a:cs typeface="MV Boli" pitchFamily="2" charset="0"/>
                </a:rPr>
                <a:t>Listen</a:t>
              </a:r>
              <a:endParaRPr lang="es-ES" b="1" dirty="0">
                <a:solidFill>
                  <a:srgbClr val="6600FF"/>
                </a:solidFill>
                <a:latin typeface="Broadway" pitchFamily="82" charset="0"/>
                <a:cs typeface="MV Boli" pitchFamily="2" charset="0"/>
              </a:endParaRPr>
            </a:p>
          </p:txBody>
        </p:sp>
      </p:grpSp>
      <p:pic>
        <p:nvPicPr>
          <p:cNvPr id="17" name="Picture 5" descr="http://1.bp.blogspot.com/_PVTFT-mMDtg/TBnX_ilPqDI/AAAAAAAAADo/6vPU2Pp2S3g/s320/writing1.png"/>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rot="19397396">
            <a:off x="5386669" y="5353128"/>
            <a:ext cx="1023561" cy="1372221"/>
          </a:xfrm>
          <a:prstGeom prst="rect">
            <a:avLst/>
          </a:prstGeom>
          <a:noFill/>
        </p:spPr>
      </p:pic>
      <p:graphicFrame>
        <p:nvGraphicFramePr>
          <p:cNvPr id="3" name="Tabla 2">
            <a:extLst>
              <a:ext uri="{FF2B5EF4-FFF2-40B4-BE49-F238E27FC236}">
                <a16:creationId xmlns:a16="http://schemas.microsoft.com/office/drawing/2014/main" xmlns="" id="{A8E79E90-F095-4DD6-ACCD-CDFBDFB60C50}"/>
              </a:ext>
            </a:extLst>
          </p:cNvPr>
          <p:cNvGraphicFramePr>
            <a:graphicFrameLocks noGrp="1"/>
          </p:cNvGraphicFramePr>
          <p:nvPr>
            <p:extLst>
              <p:ext uri="{D42A27DB-BD31-4B8C-83A1-F6EECF244321}">
                <p14:modId xmlns:p14="http://schemas.microsoft.com/office/powerpoint/2010/main" val="1298201798"/>
              </p:ext>
            </p:extLst>
          </p:nvPr>
        </p:nvGraphicFramePr>
        <p:xfrm>
          <a:off x="539552" y="980728"/>
          <a:ext cx="8435280" cy="4058465"/>
        </p:xfrm>
        <a:graphic>
          <a:graphicData uri="http://schemas.openxmlformats.org/drawingml/2006/table">
            <a:tbl>
              <a:tblPr firstRow="1" firstCol="1" bandRow="1">
                <a:tableStyleId>{5C22544A-7EE6-4342-B048-85BDC9FD1C3A}</a:tableStyleId>
              </a:tblPr>
              <a:tblGrid>
                <a:gridCol w="2602632">
                  <a:extLst>
                    <a:ext uri="{9D8B030D-6E8A-4147-A177-3AD203B41FA5}">
                      <a16:colId xmlns:a16="http://schemas.microsoft.com/office/drawing/2014/main" xmlns="" val="2684120522"/>
                    </a:ext>
                  </a:extLst>
                </a:gridCol>
                <a:gridCol w="5832648">
                  <a:extLst>
                    <a:ext uri="{9D8B030D-6E8A-4147-A177-3AD203B41FA5}">
                      <a16:colId xmlns:a16="http://schemas.microsoft.com/office/drawing/2014/main" xmlns="" val="3202575507"/>
                    </a:ext>
                  </a:extLst>
                </a:gridCol>
              </a:tblGrid>
              <a:tr h="214947">
                <a:tc>
                  <a:txBody>
                    <a:bodyPr/>
                    <a:lstStyle/>
                    <a:p>
                      <a:pPr algn="ctr">
                        <a:lnSpc>
                          <a:spcPct val="115000"/>
                        </a:lnSpc>
                        <a:spcAft>
                          <a:spcPts val="0"/>
                        </a:spcAft>
                      </a:pPr>
                      <a:r>
                        <a:rPr lang="es-MX" sz="1100" dirty="0">
                          <a:effectLst/>
                          <a:latin typeface="Arial" panose="020B0604020202020204" pitchFamily="34" charset="0"/>
                          <a:cs typeface="Arial" panose="020B0604020202020204" pitchFamily="34" charset="0"/>
                        </a:rPr>
                        <a:t>Secuencia didáctica</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4002" marR="64002" marT="0" marB="0"/>
                </a:tc>
                <a:tc>
                  <a:txBody>
                    <a:bodyPr/>
                    <a:lstStyle/>
                    <a:p>
                      <a:pPr algn="ctr">
                        <a:lnSpc>
                          <a:spcPct val="115000"/>
                        </a:lnSpc>
                        <a:spcAft>
                          <a:spcPts val="0"/>
                        </a:spcAft>
                      </a:pPr>
                      <a:r>
                        <a:rPr lang="es-MX" sz="1100" dirty="0">
                          <a:effectLst/>
                          <a:latin typeface="Arial" panose="020B0604020202020204" pitchFamily="34" charset="0"/>
                          <a:cs typeface="Arial" panose="020B0604020202020204" pitchFamily="34" charset="0"/>
                        </a:rPr>
                        <a:t>Competencias del Curso</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4002" marR="64002" marT="0" marB="0"/>
                </a:tc>
                <a:extLst>
                  <a:ext uri="{0D108BD9-81ED-4DB2-BD59-A6C34878D82A}">
                    <a16:rowId xmlns:a16="http://schemas.microsoft.com/office/drawing/2014/main" xmlns="" val="1189379477"/>
                  </a:ext>
                </a:extLst>
              </a:tr>
              <a:tr h="713252">
                <a:tc>
                  <a:txBody>
                    <a:bodyPr/>
                    <a:lstStyle/>
                    <a:p>
                      <a:pPr>
                        <a:lnSpc>
                          <a:spcPct val="115000"/>
                        </a:lnSpc>
                        <a:spcAft>
                          <a:spcPts val="0"/>
                        </a:spcAft>
                      </a:pPr>
                      <a:r>
                        <a:rPr lang="es-MX" sz="1100" dirty="0">
                          <a:effectLst/>
                          <a:latin typeface="Arial" panose="020B0604020202020204" pitchFamily="34" charset="0"/>
                          <a:cs typeface="Arial" panose="020B0604020202020204" pitchFamily="34" charset="0"/>
                        </a:rPr>
                        <a:t>SISTEMAS DEL LENGUAJE: ESTRUCTURAS Y FUNCIONES</a:t>
                      </a:r>
                      <a:endParaRPr lang="es-MX" sz="1600" dirty="0">
                        <a:effectLst/>
                        <a:latin typeface="Arial" panose="020B0604020202020204" pitchFamily="34" charset="0"/>
                        <a:cs typeface="Arial" panose="020B0604020202020204" pitchFamily="34" charset="0"/>
                      </a:endParaRPr>
                    </a:p>
                    <a:p>
                      <a:pPr algn="ctr">
                        <a:lnSpc>
                          <a:spcPct val="115000"/>
                        </a:lnSpc>
                        <a:spcAft>
                          <a:spcPts val="0"/>
                        </a:spcAft>
                      </a:pPr>
                      <a:r>
                        <a:rPr lang="es-MX" sz="1100" dirty="0">
                          <a:effectLst/>
                          <a:latin typeface="Arial" panose="020B0604020202020204" pitchFamily="34" charset="0"/>
                          <a:cs typeface="Arial" panose="020B0604020202020204" pitchFamily="34" charset="0"/>
                        </a:rPr>
                        <a:t> </a:t>
                      </a:r>
                      <a:endParaRPr lang="es-MX" sz="1600" dirty="0">
                        <a:effectLst/>
                        <a:latin typeface="Arial" panose="020B0604020202020204" pitchFamily="34" charset="0"/>
                        <a:cs typeface="Arial" panose="020B0604020202020204" pitchFamily="34" charset="0"/>
                      </a:endParaRPr>
                    </a:p>
                    <a:p>
                      <a:pPr>
                        <a:lnSpc>
                          <a:spcPct val="115000"/>
                        </a:lnSpc>
                        <a:spcAft>
                          <a:spcPts val="0"/>
                        </a:spcAft>
                      </a:pP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4002" marR="64002" marT="0" marB="0"/>
                </a:tc>
                <a:tc>
                  <a:txBody>
                    <a:bodyPr/>
                    <a:lstStyle/>
                    <a:p>
                      <a:pPr marL="88900" lvl="0" indent="-88900">
                        <a:spcAft>
                          <a:spcPts val="0"/>
                        </a:spcAft>
                        <a:buFont typeface="Symbol" panose="05050102010706020507" pitchFamily="18" charset="2"/>
                        <a:buChar char=""/>
                        <a:tabLst>
                          <a:tab pos="88900" algn="l"/>
                        </a:tabLst>
                      </a:pPr>
                      <a:r>
                        <a:rPr lang="es-ES" sz="1100" dirty="0">
                          <a:effectLst/>
                          <a:latin typeface="Arial" panose="020B0604020202020204" pitchFamily="34" charset="0"/>
                          <a:cs typeface="Arial" panose="020B0604020202020204" pitchFamily="34" charset="0"/>
                        </a:rPr>
                        <a:t>Brinda información personal básico en su uso lingüístico.</a:t>
                      </a:r>
                      <a:endParaRPr lang="es-MX" sz="2000" dirty="0">
                        <a:effectLst/>
                        <a:latin typeface="Arial" panose="020B0604020202020204" pitchFamily="34" charset="0"/>
                        <a:cs typeface="Arial" panose="020B0604020202020204" pitchFamily="34" charset="0"/>
                      </a:endParaRPr>
                    </a:p>
                    <a:p>
                      <a:pPr marL="88900" lvl="0" indent="-88900">
                        <a:spcAft>
                          <a:spcPts val="0"/>
                        </a:spcAft>
                        <a:buFont typeface="Symbol" panose="05050102010706020507" pitchFamily="18" charset="2"/>
                        <a:buChar char=""/>
                        <a:tabLst>
                          <a:tab pos="88900" algn="l"/>
                        </a:tabLst>
                      </a:pPr>
                      <a:r>
                        <a:rPr lang="es-ES" sz="1100" dirty="0">
                          <a:effectLst/>
                          <a:latin typeface="Arial" panose="020B0604020202020204" pitchFamily="34" charset="0"/>
                          <a:cs typeface="Arial" panose="020B0604020202020204" pitchFamily="34" charset="0"/>
                        </a:rPr>
                        <a:t>Usa frases básicas para satisfacer necesidades inmediatas como solicitar información básica.</a:t>
                      </a:r>
                      <a:endParaRPr lang="es-MX" sz="2000" dirty="0">
                        <a:effectLst/>
                        <a:latin typeface="Arial" panose="020B0604020202020204" pitchFamily="34" charset="0"/>
                        <a:cs typeface="Arial" panose="020B0604020202020204" pitchFamily="34" charset="0"/>
                      </a:endParaRPr>
                    </a:p>
                    <a:p>
                      <a:pPr marL="88900" lvl="0" indent="-88900">
                        <a:spcAft>
                          <a:spcPts val="0"/>
                        </a:spcAft>
                        <a:buFont typeface="Symbol" panose="05050102010706020507" pitchFamily="18" charset="2"/>
                        <a:buChar char=""/>
                        <a:tabLst>
                          <a:tab pos="88900" algn="l"/>
                        </a:tabLst>
                      </a:pPr>
                      <a:r>
                        <a:rPr lang="es-ES" sz="1100" dirty="0">
                          <a:effectLst/>
                          <a:latin typeface="Arial" panose="020B0604020202020204" pitchFamily="34" charset="0"/>
                          <a:cs typeface="Arial" panose="020B0604020202020204" pitchFamily="34" charset="0"/>
                        </a:rPr>
                        <a:t>Construye oraciones cortas lo mismo que expresiones ya formuladas sencillas o ensayadas </a:t>
                      </a:r>
                    </a:p>
                    <a:p>
                      <a:pPr marL="88900" lvl="0" indent="-88900">
                        <a:spcAft>
                          <a:spcPts val="0"/>
                        </a:spcAft>
                        <a:buFont typeface="Symbol" panose="05050102010706020507" pitchFamily="18" charset="2"/>
                        <a:buChar char=""/>
                        <a:tabLst>
                          <a:tab pos="88900" algn="l"/>
                        </a:tabLst>
                      </a:pPr>
                      <a:r>
                        <a:rPr lang="es-ES" sz="1100" dirty="0">
                          <a:effectLst/>
                          <a:latin typeface="Arial" panose="020B0604020202020204" pitchFamily="34" charset="0"/>
                          <a:cs typeface="Arial" panose="020B0604020202020204" pitchFamily="34" charset="0"/>
                        </a:rPr>
                        <a:t>Emplea las tecnologías de la información y la comunicación como herramienta de aprendizaje</a:t>
                      </a:r>
                      <a:endParaRPr lang="es-MX" sz="2000" dirty="0">
                        <a:effectLst/>
                        <a:latin typeface="Arial" panose="020B0604020202020204" pitchFamily="34" charset="0"/>
                        <a:ea typeface="Times New Roman" panose="02020603050405020304" pitchFamily="18" charset="0"/>
                        <a:cs typeface="Arial" panose="020B0604020202020204" pitchFamily="34" charset="0"/>
                      </a:endParaRPr>
                    </a:p>
                  </a:txBody>
                  <a:tcPr marL="64002" marR="64002" marT="0" marB="0"/>
                </a:tc>
                <a:extLst>
                  <a:ext uri="{0D108BD9-81ED-4DB2-BD59-A6C34878D82A}">
                    <a16:rowId xmlns:a16="http://schemas.microsoft.com/office/drawing/2014/main" xmlns="" val="3134251284"/>
                  </a:ext>
                </a:extLst>
              </a:tr>
              <a:tr h="700977">
                <a:tc>
                  <a:txBody>
                    <a:bodyPr/>
                    <a:lstStyle/>
                    <a:p>
                      <a:pPr>
                        <a:lnSpc>
                          <a:spcPct val="115000"/>
                        </a:lnSpc>
                        <a:spcAft>
                          <a:spcPts val="0"/>
                        </a:spcAft>
                      </a:pPr>
                      <a:r>
                        <a:rPr lang="es-MX" sz="1100">
                          <a:effectLst/>
                          <a:latin typeface="Arial" panose="020B0604020202020204" pitchFamily="34" charset="0"/>
                          <a:cs typeface="Arial" panose="020B0604020202020204" pitchFamily="34" charset="0"/>
                        </a:rPr>
                        <a:t>SISTEMAS DEL LENGUAJE: VOCABLOS, FONÉTICA Y FONOLOGÍA</a:t>
                      </a:r>
                      <a:endParaRPr lang="es-MX" sz="1600">
                        <a:effectLst/>
                        <a:latin typeface="Arial" panose="020B0604020202020204" pitchFamily="34" charset="0"/>
                        <a:ea typeface="Calibri" panose="020F0502020204030204" pitchFamily="34" charset="0"/>
                        <a:cs typeface="Arial" panose="020B0604020202020204" pitchFamily="34" charset="0"/>
                      </a:endParaRPr>
                    </a:p>
                  </a:txBody>
                  <a:tcPr marL="64002" marR="64002" marT="0" marB="0"/>
                </a:tc>
                <a:tc>
                  <a:txBody>
                    <a:bodyPr/>
                    <a:lstStyle/>
                    <a:p>
                      <a:pPr marL="88900" lvl="0" indent="-88900">
                        <a:spcAft>
                          <a:spcPts val="0"/>
                        </a:spcAft>
                        <a:buFont typeface="Symbol" panose="05050102010706020507" pitchFamily="18" charset="2"/>
                        <a:buChar char=""/>
                        <a:tabLst>
                          <a:tab pos="88900" algn="l"/>
                        </a:tabLst>
                      </a:pPr>
                      <a:r>
                        <a:rPr lang="es-ES" sz="1100" dirty="0">
                          <a:effectLst/>
                          <a:latin typeface="Arial" panose="020B0604020202020204" pitchFamily="34" charset="0"/>
                          <a:cs typeface="Arial" panose="020B0604020202020204" pitchFamily="34" charset="0"/>
                        </a:rPr>
                        <a:t>Reconoce y utiliza vocablos  sencillos para expresar sus opiniones e interactuar en forma corta y sencilla.</a:t>
                      </a:r>
                      <a:endParaRPr lang="es-MX" sz="2000" dirty="0">
                        <a:effectLst/>
                        <a:latin typeface="Arial" panose="020B0604020202020204" pitchFamily="34" charset="0"/>
                        <a:cs typeface="Arial" panose="020B0604020202020204" pitchFamily="34" charset="0"/>
                      </a:endParaRPr>
                    </a:p>
                    <a:p>
                      <a:pPr marL="88900" lvl="0" indent="-88900">
                        <a:spcAft>
                          <a:spcPts val="0"/>
                        </a:spcAft>
                        <a:buFont typeface="Symbol" panose="05050102010706020507" pitchFamily="18" charset="2"/>
                        <a:buChar char=""/>
                        <a:tabLst>
                          <a:tab pos="88900" algn="l"/>
                        </a:tabLst>
                      </a:pPr>
                      <a:r>
                        <a:rPr lang="es-ES" sz="1100" dirty="0">
                          <a:effectLst/>
                          <a:latin typeface="Arial" panose="020B0604020202020204" pitchFamily="34" charset="0"/>
                          <a:cs typeface="Arial" panose="020B0604020202020204" pitchFamily="34" charset="0"/>
                        </a:rPr>
                        <a:t>Usa diferentes patrones de entonación para oraciones afirmativas, negativas e interrogativas. </a:t>
                      </a:r>
                      <a:endParaRPr lang="es-MX" sz="2000" dirty="0">
                        <a:effectLst/>
                        <a:latin typeface="Arial" panose="020B0604020202020204" pitchFamily="34" charset="0"/>
                        <a:cs typeface="Arial" panose="020B0604020202020204" pitchFamily="34" charset="0"/>
                      </a:endParaRPr>
                    </a:p>
                    <a:p>
                      <a:pPr marL="88900" lvl="0" indent="-88900">
                        <a:spcAft>
                          <a:spcPts val="0"/>
                        </a:spcAft>
                        <a:buFont typeface="Symbol" panose="05050102010706020507" pitchFamily="18" charset="2"/>
                        <a:buChar char=""/>
                        <a:tabLst>
                          <a:tab pos="88900" algn="l"/>
                        </a:tabLst>
                      </a:pPr>
                      <a:r>
                        <a:rPr lang="es-ES" sz="1100" dirty="0">
                          <a:effectLst/>
                          <a:latin typeface="Arial" panose="020B0604020202020204" pitchFamily="34" charset="0"/>
                          <a:cs typeface="Arial" panose="020B0604020202020204" pitchFamily="34" charset="0"/>
                        </a:rPr>
                        <a:t>Emplea las tecnologías de la información y la comunicación como herramienta de aprendizaje.</a:t>
                      </a:r>
                      <a:endParaRPr lang="es-MX" sz="2000" dirty="0">
                        <a:effectLst/>
                        <a:latin typeface="Arial" panose="020B0604020202020204" pitchFamily="34" charset="0"/>
                        <a:ea typeface="Times New Roman" panose="02020603050405020304" pitchFamily="18" charset="0"/>
                        <a:cs typeface="Arial" panose="020B0604020202020204" pitchFamily="34" charset="0"/>
                      </a:endParaRPr>
                    </a:p>
                  </a:txBody>
                  <a:tcPr marL="64002" marR="64002" marT="0" marB="0"/>
                </a:tc>
                <a:extLst>
                  <a:ext uri="{0D108BD9-81ED-4DB2-BD59-A6C34878D82A}">
                    <a16:rowId xmlns:a16="http://schemas.microsoft.com/office/drawing/2014/main" xmlns="" val="1678513678"/>
                  </a:ext>
                </a:extLst>
              </a:tr>
              <a:tr h="504928">
                <a:tc>
                  <a:txBody>
                    <a:bodyPr/>
                    <a:lstStyle/>
                    <a:p>
                      <a:pPr>
                        <a:lnSpc>
                          <a:spcPct val="115000"/>
                        </a:lnSpc>
                        <a:spcAft>
                          <a:spcPts val="0"/>
                        </a:spcAft>
                      </a:pPr>
                      <a:r>
                        <a:rPr lang="es-MX" sz="1100" dirty="0">
                          <a:effectLst/>
                          <a:latin typeface="Arial" panose="020B0604020202020204" pitchFamily="34" charset="0"/>
                          <a:cs typeface="Arial" panose="020B0604020202020204" pitchFamily="34" charset="0"/>
                        </a:rPr>
                        <a:t>DESARROLLO DE HABILIDADES RECEPTIVAS:  COMPRENSIÓN AUDITIVA Y LECTORA</a:t>
                      </a:r>
                      <a:endParaRPr lang="es-MX" sz="1600" dirty="0">
                        <a:effectLst/>
                        <a:latin typeface="Arial" panose="020B0604020202020204" pitchFamily="34" charset="0"/>
                        <a:cs typeface="Arial" panose="020B0604020202020204" pitchFamily="34" charset="0"/>
                      </a:endParaRPr>
                    </a:p>
                    <a:p>
                      <a:pPr algn="ctr">
                        <a:lnSpc>
                          <a:spcPct val="115000"/>
                        </a:lnSpc>
                        <a:spcAft>
                          <a:spcPts val="0"/>
                        </a:spcAft>
                      </a:pPr>
                      <a:r>
                        <a:rPr lang="es-MX" sz="1100" dirty="0">
                          <a:effectLst/>
                          <a:latin typeface="Arial" panose="020B0604020202020204" pitchFamily="34" charset="0"/>
                          <a:cs typeface="Arial" panose="020B0604020202020204" pitchFamily="34" charset="0"/>
                        </a:rPr>
                        <a:t> </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4002" marR="64002" marT="0" marB="0"/>
                </a:tc>
                <a:tc>
                  <a:txBody>
                    <a:bodyPr/>
                    <a:lstStyle/>
                    <a:p>
                      <a:pPr marL="88900" lvl="1" indent="-88900">
                        <a:spcAft>
                          <a:spcPts val="0"/>
                        </a:spcAft>
                        <a:buSzPts val="1100"/>
                        <a:buFont typeface="Calibri" panose="020F0502020204030204" pitchFamily="34" charset="0"/>
                        <a:buChar char="•"/>
                      </a:pPr>
                      <a:r>
                        <a:rPr lang="es-ES" sz="1100" dirty="0">
                          <a:effectLst/>
                          <a:uFill>
                            <a:solidFill>
                              <a:srgbClr val="C00000"/>
                            </a:solidFill>
                          </a:uFill>
                          <a:latin typeface="Arial" panose="020B0604020202020204" pitchFamily="34" charset="0"/>
                          <a:cs typeface="Arial" panose="020B0604020202020204" pitchFamily="34" charset="0"/>
                        </a:rPr>
                        <a:t>Comprende y extrae información general y específica de textos sencillos</a:t>
                      </a:r>
                      <a:r>
                        <a:rPr lang="es-MX" sz="1100" dirty="0">
                          <a:effectLst/>
                          <a:uFill>
                            <a:solidFill>
                              <a:srgbClr val="C00000"/>
                            </a:solidFill>
                          </a:uFill>
                          <a:latin typeface="Arial" panose="020B0604020202020204" pitchFamily="34" charset="0"/>
                          <a:cs typeface="Arial" panose="020B0604020202020204" pitchFamily="34" charset="0"/>
                        </a:rPr>
                        <a:t>.</a:t>
                      </a:r>
                      <a:endParaRPr lang="es-MX" sz="2000" dirty="0">
                        <a:effectLst/>
                        <a:uFill>
                          <a:solidFill>
                            <a:srgbClr val="C00000"/>
                          </a:solidFill>
                        </a:uFill>
                        <a:latin typeface="Arial" panose="020B0604020202020204" pitchFamily="34" charset="0"/>
                        <a:cs typeface="Arial" panose="020B0604020202020204" pitchFamily="34" charset="0"/>
                      </a:endParaRPr>
                    </a:p>
                    <a:p>
                      <a:pPr marL="88900" lvl="1" indent="-88900">
                        <a:spcAft>
                          <a:spcPts val="0"/>
                        </a:spcAft>
                        <a:buSzPts val="1100"/>
                        <a:buFont typeface="Calibri" panose="020F0502020204030204" pitchFamily="34" charset="0"/>
                        <a:buChar char="•"/>
                      </a:pPr>
                      <a:r>
                        <a:rPr lang="es-ES" sz="1100" dirty="0">
                          <a:effectLst/>
                          <a:uFill>
                            <a:solidFill>
                              <a:srgbClr val="C00000"/>
                            </a:solidFill>
                          </a:uFill>
                          <a:latin typeface="Arial" panose="020B0604020202020204" pitchFamily="34" charset="0"/>
                          <a:cs typeface="Arial" panose="020B0604020202020204" pitchFamily="34" charset="0"/>
                        </a:rPr>
                        <a:t>Emplea las tecnologías de la información y la comunicación como herramienta de aprendizaje</a:t>
                      </a:r>
                      <a:endParaRPr lang="es-MX" sz="2000" dirty="0">
                        <a:effectLst/>
                        <a:uFill>
                          <a:solidFill>
                            <a:srgbClr val="C00000"/>
                          </a:solidFill>
                        </a:uFill>
                        <a:latin typeface="Arial" panose="020B0604020202020204" pitchFamily="34" charset="0"/>
                        <a:ea typeface="Times New Roman" panose="02020603050405020304" pitchFamily="18" charset="0"/>
                        <a:cs typeface="Arial" panose="020B0604020202020204" pitchFamily="34" charset="0"/>
                      </a:endParaRPr>
                    </a:p>
                  </a:txBody>
                  <a:tcPr marL="64002" marR="64002" marT="0" marB="0"/>
                </a:tc>
                <a:extLst>
                  <a:ext uri="{0D108BD9-81ED-4DB2-BD59-A6C34878D82A}">
                    <a16:rowId xmlns:a16="http://schemas.microsoft.com/office/drawing/2014/main" xmlns="" val="191193075"/>
                  </a:ext>
                </a:extLst>
              </a:tr>
              <a:tr h="909437">
                <a:tc>
                  <a:txBody>
                    <a:bodyPr/>
                    <a:lstStyle/>
                    <a:p>
                      <a:pPr>
                        <a:lnSpc>
                          <a:spcPct val="115000"/>
                        </a:lnSpc>
                        <a:spcAft>
                          <a:spcPts val="0"/>
                        </a:spcAft>
                      </a:pPr>
                      <a:r>
                        <a:rPr lang="es-MX" sz="1100" dirty="0">
                          <a:effectLst/>
                          <a:latin typeface="Arial" panose="020B0604020202020204" pitchFamily="34" charset="0"/>
                          <a:cs typeface="Arial" panose="020B0604020202020204" pitchFamily="34" charset="0"/>
                        </a:rPr>
                        <a:t>DESARROLLO DE HABILIDADES RECEPTIVAS:  COMUNICACIÓN ORAL Y ESCRITA</a:t>
                      </a:r>
                      <a:endParaRPr lang="es-MX" sz="1600" dirty="0">
                        <a:effectLst/>
                        <a:latin typeface="Arial" panose="020B0604020202020204" pitchFamily="34" charset="0"/>
                        <a:cs typeface="Arial" panose="020B0604020202020204" pitchFamily="34" charset="0"/>
                      </a:endParaRPr>
                    </a:p>
                    <a:p>
                      <a:pPr algn="ctr">
                        <a:lnSpc>
                          <a:spcPct val="115000"/>
                        </a:lnSpc>
                        <a:spcAft>
                          <a:spcPts val="0"/>
                        </a:spcAft>
                      </a:pPr>
                      <a:r>
                        <a:rPr lang="es-MX" sz="1100" dirty="0">
                          <a:effectLst/>
                          <a:latin typeface="Arial" panose="020B0604020202020204" pitchFamily="34" charset="0"/>
                          <a:cs typeface="Arial" panose="020B0604020202020204" pitchFamily="34" charset="0"/>
                        </a:rPr>
                        <a:t> </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4002" marR="64002" marT="0" marB="0"/>
                </a:tc>
                <a:tc>
                  <a:txBody>
                    <a:bodyPr/>
                    <a:lstStyle/>
                    <a:p>
                      <a:pPr marL="88900" lvl="1" indent="-88900">
                        <a:spcAft>
                          <a:spcPts val="0"/>
                        </a:spcAft>
                        <a:buSzPts val="1100"/>
                        <a:buFont typeface="Calibri" panose="020F0502020204030204" pitchFamily="34" charset="0"/>
                        <a:buChar char="•"/>
                      </a:pPr>
                      <a:r>
                        <a:rPr lang="es-ES" sz="1100" dirty="0">
                          <a:effectLst/>
                          <a:uFill>
                            <a:solidFill>
                              <a:srgbClr val="C00000"/>
                            </a:solidFill>
                          </a:uFill>
                          <a:latin typeface="Arial" panose="020B0604020202020204" pitchFamily="34" charset="0"/>
                          <a:cs typeface="Arial" panose="020B0604020202020204" pitchFamily="34" charset="0"/>
                        </a:rPr>
                        <a:t>Interactúa en conversaciones cortas proporcionando información.</a:t>
                      </a:r>
                      <a:endParaRPr lang="es-MX" sz="2000" dirty="0">
                        <a:effectLst/>
                        <a:uFill>
                          <a:solidFill>
                            <a:srgbClr val="C00000"/>
                          </a:solidFill>
                        </a:uFill>
                        <a:latin typeface="Arial" panose="020B0604020202020204" pitchFamily="34" charset="0"/>
                        <a:cs typeface="Arial" panose="020B0604020202020204" pitchFamily="34" charset="0"/>
                      </a:endParaRPr>
                    </a:p>
                    <a:p>
                      <a:pPr marL="88900" lvl="1" indent="-88900">
                        <a:spcAft>
                          <a:spcPts val="0"/>
                        </a:spcAft>
                        <a:buSzPts val="1100"/>
                        <a:buFont typeface="Calibri" panose="020F0502020204030204" pitchFamily="34" charset="0"/>
                        <a:buChar char="•"/>
                      </a:pPr>
                      <a:r>
                        <a:rPr lang="es-ES" sz="1100" dirty="0">
                          <a:effectLst/>
                          <a:uFill>
                            <a:solidFill>
                              <a:srgbClr val="C00000"/>
                            </a:solidFill>
                          </a:uFill>
                          <a:latin typeface="Arial" panose="020B0604020202020204" pitchFamily="34" charset="0"/>
                          <a:cs typeface="Arial" panose="020B0604020202020204" pitchFamily="34" charset="0"/>
                        </a:rPr>
                        <a:t>Sus aportaciones son sencillas. </a:t>
                      </a:r>
                      <a:endParaRPr lang="es-MX" sz="2000" dirty="0">
                        <a:effectLst/>
                        <a:uFill>
                          <a:solidFill>
                            <a:srgbClr val="C00000"/>
                          </a:solidFill>
                        </a:uFill>
                        <a:latin typeface="Arial" panose="020B0604020202020204" pitchFamily="34" charset="0"/>
                        <a:cs typeface="Arial" panose="020B0604020202020204" pitchFamily="34" charset="0"/>
                      </a:endParaRPr>
                    </a:p>
                    <a:p>
                      <a:pPr marL="88900" lvl="1" indent="-88900">
                        <a:spcAft>
                          <a:spcPts val="0"/>
                        </a:spcAft>
                        <a:buSzPts val="1100"/>
                        <a:buFont typeface="Calibri" panose="020F0502020204030204" pitchFamily="34" charset="0"/>
                        <a:buChar char="•"/>
                      </a:pPr>
                      <a:r>
                        <a:rPr lang="es-ES" sz="1100" dirty="0">
                          <a:effectLst/>
                          <a:uFill>
                            <a:solidFill>
                              <a:srgbClr val="C00000"/>
                            </a:solidFill>
                          </a:uFill>
                          <a:latin typeface="Arial" panose="020B0604020202020204" pitchFamily="34" charset="0"/>
                          <a:cs typeface="Arial" panose="020B0604020202020204" pitchFamily="34" charset="0"/>
                        </a:rPr>
                        <a:t>Redacta textos sencillos como notas, correos electrónicos, mensajes de texto.</a:t>
                      </a:r>
                    </a:p>
                    <a:p>
                      <a:pPr marL="88900" lvl="1" indent="-88900">
                        <a:spcAft>
                          <a:spcPts val="0"/>
                        </a:spcAft>
                        <a:buSzPts val="1100"/>
                        <a:buFont typeface="Calibri" panose="020F0502020204030204" pitchFamily="34" charset="0"/>
                        <a:buChar char="•"/>
                      </a:pPr>
                      <a:r>
                        <a:rPr lang="es-ES" sz="1100" dirty="0">
                          <a:effectLst/>
                          <a:uFill>
                            <a:solidFill>
                              <a:srgbClr val="C00000"/>
                            </a:solidFill>
                          </a:uFill>
                          <a:latin typeface="Arial" panose="020B0604020202020204" pitchFamily="34" charset="0"/>
                          <a:cs typeface="Arial" panose="020B0604020202020204" pitchFamily="34" charset="0"/>
                        </a:rPr>
                        <a:t>Emplea las tecnologías de la información y la comunicación como herramienta de aprendizaje.</a:t>
                      </a:r>
                      <a:endParaRPr lang="es-MX" sz="2000" dirty="0">
                        <a:effectLst/>
                        <a:uFill>
                          <a:solidFill>
                            <a:srgbClr val="C00000"/>
                          </a:solidFill>
                        </a:uFill>
                        <a:latin typeface="Arial" panose="020B0604020202020204" pitchFamily="34" charset="0"/>
                        <a:ea typeface="Times New Roman" panose="02020603050405020304" pitchFamily="18" charset="0"/>
                        <a:cs typeface="Arial" panose="020B0604020202020204" pitchFamily="34" charset="0"/>
                      </a:endParaRPr>
                    </a:p>
                  </a:txBody>
                  <a:tcPr marL="64002" marR="64002" marT="0" marB="0"/>
                </a:tc>
                <a:extLst>
                  <a:ext uri="{0D108BD9-81ED-4DB2-BD59-A6C34878D82A}">
                    <a16:rowId xmlns:a16="http://schemas.microsoft.com/office/drawing/2014/main" xmlns="" val="2516376025"/>
                  </a:ext>
                </a:extLst>
              </a:tr>
            </a:tbl>
          </a:graphicData>
        </a:graphic>
      </p:graphicFrame>
    </p:spTree>
    <p:extLst>
      <p:ext uri="{BB962C8B-B14F-4D97-AF65-F5344CB8AC3E}">
        <p14:creationId xmlns:p14="http://schemas.microsoft.com/office/powerpoint/2010/main" val="52779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16632"/>
            <a:ext cx="965812" cy="825500"/>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 chiquit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sp>
        <p:nvSpPr>
          <p:cNvPr id="7" name="CuadroTexto 6"/>
          <p:cNvSpPr txBox="1"/>
          <p:nvPr/>
        </p:nvSpPr>
        <p:spPr>
          <a:xfrm>
            <a:off x="1051501"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
        <p:nvSpPr>
          <p:cNvPr id="9" name="8 Rectángulo"/>
          <p:cNvSpPr/>
          <p:nvPr/>
        </p:nvSpPr>
        <p:spPr>
          <a:xfrm>
            <a:off x="1259632" y="188640"/>
            <a:ext cx="6621671" cy="461665"/>
          </a:xfrm>
          <a:prstGeom prst="rect">
            <a:avLst/>
          </a:prstGeom>
        </p:spPr>
        <p:txBody>
          <a:bodyPr wrap="square">
            <a:spAutoFit/>
          </a:bodyPr>
          <a:lstStyle/>
          <a:p>
            <a:pPr algn="ctr"/>
            <a:r>
              <a:rPr lang="es-MX" sz="2400" b="1" dirty="0">
                <a:latin typeface="Arial" pitchFamily="34" charset="0"/>
                <a:cs typeface="Arial" pitchFamily="34" charset="0"/>
              </a:rPr>
              <a:t>UNIDADES DE COMPETENCIA:</a:t>
            </a:r>
          </a:p>
        </p:txBody>
      </p:sp>
      <p:sp>
        <p:nvSpPr>
          <p:cNvPr id="10"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11" name="10 Rectángulo"/>
          <p:cNvSpPr/>
          <p:nvPr/>
        </p:nvSpPr>
        <p:spPr>
          <a:xfrm>
            <a:off x="638690" y="1052736"/>
            <a:ext cx="8109774" cy="3139321"/>
          </a:xfrm>
          <a:prstGeom prst="rect">
            <a:avLst/>
          </a:prstGeom>
        </p:spPr>
        <p:txBody>
          <a:bodyPr wrap="square">
            <a:spAutoFit/>
          </a:bodyPr>
          <a:lstStyle/>
          <a:p>
            <a:pPr>
              <a:buFont typeface="Wingdings" pitchFamily="2" charset="2"/>
              <a:buChar char="ü"/>
            </a:pPr>
            <a:r>
              <a:rPr lang="es-MX" dirty="0">
                <a:latin typeface="Arial" pitchFamily="34" charset="0"/>
                <a:cs typeface="Arial" pitchFamily="34" charset="0"/>
              </a:rPr>
              <a:t>El curso está integrado por cuatro unidades de aprendizaje que se enumeran con fines de sistematización, en las que se abarcan prácticas sociales del lenguaje elementales, que incluyen el reconocimiento y uso de vocabulario frecuente, desarrollando de manera equilibrada y gradual las cuatro habilidades comunicativas y los sistemas de la lengua. </a:t>
            </a:r>
          </a:p>
          <a:p>
            <a:pPr>
              <a:buFont typeface="Wingdings" pitchFamily="2" charset="2"/>
              <a:buChar char="ü"/>
            </a:pPr>
            <a:endParaRPr lang="es-MX" dirty="0">
              <a:latin typeface="Arial" pitchFamily="34" charset="0"/>
              <a:cs typeface="Arial" pitchFamily="34" charset="0"/>
            </a:endParaRPr>
          </a:p>
          <a:p>
            <a:pPr>
              <a:buFont typeface="Wingdings" pitchFamily="2" charset="2"/>
              <a:buChar char="ü"/>
            </a:pPr>
            <a:r>
              <a:rPr lang="es-MX" dirty="0">
                <a:latin typeface="Arial" pitchFamily="34" charset="0"/>
                <a:cs typeface="Arial" pitchFamily="34" charset="0"/>
              </a:rPr>
              <a:t>Cada una de dichas unidades abarca diferentes aspectos del aprendizaje del idioma inglés, de tal suerte que dos unidades se enfocan a sistemas de la lengua y dos al desarrollo de las habilidades comunicativas en forma oral y escrita. </a:t>
            </a:r>
          </a:p>
          <a:p>
            <a:endParaRPr lang="es-MX" dirty="0">
              <a:latin typeface="Arial" pitchFamily="34" charset="0"/>
              <a:cs typeface="Arial" pitchFamily="34" charset="0"/>
            </a:endParaRPr>
          </a:p>
        </p:txBody>
      </p:sp>
      <p:pic>
        <p:nvPicPr>
          <p:cNvPr id="12" name="Picture 2" descr="http://images.clipartpanda.com/spanish-subject-clipart-School-Subject-of-English.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rot="16200000">
            <a:off x="971601" y="4797152"/>
            <a:ext cx="2016223" cy="576064"/>
          </a:xfrm>
          <a:prstGeom prst="rect">
            <a:avLst/>
          </a:prstGeom>
          <a:noFill/>
        </p:spPr>
      </p:pic>
      <p:sp>
        <p:nvSpPr>
          <p:cNvPr id="13" name="12 Rectángulo"/>
          <p:cNvSpPr/>
          <p:nvPr/>
        </p:nvSpPr>
        <p:spPr>
          <a:xfrm>
            <a:off x="2195736" y="3861048"/>
            <a:ext cx="5976664" cy="2400657"/>
          </a:xfrm>
          <a:prstGeom prst="rect">
            <a:avLst/>
          </a:prstGeom>
        </p:spPr>
        <p:txBody>
          <a:bodyPr wrap="square">
            <a:spAutoFit/>
          </a:bodyPr>
          <a:lstStyle/>
          <a:p>
            <a:pPr>
              <a:buFont typeface="Arial" pitchFamily="34" charset="0"/>
              <a:buChar char="•"/>
            </a:pPr>
            <a:r>
              <a:rPr lang="es-MX" sz="1500" b="1" dirty="0">
                <a:latin typeface="Arial" pitchFamily="34" charset="0"/>
                <a:cs typeface="Arial" pitchFamily="34" charset="0"/>
              </a:rPr>
              <a:t>Unidad de aprendizaje 1. </a:t>
            </a:r>
          </a:p>
          <a:p>
            <a:r>
              <a:rPr lang="es-MX" sz="1500" dirty="0">
                <a:latin typeface="Arial" pitchFamily="34" charset="0"/>
                <a:cs typeface="Arial" pitchFamily="34" charset="0"/>
              </a:rPr>
              <a:t>Sistemas del lenguaje: estructuras y funciones</a:t>
            </a:r>
          </a:p>
          <a:p>
            <a:pPr>
              <a:buFont typeface="Arial" pitchFamily="34" charset="0"/>
              <a:buChar char="•"/>
            </a:pPr>
            <a:r>
              <a:rPr lang="es-MX" sz="1500" b="1" dirty="0">
                <a:latin typeface="Arial" pitchFamily="34" charset="0"/>
                <a:cs typeface="Arial" pitchFamily="34" charset="0"/>
              </a:rPr>
              <a:t>Unidad de aprendizaje 2. </a:t>
            </a:r>
          </a:p>
          <a:p>
            <a:r>
              <a:rPr lang="es-MX" sz="1500" dirty="0">
                <a:latin typeface="Arial" pitchFamily="34" charset="0"/>
                <a:cs typeface="Arial" pitchFamily="34" charset="0"/>
              </a:rPr>
              <a:t>Sistemas del lenguaje: vocablos, fonética y fonología</a:t>
            </a:r>
          </a:p>
          <a:p>
            <a:pPr>
              <a:buFont typeface="Arial" pitchFamily="34" charset="0"/>
              <a:buChar char="•"/>
            </a:pPr>
            <a:r>
              <a:rPr lang="es-MX" sz="1500" b="1" dirty="0">
                <a:latin typeface="Arial" pitchFamily="34" charset="0"/>
                <a:cs typeface="Arial" pitchFamily="34" charset="0"/>
              </a:rPr>
              <a:t>Unidad de aprendizaje 3. </a:t>
            </a:r>
          </a:p>
          <a:p>
            <a:r>
              <a:rPr lang="es-MX" sz="1500" dirty="0">
                <a:latin typeface="Arial" pitchFamily="34" charset="0"/>
                <a:cs typeface="Arial" pitchFamily="34" charset="0"/>
              </a:rPr>
              <a:t>Desarrollo de habilidades receptivas (comprensión auditiva y lectora)</a:t>
            </a:r>
          </a:p>
          <a:p>
            <a:pPr>
              <a:buFont typeface="Arial" pitchFamily="34" charset="0"/>
              <a:buChar char="•"/>
            </a:pPr>
            <a:r>
              <a:rPr lang="es-MX" sz="1500" b="1" dirty="0">
                <a:latin typeface="Arial" pitchFamily="34" charset="0"/>
                <a:cs typeface="Arial" pitchFamily="34" charset="0"/>
              </a:rPr>
              <a:t>Unidad de aprendizaje 4. </a:t>
            </a:r>
          </a:p>
          <a:p>
            <a:r>
              <a:rPr lang="es-MX" sz="1500" dirty="0">
                <a:latin typeface="Arial" pitchFamily="34" charset="0"/>
                <a:cs typeface="Arial" pitchFamily="34" charset="0"/>
              </a:rPr>
              <a:t>Desarrollo de habilidades productivas (comunicación oral y escrita)</a:t>
            </a:r>
          </a:p>
          <a:p>
            <a:endParaRPr lang="es-MX" sz="1500" dirty="0">
              <a:latin typeface="Arial" pitchFamily="34" charset="0"/>
              <a:cs typeface="Arial" pitchFamily="34" charset="0"/>
            </a:endParaRPr>
          </a:p>
        </p:txBody>
      </p:sp>
    </p:spTree>
    <p:extLst>
      <p:ext uri="{BB962C8B-B14F-4D97-AF65-F5344CB8AC3E}">
        <p14:creationId xmlns:p14="http://schemas.microsoft.com/office/powerpoint/2010/main" val="52779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260648"/>
            <a:ext cx="965812" cy="825500"/>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 chiquit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sp>
        <p:nvSpPr>
          <p:cNvPr id="7" name="CuadroTexto 6"/>
          <p:cNvSpPr txBox="1"/>
          <p:nvPr/>
        </p:nvSpPr>
        <p:spPr>
          <a:xfrm>
            <a:off x="1051501"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graphicFrame>
        <p:nvGraphicFramePr>
          <p:cNvPr id="9" name="8 Tabla"/>
          <p:cNvGraphicFramePr>
            <a:graphicFrameLocks noGrp="1"/>
          </p:cNvGraphicFramePr>
          <p:nvPr>
            <p:extLst>
              <p:ext uri="{D42A27DB-BD31-4B8C-83A1-F6EECF244321}">
                <p14:modId xmlns:p14="http://schemas.microsoft.com/office/powerpoint/2010/main" val="1384659765"/>
              </p:ext>
            </p:extLst>
          </p:nvPr>
        </p:nvGraphicFramePr>
        <p:xfrm>
          <a:off x="1475656" y="548041"/>
          <a:ext cx="6480720" cy="320739"/>
        </p:xfrm>
        <a:graphic>
          <a:graphicData uri="http://schemas.openxmlformats.org/drawingml/2006/table">
            <a:tbl>
              <a:tblPr firstRow="1" firstCol="1" bandRow="1">
                <a:tableStyleId>{5C22544A-7EE6-4342-B048-85BDC9FD1C3A}</a:tableStyleId>
              </a:tblPr>
              <a:tblGrid>
                <a:gridCol w="6480720">
                  <a:extLst>
                    <a:ext uri="{9D8B030D-6E8A-4147-A177-3AD203B41FA5}">
                      <a16:colId xmlns:a16="http://schemas.microsoft.com/office/drawing/2014/main" xmlns="" val="20000"/>
                    </a:ext>
                  </a:extLst>
                </a:gridCol>
              </a:tblGrid>
              <a:tr h="243930">
                <a:tc>
                  <a:txBody>
                    <a:bodyPr/>
                    <a:lstStyle/>
                    <a:p>
                      <a:pPr algn="ctr">
                        <a:lnSpc>
                          <a:spcPct val="115000"/>
                        </a:lnSpc>
                        <a:spcAft>
                          <a:spcPts val="0"/>
                        </a:spcAft>
                      </a:pPr>
                      <a:r>
                        <a:rPr lang="es-MX" sz="2000" dirty="0">
                          <a:solidFill>
                            <a:schemeClr val="tx1"/>
                          </a:solidFill>
                          <a:effectLst/>
                          <a:latin typeface="Arial" pitchFamily="34" charset="0"/>
                          <a:cs typeface="Arial" pitchFamily="34" charset="0"/>
                        </a:rPr>
                        <a:t>SECUENCIA TEMÁTICA / CONTENIDOS: </a:t>
                      </a:r>
                      <a:endParaRPr lang="es-ES" sz="2400" dirty="0">
                        <a:solidFill>
                          <a:schemeClr val="tx1"/>
                        </a:solidFill>
                        <a:effectLst/>
                        <a:latin typeface="Arial" pitchFamily="34" charset="0"/>
                        <a:ea typeface="Calibri"/>
                        <a:cs typeface="Arial" pitchFamily="34" charset="0"/>
                      </a:endParaRPr>
                    </a:p>
                  </a:txBody>
                  <a:tcPr marL="47725" marR="47725" marT="0" marB="0" anchor="ctr">
                    <a:noFill/>
                  </a:tcPr>
                </a:tc>
                <a:extLst>
                  <a:ext uri="{0D108BD9-81ED-4DB2-BD59-A6C34878D82A}">
                    <a16:rowId xmlns:a16="http://schemas.microsoft.com/office/drawing/2014/main" xmlns="" val="10000"/>
                  </a:ext>
                </a:extLst>
              </a:tr>
            </a:tbl>
          </a:graphicData>
        </a:graphic>
      </p:graphicFrame>
      <p:graphicFrame>
        <p:nvGraphicFramePr>
          <p:cNvPr id="3" name="Tabla 2">
            <a:extLst>
              <a:ext uri="{FF2B5EF4-FFF2-40B4-BE49-F238E27FC236}">
                <a16:creationId xmlns:a16="http://schemas.microsoft.com/office/drawing/2014/main" xmlns="" id="{084AA67A-31F5-46E7-90D3-3F6FB23FD68D}"/>
              </a:ext>
            </a:extLst>
          </p:cNvPr>
          <p:cNvGraphicFramePr>
            <a:graphicFrameLocks noGrp="1"/>
          </p:cNvGraphicFramePr>
          <p:nvPr>
            <p:extLst>
              <p:ext uri="{D42A27DB-BD31-4B8C-83A1-F6EECF244321}">
                <p14:modId xmlns:p14="http://schemas.microsoft.com/office/powerpoint/2010/main" val="3264760700"/>
              </p:ext>
            </p:extLst>
          </p:nvPr>
        </p:nvGraphicFramePr>
        <p:xfrm>
          <a:off x="323528" y="1555986"/>
          <a:ext cx="8532440" cy="3889237"/>
        </p:xfrm>
        <a:graphic>
          <a:graphicData uri="http://schemas.openxmlformats.org/drawingml/2006/table">
            <a:tbl>
              <a:tblPr firstRow="1" firstCol="1" bandRow="1">
                <a:tableStyleId>{5C22544A-7EE6-4342-B048-85BDC9FD1C3A}</a:tableStyleId>
              </a:tblPr>
              <a:tblGrid>
                <a:gridCol w="924551">
                  <a:extLst>
                    <a:ext uri="{9D8B030D-6E8A-4147-A177-3AD203B41FA5}">
                      <a16:colId xmlns:a16="http://schemas.microsoft.com/office/drawing/2014/main" xmlns="" val="2837200320"/>
                    </a:ext>
                  </a:extLst>
                </a:gridCol>
                <a:gridCol w="970553">
                  <a:extLst>
                    <a:ext uri="{9D8B030D-6E8A-4147-A177-3AD203B41FA5}">
                      <a16:colId xmlns:a16="http://schemas.microsoft.com/office/drawing/2014/main" xmlns="" val="2132871218"/>
                    </a:ext>
                  </a:extLst>
                </a:gridCol>
                <a:gridCol w="1098344">
                  <a:extLst>
                    <a:ext uri="{9D8B030D-6E8A-4147-A177-3AD203B41FA5}">
                      <a16:colId xmlns:a16="http://schemas.microsoft.com/office/drawing/2014/main" xmlns="" val="101993295"/>
                    </a:ext>
                  </a:extLst>
                </a:gridCol>
                <a:gridCol w="902186">
                  <a:extLst>
                    <a:ext uri="{9D8B030D-6E8A-4147-A177-3AD203B41FA5}">
                      <a16:colId xmlns:a16="http://schemas.microsoft.com/office/drawing/2014/main" xmlns="" val="3950111007"/>
                    </a:ext>
                  </a:extLst>
                </a:gridCol>
                <a:gridCol w="1010807">
                  <a:extLst>
                    <a:ext uri="{9D8B030D-6E8A-4147-A177-3AD203B41FA5}">
                      <a16:colId xmlns:a16="http://schemas.microsoft.com/office/drawing/2014/main" xmlns="" val="3971589289"/>
                    </a:ext>
                  </a:extLst>
                </a:gridCol>
                <a:gridCol w="974388">
                  <a:extLst>
                    <a:ext uri="{9D8B030D-6E8A-4147-A177-3AD203B41FA5}">
                      <a16:colId xmlns:a16="http://schemas.microsoft.com/office/drawing/2014/main" xmlns="" val="3464599184"/>
                    </a:ext>
                  </a:extLst>
                </a:gridCol>
                <a:gridCol w="1410529">
                  <a:extLst>
                    <a:ext uri="{9D8B030D-6E8A-4147-A177-3AD203B41FA5}">
                      <a16:colId xmlns:a16="http://schemas.microsoft.com/office/drawing/2014/main" xmlns="" val="2050825838"/>
                    </a:ext>
                  </a:extLst>
                </a:gridCol>
                <a:gridCol w="1241082">
                  <a:extLst>
                    <a:ext uri="{9D8B030D-6E8A-4147-A177-3AD203B41FA5}">
                      <a16:colId xmlns:a16="http://schemas.microsoft.com/office/drawing/2014/main" xmlns="" val="188206565"/>
                    </a:ext>
                  </a:extLst>
                </a:gridCol>
              </a:tblGrid>
              <a:tr h="216069">
                <a:tc>
                  <a:txBody>
                    <a:bodyPr/>
                    <a:lstStyle/>
                    <a:p>
                      <a:pPr>
                        <a:lnSpc>
                          <a:spcPct val="115000"/>
                        </a:lnSpc>
                        <a:spcAft>
                          <a:spcPts val="0"/>
                        </a:spcAft>
                      </a:pPr>
                      <a:r>
                        <a:rPr lang="es-ES_tradnl" sz="1100">
                          <a:effectLst/>
                          <a:latin typeface="Arial" panose="020B0604020202020204" pitchFamily="34" charset="0"/>
                          <a:cs typeface="Arial" panose="020B0604020202020204" pitchFamily="34" charset="0"/>
                        </a:rPr>
                        <a:t>Modules</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a:lnSpc>
                          <a:spcPct val="115000"/>
                        </a:lnSpc>
                        <a:spcAft>
                          <a:spcPts val="0"/>
                        </a:spcAft>
                      </a:pPr>
                      <a:r>
                        <a:rPr lang="en-US" sz="1100">
                          <a:effectLst/>
                          <a:latin typeface="Arial" panose="020B0604020202020204" pitchFamily="34" charset="0"/>
                          <a:cs typeface="Arial" panose="020B0604020202020204" pitchFamily="34" charset="0"/>
                        </a:rPr>
                        <a:t>Vocabulary</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a:lnSpc>
                          <a:spcPct val="115000"/>
                        </a:lnSpc>
                        <a:spcAft>
                          <a:spcPts val="0"/>
                        </a:spcAft>
                      </a:pPr>
                      <a:r>
                        <a:rPr lang="en-US" sz="1100">
                          <a:effectLst/>
                          <a:latin typeface="Arial" panose="020B0604020202020204" pitchFamily="34" charset="0"/>
                          <a:cs typeface="Arial" panose="020B0604020202020204" pitchFamily="34" charset="0"/>
                        </a:rPr>
                        <a:t>Grammar</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a:lnSpc>
                          <a:spcPct val="115000"/>
                        </a:lnSpc>
                        <a:spcAft>
                          <a:spcPts val="0"/>
                        </a:spcAft>
                      </a:pPr>
                      <a:r>
                        <a:rPr lang="en-US" sz="1100">
                          <a:effectLst/>
                          <a:latin typeface="Arial" panose="020B0604020202020204" pitchFamily="34" charset="0"/>
                          <a:cs typeface="Arial" panose="020B0604020202020204" pitchFamily="34" charset="0"/>
                        </a:rPr>
                        <a:t>Reading</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a:lnSpc>
                          <a:spcPct val="115000"/>
                        </a:lnSpc>
                        <a:spcAft>
                          <a:spcPts val="0"/>
                        </a:spcAft>
                      </a:pPr>
                      <a:r>
                        <a:rPr lang="en-US" sz="1100">
                          <a:effectLst/>
                          <a:latin typeface="Arial" panose="020B0604020202020204" pitchFamily="34" charset="0"/>
                          <a:cs typeface="Arial" panose="020B0604020202020204" pitchFamily="34" charset="0"/>
                        </a:rPr>
                        <a:t>Listening</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a:lnSpc>
                          <a:spcPct val="115000"/>
                        </a:lnSpc>
                        <a:spcAft>
                          <a:spcPts val="0"/>
                        </a:spcAft>
                      </a:pPr>
                      <a:r>
                        <a:rPr lang="en-US" sz="1100">
                          <a:effectLst/>
                          <a:latin typeface="Arial" panose="020B0604020202020204" pitchFamily="34" charset="0"/>
                          <a:cs typeface="Arial" panose="020B0604020202020204" pitchFamily="34" charset="0"/>
                        </a:rPr>
                        <a:t>Speaking</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a:lnSpc>
                          <a:spcPct val="115000"/>
                        </a:lnSpc>
                        <a:spcAft>
                          <a:spcPts val="0"/>
                        </a:spcAft>
                      </a:pPr>
                      <a:r>
                        <a:rPr lang="en-US" sz="1100">
                          <a:effectLst/>
                          <a:latin typeface="Arial" panose="020B0604020202020204" pitchFamily="34" charset="0"/>
                          <a:cs typeface="Arial" panose="020B0604020202020204" pitchFamily="34" charset="0"/>
                        </a:rPr>
                        <a:t>Writing</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a:lnSpc>
                          <a:spcPct val="115000"/>
                        </a:lnSpc>
                        <a:spcAft>
                          <a:spcPts val="0"/>
                        </a:spcAft>
                      </a:pPr>
                      <a:r>
                        <a:rPr lang="en-US" sz="1100">
                          <a:effectLst/>
                          <a:latin typeface="Arial" panose="020B0604020202020204" pitchFamily="34" charset="0"/>
                          <a:cs typeface="Arial" panose="020B0604020202020204" pitchFamily="34" charset="0"/>
                        </a:rPr>
                        <a:t>Functions</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extLst>
                  <a:ext uri="{0D108BD9-81ED-4DB2-BD59-A6C34878D82A}">
                    <a16:rowId xmlns:a16="http://schemas.microsoft.com/office/drawing/2014/main" xmlns="" val="326927090"/>
                  </a:ext>
                </a:extLst>
              </a:tr>
              <a:tr h="3673168">
                <a:tc>
                  <a:txBody>
                    <a:bodyPr/>
                    <a:lstStyle/>
                    <a:p>
                      <a:pPr algn="ctr">
                        <a:lnSpc>
                          <a:spcPct val="115000"/>
                        </a:lnSpc>
                        <a:spcAft>
                          <a:spcPts val="0"/>
                        </a:spcAft>
                      </a:pPr>
                      <a:r>
                        <a:rPr lang="en-US" sz="1100">
                          <a:effectLst/>
                          <a:latin typeface="Arial" panose="020B0604020202020204" pitchFamily="34" charset="0"/>
                          <a:cs typeface="Arial" panose="020B0604020202020204" pitchFamily="34" charset="0"/>
                        </a:rPr>
                        <a:t>2</a:t>
                      </a:r>
                      <a:endParaRPr lang="es-MX" sz="1200">
                        <a:effectLst/>
                        <a:latin typeface="Arial" panose="020B0604020202020204" pitchFamily="34" charset="0"/>
                        <a:cs typeface="Arial" panose="020B0604020202020204" pitchFamily="34" charset="0"/>
                      </a:endParaRPr>
                    </a:p>
                    <a:p>
                      <a:pPr algn="ctr">
                        <a:lnSpc>
                          <a:spcPct val="115000"/>
                        </a:lnSpc>
                        <a:spcAft>
                          <a:spcPts val="0"/>
                        </a:spcAft>
                      </a:pPr>
                      <a:r>
                        <a:rPr lang="en-US" sz="1100">
                          <a:effectLst/>
                          <a:latin typeface="Arial" panose="020B0604020202020204" pitchFamily="34" charset="0"/>
                          <a:cs typeface="Arial" panose="020B0604020202020204" pitchFamily="34" charset="0"/>
                        </a:rPr>
                        <a:t>DAY BY DAY</a:t>
                      </a:r>
                      <a:endParaRPr lang="es-MX" sz="1200">
                        <a:effectLst/>
                        <a:latin typeface="Arial" panose="020B0604020202020204" pitchFamily="34" charset="0"/>
                        <a:cs typeface="Arial" panose="020B0604020202020204" pitchFamily="34" charset="0"/>
                      </a:endParaRPr>
                    </a:p>
                    <a:p>
                      <a:pPr algn="ctr">
                        <a:lnSpc>
                          <a:spcPct val="115000"/>
                        </a:lnSpc>
                        <a:spcAft>
                          <a:spcPts val="0"/>
                        </a:spcAft>
                      </a:pPr>
                      <a:r>
                        <a:rPr lang="en-US" sz="1100">
                          <a:effectLst/>
                          <a:latin typeface="Arial" panose="020B0604020202020204" pitchFamily="34" charset="0"/>
                          <a:cs typeface="Arial" panose="020B0604020202020204" pitchFamily="34" charset="0"/>
                        </a:rPr>
                        <a:t>Cutural: Phishing for danger</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nchor="ctr"/>
                </a:tc>
                <a:tc>
                  <a:txBody>
                    <a:bodyPr/>
                    <a:lstStyle/>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Every day activities</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Days of the week</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Jobs</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Free time activities</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Types of music and films</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Present simple</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Prepositions of time</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Would like to/</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Want to</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Like/love/enjoy/hate/can´t stand</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Adverbs of frequency</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How often?/once/twice/etc</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A magazine article: A helping hand</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An interview: Mike Malik: Karate Champion</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A dialogue, understanding for gist</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A survey understanding for specific info</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Pair work</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Class survey</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Sentences about daily routines</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A paragraph about habits</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A paragraph about free time activities.</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A paragraph about likes and dislikes</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marL="342900" lvl="0" indent="-342900">
                        <a:lnSpc>
                          <a:spcPct val="115000"/>
                        </a:lnSpc>
                        <a:spcAft>
                          <a:spcPts val="0"/>
                        </a:spcAft>
                        <a:buFont typeface="Wingdings" panose="05000000000000000000" pitchFamily="2" charset="2"/>
                        <a:buChar char=""/>
                      </a:pPr>
                      <a:r>
                        <a:rPr lang="en-US" sz="1100" dirty="0">
                          <a:effectLst/>
                          <a:latin typeface="Arial" panose="020B0604020202020204" pitchFamily="34" charset="0"/>
                          <a:cs typeface="Arial" panose="020B0604020202020204" pitchFamily="34" charset="0"/>
                        </a:rPr>
                        <a:t>Discussing routines and habitual actions</a:t>
                      </a:r>
                      <a:endParaRPr lang="es-MX" sz="1200" dirty="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dirty="0">
                          <a:effectLst/>
                          <a:latin typeface="Arial" panose="020B0604020202020204" pitchFamily="34" charset="0"/>
                          <a:cs typeface="Arial" panose="020B0604020202020204" pitchFamily="34" charset="0"/>
                        </a:rPr>
                        <a:t>Talking about free time activities</a:t>
                      </a:r>
                      <a:endParaRPr lang="es-MX" sz="1200" dirty="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dirty="0">
                          <a:effectLst/>
                          <a:latin typeface="Arial" panose="020B0604020202020204" pitchFamily="34" charset="0"/>
                          <a:cs typeface="Arial" panose="020B0604020202020204" pitchFamily="34" charset="0"/>
                        </a:rPr>
                        <a:t>Stating a desire</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extLst>
                  <a:ext uri="{0D108BD9-81ED-4DB2-BD59-A6C34878D82A}">
                    <a16:rowId xmlns:a16="http://schemas.microsoft.com/office/drawing/2014/main" xmlns="" val="339339395"/>
                  </a:ext>
                </a:extLst>
              </a:tr>
            </a:tbl>
          </a:graphicData>
        </a:graphic>
      </p:graphicFrame>
    </p:spTree>
    <p:extLst>
      <p:ext uri="{BB962C8B-B14F-4D97-AF65-F5344CB8AC3E}">
        <p14:creationId xmlns:p14="http://schemas.microsoft.com/office/powerpoint/2010/main" val="52779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xmlns="" id="{DA29552D-D0AD-400F-B854-1C31EE639F84}"/>
              </a:ext>
            </a:extLst>
          </p:cNvPr>
          <p:cNvGraphicFramePr>
            <a:graphicFrameLocks noGrp="1"/>
          </p:cNvGraphicFramePr>
          <p:nvPr>
            <p:extLst>
              <p:ext uri="{D42A27DB-BD31-4B8C-83A1-F6EECF244321}">
                <p14:modId xmlns:p14="http://schemas.microsoft.com/office/powerpoint/2010/main" val="335323954"/>
              </p:ext>
            </p:extLst>
          </p:nvPr>
        </p:nvGraphicFramePr>
        <p:xfrm>
          <a:off x="457200" y="764704"/>
          <a:ext cx="8388423" cy="5188839"/>
        </p:xfrm>
        <a:graphic>
          <a:graphicData uri="http://schemas.openxmlformats.org/drawingml/2006/table">
            <a:tbl>
              <a:tblPr firstRow="1" firstCol="1" bandRow="1">
                <a:tableStyleId>{5C22544A-7EE6-4342-B048-85BDC9FD1C3A}</a:tableStyleId>
              </a:tblPr>
              <a:tblGrid>
                <a:gridCol w="908946">
                  <a:extLst>
                    <a:ext uri="{9D8B030D-6E8A-4147-A177-3AD203B41FA5}">
                      <a16:colId xmlns:a16="http://schemas.microsoft.com/office/drawing/2014/main" xmlns="" val="248215407"/>
                    </a:ext>
                  </a:extLst>
                </a:gridCol>
                <a:gridCol w="954171">
                  <a:extLst>
                    <a:ext uri="{9D8B030D-6E8A-4147-A177-3AD203B41FA5}">
                      <a16:colId xmlns:a16="http://schemas.microsoft.com/office/drawing/2014/main" xmlns="" val="148529654"/>
                    </a:ext>
                  </a:extLst>
                </a:gridCol>
                <a:gridCol w="1079805">
                  <a:extLst>
                    <a:ext uri="{9D8B030D-6E8A-4147-A177-3AD203B41FA5}">
                      <a16:colId xmlns:a16="http://schemas.microsoft.com/office/drawing/2014/main" xmlns="" val="2860152336"/>
                    </a:ext>
                  </a:extLst>
                </a:gridCol>
                <a:gridCol w="886958">
                  <a:extLst>
                    <a:ext uri="{9D8B030D-6E8A-4147-A177-3AD203B41FA5}">
                      <a16:colId xmlns:a16="http://schemas.microsoft.com/office/drawing/2014/main" xmlns="" val="3919532084"/>
                    </a:ext>
                  </a:extLst>
                </a:gridCol>
                <a:gridCol w="993746">
                  <a:extLst>
                    <a:ext uri="{9D8B030D-6E8A-4147-A177-3AD203B41FA5}">
                      <a16:colId xmlns:a16="http://schemas.microsoft.com/office/drawing/2014/main" xmlns="" val="2222352661"/>
                    </a:ext>
                  </a:extLst>
                </a:gridCol>
                <a:gridCol w="957942">
                  <a:extLst>
                    <a:ext uri="{9D8B030D-6E8A-4147-A177-3AD203B41FA5}">
                      <a16:colId xmlns:a16="http://schemas.microsoft.com/office/drawing/2014/main" xmlns="" val="3759392218"/>
                    </a:ext>
                  </a:extLst>
                </a:gridCol>
                <a:gridCol w="1386721">
                  <a:extLst>
                    <a:ext uri="{9D8B030D-6E8A-4147-A177-3AD203B41FA5}">
                      <a16:colId xmlns:a16="http://schemas.microsoft.com/office/drawing/2014/main" xmlns="" val="439152031"/>
                    </a:ext>
                  </a:extLst>
                </a:gridCol>
                <a:gridCol w="1220134">
                  <a:extLst>
                    <a:ext uri="{9D8B030D-6E8A-4147-A177-3AD203B41FA5}">
                      <a16:colId xmlns:a16="http://schemas.microsoft.com/office/drawing/2014/main" xmlns="" val="1628980290"/>
                    </a:ext>
                  </a:extLst>
                </a:gridCol>
              </a:tblGrid>
              <a:tr h="2631374">
                <a:tc>
                  <a:txBody>
                    <a:bodyPr/>
                    <a:lstStyle/>
                    <a:p>
                      <a:pPr algn="ctr">
                        <a:lnSpc>
                          <a:spcPct val="115000"/>
                        </a:lnSpc>
                        <a:spcAft>
                          <a:spcPts val="0"/>
                        </a:spcAft>
                      </a:pPr>
                      <a:r>
                        <a:rPr lang="en-US" sz="1100" dirty="0">
                          <a:effectLst/>
                          <a:latin typeface="Arial" panose="020B0604020202020204" pitchFamily="34" charset="0"/>
                          <a:cs typeface="Arial" panose="020B0604020202020204" pitchFamily="34" charset="0"/>
                        </a:rPr>
                        <a:t>3</a:t>
                      </a:r>
                      <a:endParaRPr lang="es-MX" sz="1200" dirty="0">
                        <a:effectLst/>
                        <a:latin typeface="Arial" panose="020B0604020202020204" pitchFamily="34" charset="0"/>
                        <a:cs typeface="Arial" panose="020B0604020202020204" pitchFamily="34" charset="0"/>
                      </a:endParaRPr>
                    </a:p>
                    <a:p>
                      <a:pPr algn="ctr">
                        <a:lnSpc>
                          <a:spcPct val="115000"/>
                        </a:lnSpc>
                        <a:spcAft>
                          <a:spcPts val="0"/>
                        </a:spcAft>
                      </a:pPr>
                      <a:r>
                        <a:rPr lang="en-US" sz="1100" dirty="0">
                          <a:effectLst/>
                          <a:latin typeface="Arial" panose="020B0604020202020204" pitchFamily="34" charset="0"/>
                          <a:cs typeface="Arial" panose="020B0604020202020204" pitchFamily="34" charset="0"/>
                        </a:rPr>
                        <a:t>CHANGES</a:t>
                      </a:r>
                      <a:endParaRPr lang="es-MX" sz="1200" dirty="0">
                        <a:effectLst/>
                        <a:latin typeface="Arial" panose="020B0604020202020204" pitchFamily="34" charset="0"/>
                        <a:cs typeface="Arial" panose="020B0604020202020204" pitchFamily="34" charset="0"/>
                      </a:endParaRPr>
                    </a:p>
                    <a:p>
                      <a:pPr algn="ctr">
                        <a:lnSpc>
                          <a:spcPct val="115000"/>
                        </a:lnSpc>
                        <a:spcAft>
                          <a:spcPts val="0"/>
                        </a:spcAft>
                      </a:pPr>
                      <a:r>
                        <a:rPr lang="en-US" sz="1100" dirty="0" err="1">
                          <a:effectLst/>
                          <a:latin typeface="Arial" panose="020B0604020202020204" pitchFamily="34" charset="0"/>
                          <a:cs typeface="Arial" panose="020B0604020202020204" pitchFamily="34" charset="0"/>
                        </a:rPr>
                        <a:t>Cutural</a:t>
                      </a:r>
                      <a:r>
                        <a:rPr lang="en-US" sz="1100" dirty="0">
                          <a:effectLst/>
                          <a:latin typeface="Arial" panose="020B0604020202020204" pitchFamily="34" charset="0"/>
                          <a:cs typeface="Arial" panose="020B0604020202020204" pitchFamily="34" charset="0"/>
                        </a:rPr>
                        <a:t>: Life in Tornado Alley</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nchor="ctr"/>
                </a:tc>
                <a:tc>
                  <a:txBody>
                    <a:bodyPr/>
                    <a:lstStyle/>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Family</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Furniture and appliances</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Rooms and parts of a house</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Preposition of place</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Places in a town/city</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Seasons </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The weather</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Phrases for letters/e-mails</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Present progressive</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Whose…?</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Possessive pronouns</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There is/there are</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A (n)/ the</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Present simple vs present progressive</a:t>
                      </a:r>
                      <a:endParaRPr lang="es-MX" sz="120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a:effectLst/>
                          <a:latin typeface="Arial" panose="020B0604020202020204" pitchFamily="34" charset="0"/>
                          <a:cs typeface="Arial" panose="020B0604020202020204" pitchFamily="34" charset="0"/>
                        </a:rPr>
                        <a:t>Why?/because</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marL="342900" lvl="0" indent="-342900">
                        <a:lnSpc>
                          <a:spcPct val="115000"/>
                        </a:lnSpc>
                        <a:spcAft>
                          <a:spcPts val="0"/>
                        </a:spcAft>
                        <a:buFont typeface="Wingdings" panose="05000000000000000000" pitchFamily="2" charset="2"/>
                        <a:buChar char=""/>
                      </a:pPr>
                      <a:r>
                        <a:rPr lang="en-US" sz="1100" dirty="0">
                          <a:effectLst/>
                          <a:latin typeface="Arial" panose="020B0604020202020204" pitchFamily="34" charset="0"/>
                          <a:cs typeface="Arial" panose="020B0604020202020204" pitchFamily="34" charset="0"/>
                        </a:rPr>
                        <a:t>A magazine article: Montreal´s underground city</a:t>
                      </a:r>
                      <a:endParaRPr lang="es-MX" sz="1200" dirty="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dirty="0">
                          <a:effectLst/>
                          <a:latin typeface="Arial" panose="020B0604020202020204" pitchFamily="34" charset="0"/>
                          <a:cs typeface="Arial" panose="020B0604020202020204" pitchFamily="34" charset="0"/>
                        </a:rPr>
                        <a:t>An article about an unusual house</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marL="342900" lvl="0" indent="-342900">
                        <a:lnSpc>
                          <a:spcPct val="115000"/>
                        </a:lnSpc>
                        <a:spcAft>
                          <a:spcPts val="0"/>
                        </a:spcAft>
                        <a:buFont typeface="Wingdings" panose="05000000000000000000" pitchFamily="2" charset="2"/>
                        <a:buChar char=""/>
                      </a:pPr>
                      <a:r>
                        <a:rPr lang="en-US" sz="1100" dirty="0">
                          <a:effectLst/>
                          <a:latin typeface="Arial" panose="020B0604020202020204" pitchFamily="34" charset="0"/>
                          <a:cs typeface="Arial" panose="020B0604020202020204" pitchFamily="34" charset="0"/>
                        </a:rPr>
                        <a:t>Three shorts dialogues (understanding specific information)</a:t>
                      </a:r>
                      <a:endParaRPr lang="es-MX" sz="1200" dirty="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dirty="0">
                          <a:effectLst/>
                          <a:latin typeface="Arial" panose="020B0604020202020204" pitchFamily="34" charset="0"/>
                          <a:cs typeface="Arial" panose="020B0604020202020204" pitchFamily="34" charset="0"/>
                        </a:rPr>
                        <a:t>A monologue (understanding gist and specific information)</a:t>
                      </a:r>
                      <a:endParaRPr lang="es-MX" sz="1200" dirty="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dirty="0">
                          <a:effectLst/>
                          <a:latin typeface="Arial" panose="020B0604020202020204" pitchFamily="34" charset="0"/>
                          <a:cs typeface="Arial" panose="020B0604020202020204" pitchFamily="34" charset="0"/>
                        </a:rPr>
                        <a:t>A dialogue (understanding gist and specific information)</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marL="342900" lvl="0" indent="-342900">
                        <a:lnSpc>
                          <a:spcPct val="115000"/>
                        </a:lnSpc>
                        <a:spcAft>
                          <a:spcPts val="0"/>
                        </a:spcAft>
                        <a:buFont typeface="Wingdings" panose="05000000000000000000" pitchFamily="2" charset="2"/>
                        <a:buChar char=""/>
                      </a:pPr>
                      <a:r>
                        <a:rPr lang="en-US" sz="1100" dirty="0">
                          <a:effectLst/>
                          <a:latin typeface="Arial" panose="020B0604020202020204" pitchFamily="34" charset="0"/>
                          <a:cs typeface="Arial" panose="020B0604020202020204" pitchFamily="34" charset="0"/>
                        </a:rPr>
                        <a:t>Guessing game</a:t>
                      </a:r>
                      <a:endParaRPr lang="es-MX" sz="1200" dirty="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dirty="0">
                          <a:effectLst/>
                          <a:latin typeface="Arial" panose="020B0604020202020204" pitchFamily="34" charset="0"/>
                          <a:cs typeface="Arial" panose="020B0604020202020204" pitchFamily="34" charset="0"/>
                        </a:rPr>
                        <a:t>Pair work</a:t>
                      </a:r>
                      <a:endParaRPr lang="es-MX" sz="1200" dirty="0">
                        <a:effectLst/>
                        <a:latin typeface="Arial" panose="020B0604020202020204" pitchFamily="34" charset="0"/>
                        <a:cs typeface="Arial" panose="020B0604020202020204" pitchFamily="34" charset="0"/>
                      </a:endParaRPr>
                    </a:p>
                    <a:p>
                      <a:pPr marL="107950">
                        <a:lnSpc>
                          <a:spcPct val="115000"/>
                        </a:lnSpc>
                        <a:spcAft>
                          <a:spcPts val="0"/>
                        </a:spcAft>
                      </a:pPr>
                      <a:r>
                        <a:rPr lang="en-US" sz="1100" dirty="0">
                          <a:effectLst/>
                          <a:latin typeface="Arial" panose="020B0604020202020204" pitchFamily="34" charset="0"/>
                          <a:cs typeface="Arial" panose="020B0604020202020204" pitchFamily="34" charset="0"/>
                        </a:rPr>
                        <a:t>*word stress</a:t>
                      </a:r>
                      <a:endParaRPr lang="es-MX" sz="1200" dirty="0">
                        <a:effectLst/>
                        <a:latin typeface="Arial" panose="020B0604020202020204" pitchFamily="34" charset="0"/>
                        <a:cs typeface="Arial" panose="020B0604020202020204" pitchFamily="34" charset="0"/>
                      </a:endParaRPr>
                    </a:p>
                    <a:p>
                      <a:pPr marL="107950">
                        <a:lnSpc>
                          <a:spcPct val="115000"/>
                        </a:lnSpc>
                        <a:spcAft>
                          <a:spcPts val="0"/>
                        </a:spcAft>
                      </a:pPr>
                      <a:r>
                        <a:rPr lang="en-US" sz="1100" dirty="0">
                          <a:effectLst/>
                          <a:latin typeface="Arial" panose="020B0604020202020204" pitchFamily="34" charset="0"/>
                          <a:cs typeface="Arial" panose="020B0604020202020204" pitchFamily="34" charset="0"/>
                        </a:rPr>
                        <a:t>*/b/, /v/, /w/</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marL="342900" lvl="0" indent="-342900">
                        <a:lnSpc>
                          <a:spcPct val="115000"/>
                        </a:lnSpc>
                        <a:spcAft>
                          <a:spcPts val="0"/>
                        </a:spcAft>
                        <a:buFont typeface="Wingdings" panose="05000000000000000000" pitchFamily="2" charset="2"/>
                        <a:buChar char=""/>
                      </a:pPr>
                      <a:r>
                        <a:rPr lang="en-US" sz="1100" dirty="0">
                          <a:effectLst/>
                          <a:latin typeface="Arial" panose="020B0604020202020204" pitchFamily="34" charset="0"/>
                          <a:cs typeface="Arial" panose="020B0604020202020204" pitchFamily="34" charset="0"/>
                        </a:rPr>
                        <a:t>A paragraph giving news</a:t>
                      </a:r>
                      <a:endParaRPr lang="es-MX" sz="1200" dirty="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dirty="0">
                          <a:effectLst/>
                          <a:latin typeface="Arial" panose="020B0604020202020204" pitchFamily="34" charset="0"/>
                          <a:cs typeface="Arial" panose="020B0604020202020204" pitchFamily="34" charset="0"/>
                        </a:rPr>
                        <a:t>An e-mail describing one´s neighborhood and house/flat.</a:t>
                      </a:r>
                      <a:endParaRPr lang="es-MX" sz="1200" dirty="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dirty="0">
                          <a:effectLst/>
                          <a:latin typeface="Arial" panose="020B0604020202020204" pitchFamily="34" charset="0"/>
                          <a:cs typeface="Arial" panose="020B0604020202020204" pitchFamily="34" charset="0"/>
                        </a:rPr>
                        <a:t>Developing skills: set phrases for letter and e-mails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tc>
                  <a:txBody>
                    <a:bodyPr/>
                    <a:lstStyle/>
                    <a:p>
                      <a:pPr marL="342900" lvl="0" indent="-342900">
                        <a:lnSpc>
                          <a:spcPct val="115000"/>
                        </a:lnSpc>
                        <a:spcAft>
                          <a:spcPts val="0"/>
                        </a:spcAft>
                        <a:buFont typeface="Wingdings" panose="05000000000000000000" pitchFamily="2" charset="2"/>
                        <a:buChar char=""/>
                      </a:pPr>
                      <a:r>
                        <a:rPr lang="en-US" sz="1100" dirty="0">
                          <a:effectLst/>
                          <a:latin typeface="Arial" panose="020B0604020202020204" pitchFamily="34" charset="0"/>
                          <a:cs typeface="Arial" panose="020B0604020202020204" pitchFamily="34" charset="0"/>
                        </a:rPr>
                        <a:t>Talking about current activities</a:t>
                      </a:r>
                      <a:endParaRPr lang="es-MX" sz="1200" dirty="0">
                        <a:effectLst/>
                        <a:latin typeface="Arial" panose="020B0604020202020204" pitchFamily="34" charset="0"/>
                        <a:cs typeface="Arial" panose="020B0604020202020204" pitchFamily="34" charset="0"/>
                      </a:endParaRPr>
                    </a:p>
                    <a:p>
                      <a:pPr marL="107950">
                        <a:lnSpc>
                          <a:spcPct val="115000"/>
                        </a:lnSpc>
                        <a:spcAft>
                          <a:spcPts val="0"/>
                        </a:spcAft>
                      </a:pPr>
                      <a:r>
                        <a:rPr lang="en-US" sz="1100" dirty="0">
                          <a:effectLst/>
                          <a:latin typeface="Arial" panose="020B0604020202020204" pitchFamily="34" charset="0"/>
                          <a:cs typeface="Arial" panose="020B0604020202020204" pitchFamily="34" charset="0"/>
                        </a:rPr>
                        <a:t>Temporary states and futures plans</a:t>
                      </a:r>
                      <a:endParaRPr lang="es-MX" sz="1200" dirty="0">
                        <a:effectLst/>
                        <a:latin typeface="Arial" panose="020B0604020202020204" pitchFamily="34" charset="0"/>
                        <a:cs typeface="Arial" panose="020B0604020202020204" pitchFamily="34" charset="0"/>
                      </a:endParaRPr>
                    </a:p>
                    <a:p>
                      <a:pPr marL="107950">
                        <a:lnSpc>
                          <a:spcPct val="115000"/>
                        </a:lnSpc>
                        <a:spcAft>
                          <a:spcPts val="0"/>
                        </a:spcAft>
                      </a:pPr>
                      <a:r>
                        <a:rPr lang="en-US" sz="1100" dirty="0">
                          <a:effectLst/>
                          <a:latin typeface="Arial" panose="020B0604020202020204" pitchFamily="34" charset="0"/>
                          <a:cs typeface="Arial" panose="020B0604020202020204" pitchFamily="34" charset="0"/>
                        </a:rPr>
                        <a:t>Giving reasons</a:t>
                      </a:r>
                      <a:endParaRPr lang="es-MX" sz="1200" dirty="0">
                        <a:effectLst/>
                        <a:latin typeface="Arial" panose="020B0604020202020204" pitchFamily="34" charset="0"/>
                        <a:cs typeface="Arial" panose="020B0604020202020204" pitchFamily="34" charset="0"/>
                      </a:endParaRPr>
                    </a:p>
                    <a:p>
                      <a:pPr marL="107950">
                        <a:lnSpc>
                          <a:spcPct val="115000"/>
                        </a:lnSpc>
                        <a:spcAft>
                          <a:spcPts val="0"/>
                        </a:spcAft>
                      </a:pPr>
                      <a:r>
                        <a:rPr lang="en-US" sz="1100" dirty="0">
                          <a:effectLst/>
                          <a:latin typeface="Arial" panose="020B0604020202020204" pitchFamily="34" charset="0"/>
                          <a:cs typeface="Arial" panose="020B0604020202020204" pitchFamily="34" charset="0"/>
                        </a:rPr>
                        <a:t>Expressing possession</a:t>
                      </a:r>
                      <a:endParaRPr lang="es-MX" sz="1200" dirty="0">
                        <a:effectLst/>
                        <a:latin typeface="Arial" panose="020B0604020202020204" pitchFamily="34" charset="0"/>
                        <a:cs typeface="Arial" panose="020B0604020202020204" pitchFamily="34" charset="0"/>
                      </a:endParaRPr>
                    </a:p>
                    <a:p>
                      <a:pPr marL="107950">
                        <a:lnSpc>
                          <a:spcPct val="115000"/>
                        </a:lnSpc>
                        <a:spcAft>
                          <a:spcPts val="0"/>
                        </a:spcAft>
                      </a:pPr>
                      <a:r>
                        <a:rPr lang="en-US" sz="1100" dirty="0">
                          <a:effectLst/>
                          <a:latin typeface="Arial" panose="020B0604020202020204" pitchFamily="34" charset="0"/>
                          <a:cs typeface="Arial" panose="020B0604020202020204" pitchFamily="34" charset="0"/>
                        </a:rPr>
                        <a:t>Distinguishing between current events and habitual actions</a:t>
                      </a:r>
                      <a:endParaRPr lang="es-MX" sz="1200" dirty="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dirty="0">
                          <a:effectLst/>
                          <a:latin typeface="Arial" panose="020B0604020202020204" pitchFamily="34" charset="0"/>
                          <a:cs typeface="Arial" panose="020B0604020202020204" pitchFamily="34" charset="0"/>
                        </a:rPr>
                        <a:t>Referring to location</a:t>
                      </a:r>
                      <a:endParaRPr lang="es-MX" sz="1200" dirty="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dirty="0">
                          <a:effectLst/>
                          <a:latin typeface="Arial" panose="020B0604020202020204" pitchFamily="34" charset="0"/>
                          <a:cs typeface="Arial" panose="020B0604020202020204" pitchFamily="34" charset="0"/>
                        </a:rPr>
                        <a:t>Describing one´s house and town</a:t>
                      </a:r>
                      <a:endParaRPr lang="es-MX" sz="1200" dirty="0">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en-US" sz="1100" dirty="0">
                          <a:effectLst/>
                          <a:latin typeface="Arial" panose="020B0604020202020204" pitchFamily="34" charset="0"/>
                          <a:cs typeface="Arial" panose="020B0604020202020204" pitchFamily="34" charset="0"/>
                        </a:rPr>
                        <a:t>Giving news and responding to news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45763" marR="45763" marT="0" marB="0"/>
                </a:tc>
                <a:extLst>
                  <a:ext uri="{0D108BD9-81ED-4DB2-BD59-A6C34878D82A}">
                    <a16:rowId xmlns:a16="http://schemas.microsoft.com/office/drawing/2014/main" xmlns="" val="4193274395"/>
                  </a:ext>
                </a:extLst>
              </a:tr>
            </a:tbl>
          </a:graphicData>
        </a:graphic>
      </p:graphicFrame>
    </p:spTree>
    <p:extLst>
      <p:ext uri="{BB962C8B-B14F-4D97-AF65-F5344CB8AC3E}">
        <p14:creationId xmlns:p14="http://schemas.microsoft.com/office/powerpoint/2010/main" val="295090234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TotalTime>
  <Words>1177</Words>
  <Application>Microsoft Office PowerPoint</Application>
  <PresentationFormat>Presentación en pantalla (4:3)</PresentationFormat>
  <Paragraphs>229</Paragraphs>
  <Slides>15</Slides>
  <Notes>10</Notes>
  <HiddenSlides>0</HiddenSlides>
  <MMClips>0</MMClips>
  <ScaleCrop>false</ScaleCrop>
  <HeadingPairs>
    <vt:vector size="6" baseType="variant">
      <vt:variant>
        <vt:lpstr>Fuentes usadas</vt:lpstr>
      </vt:variant>
      <vt:variant>
        <vt:i4>11</vt:i4>
      </vt:variant>
      <vt:variant>
        <vt:lpstr>Tema</vt:lpstr>
      </vt:variant>
      <vt:variant>
        <vt:i4>1</vt:i4>
      </vt:variant>
      <vt:variant>
        <vt:lpstr>Títulos de diapositiva</vt:lpstr>
      </vt:variant>
      <vt:variant>
        <vt:i4>15</vt:i4>
      </vt:variant>
    </vt:vector>
  </HeadingPairs>
  <TitlesOfParts>
    <vt:vector size="27" baseType="lpstr">
      <vt:lpstr>Arial</vt:lpstr>
      <vt:lpstr>Broadway</vt:lpstr>
      <vt:lpstr>Calibri</vt:lpstr>
      <vt:lpstr>Cambria</vt:lpstr>
      <vt:lpstr>Comic Sans MS</vt:lpstr>
      <vt:lpstr>Forte</vt:lpstr>
      <vt:lpstr>MV Boli</vt:lpstr>
      <vt:lpstr>Script MT Bold</vt:lpstr>
      <vt:lpstr>Symbol</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Windows User</cp:lastModifiedBy>
  <cp:revision>23</cp:revision>
  <dcterms:created xsi:type="dcterms:W3CDTF">2015-02-09T15:06:54Z</dcterms:created>
  <dcterms:modified xsi:type="dcterms:W3CDTF">2018-03-23T15:36:54Z</dcterms:modified>
</cp:coreProperties>
</file>