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9" r:id="rId5"/>
    <p:sldId id="275" r:id="rId6"/>
    <p:sldId id="258" r:id="rId7"/>
    <p:sldId id="261" r:id="rId8"/>
    <p:sldId id="263" r:id="rId9"/>
    <p:sldId id="282" r:id="rId10"/>
    <p:sldId id="266" r:id="rId11"/>
    <p:sldId id="267" r:id="rId12"/>
    <p:sldId id="283" r:id="rId13"/>
    <p:sldId id="265" r:id="rId14"/>
    <p:sldId id="268" r:id="rId15"/>
    <p:sldId id="276" r:id="rId16"/>
    <p:sldId id="277" r:id="rId17"/>
    <p:sldId id="285" r:id="rId18"/>
    <p:sldId id="286" r:id="rId19"/>
    <p:sldId id="281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1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5" d="100"/>
          <a:sy n="65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E591C44-647E-45EE-B206-56B3394CBA0D}" type="datetimeFigureOut">
              <a:rPr lang="es-MX" smtClean="0"/>
              <a:t>21/05/2018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CCF8D8-6049-40B8-AA9A-C55C5EF4059C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para WELCOM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5" b="6748"/>
          <a:stretch/>
        </p:blipFill>
        <p:spPr bwMode="auto">
          <a:xfrm>
            <a:off x="98019" y="1543311"/>
            <a:ext cx="8981205" cy="38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849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2616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PRESENT PROGRESSIVE(</a:t>
            </a:r>
            <a:r>
              <a:rPr lang="es-MX" b="1" dirty="0" err="1" smtClean="0">
                <a:latin typeface="Berlin Sans FB" panose="020E0602020502020306" pitchFamily="34" charset="0"/>
              </a:rPr>
              <a:t>Neg</a:t>
            </a:r>
            <a:r>
              <a:rPr lang="es-MX" b="1" dirty="0" smtClean="0">
                <a:latin typeface="Berlin Sans FB" panose="020E0602020502020306" pitchFamily="34" charset="0"/>
              </a:rPr>
              <a:t>)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graphicFrame>
        <p:nvGraphicFramePr>
          <p:cNvPr id="6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96161"/>
              </p:ext>
            </p:extLst>
          </p:nvPr>
        </p:nvGraphicFramePr>
        <p:xfrm>
          <a:off x="107504" y="3020928"/>
          <a:ext cx="8928992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2006"/>
                <a:gridCol w="1131844"/>
                <a:gridCol w="1131844"/>
                <a:gridCol w="3085398"/>
                <a:gridCol w="20079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Subject</a:t>
                      </a:r>
                      <a:endParaRPr lang="es-MX" sz="28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</a:t>
                      </a:r>
                    </a:p>
                    <a:p>
                      <a:pPr algn="ctr"/>
                      <a:r>
                        <a:rPr lang="es-MX" sz="4000" dirty="0" err="1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is</a:t>
                      </a:r>
                      <a:endParaRPr lang="es-MX" sz="400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40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800" dirty="0" err="1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not</a:t>
                      </a:r>
                      <a:endParaRPr lang="es-MX" sz="4800" dirty="0" smtClean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0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4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4000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verb</a:t>
                      </a:r>
                      <a:r>
                        <a:rPr lang="es-MX" sz="4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40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 </a:t>
                      </a:r>
                      <a:r>
                        <a:rPr lang="es-MX" sz="4000" b="1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ing</a:t>
                      </a:r>
                      <a:endParaRPr lang="es-MX" sz="4000" b="1" dirty="0">
                        <a:solidFill>
                          <a:srgbClr val="92D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8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4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Complement</a:t>
                      </a:r>
                      <a:endParaRPr lang="es-MX" sz="24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endParaRPr lang="es-MX" sz="3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062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EXAMPLES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chemeClr val="tx1"/>
                </a:solidFill>
              </a:rPr>
              <a:t>I </a:t>
            </a:r>
            <a:r>
              <a:rPr lang="es-MX" sz="3200" b="1" dirty="0" smtClean="0">
                <a:solidFill>
                  <a:srgbClr val="00B0F0"/>
                </a:solidFill>
              </a:rPr>
              <a:t>am </a:t>
            </a:r>
            <a:r>
              <a:rPr lang="es-MX" sz="3200" b="1" dirty="0" err="1" smtClean="0">
                <a:solidFill>
                  <a:srgbClr val="FF0000"/>
                </a:solidFill>
              </a:rPr>
              <a:t>not</a:t>
            </a:r>
            <a:r>
              <a:rPr lang="es-MX" sz="3200" b="1" dirty="0" smtClean="0">
                <a:solidFill>
                  <a:srgbClr val="00B0F0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driv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rgbClr val="00B0F0"/>
                </a:solidFill>
              </a:rPr>
              <a:t> </a:t>
            </a:r>
            <a:r>
              <a:rPr lang="es-MX" sz="3200" b="1" dirty="0" smtClean="0">
                <a:solidFill>
                  <a:schemeClr val="tx1"/>
                </a:solidFill>
              </a:rPr>
              <a:t>a bus.</a:t>
            </a: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You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</a:rPr>
              <a:t>are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FF0000"/>
                </a:solidFill>
              </a:rPr>
              <a:t>not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eat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junk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food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The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dog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00B0F0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FF0000"/>
                </a:solidFill>
              </a:rPr>
              <a:t>not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drink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water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Resultado de imagen para mad woman dr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7" y="1361697"/>
            <a:ext cx="2638711" cy="14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no junk f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65" y="2900586"/>
            <a:ext cx="2141215" cy="21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og w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32" y="5373216"/>
            <a:ext cx="24322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291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scramble sentenc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4464"/>
            <a:ext cx="9036496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PRESENT PROGRESSIVE (?)</a:t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b="1" dirty="0" smtClean="0">
                <a:latin typeface="Berlin Sans FB" panose="020E0602020502020306" pitchFamily="34" charset="0"/>
              </a:rPr>
              <a:t>general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92311"/>
              </p:ext>
            </p:extLst>
          </p:nvPr>
        </p:nvGraphicFramePr>
        <p:xfrm>
          <a:off x="-1" y="2452856"/>
          <a:ext cx="914400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7331"/>
                <a:gridCol w="2200574"/>
                <a:gridCol w="2880320"/>
                <a:gridCol w="25557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54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</a:t>
                      </a:r>
                      <a:endParaRPr lang="es-MX" sz="5400" baseline="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5400" baseline="0" dirty="0" err="1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Is</a:t>
                      </a:r>
                      <a:endParaRPr lang="es-MX" sz="5400" baseline="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5400" baseline="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Are</a:t>
                      </a:r>
                      <a:endParaRPr lang="es-MX" sz="540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3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subject</a:t>
                      </a:r>
                      <a:r>
                        <a:rPr lang="es-MX" sz="36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s-MX" sz="3600" b="1" dirty="0" smtClean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3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3600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verb</a:t>
                      </a:r>
                      <a:r>
                        <a:rPr lang="es-MX" sz="36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36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 </a:t>
                      </a:r>
                      <a:r>
                        <a:rPr lang="es-MX" sz="3600" b="1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ing</a:t>
                      </a:r>
                      <a:endParaRPr lang="es-MX" sz="3600" b="1" dirty="0">
                        <a:solidFill>
                          <a:srgbClr val="92D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Complement</a:t>
                      </a:r>
                      <a:r>
                        <a:rPr lang="es-MX" sz="24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?</a:t>
                      </a:r>
                      <a:endParaRPr lang="es-MX" sz="24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504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459432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EXAMPLES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r>
              <a:rPr lang="es-MX" sz="3200" b="1" dirty="0" err="1" smtClean="0">
                <a:solidFill>
                  <a:srgbClr val="00B0F0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he </a:t>
            </a:r>
            <a:r>
              <a:rPr lang="es-MX" sz="3200" b="1" dirty="0" err="1" smtClean="0">
                <a:solidFill>
                  <a:srgbClr val="92D050"/>
                </a:solidFill>
              </a:rPr>
              <a:t>play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the</a:t>
            </a:r>
            <a:r>
              <a:rPr lang="es-MX" sz="3200" b="1" dirty="0" smtClean="0">
                <a:solidFill>
                  <a:schemeClr val="tx1"/>
                </a:solidFill>
              </a:rPr>
              <a:t> piano?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No, he </a:t>
            </a:r>
            <a:r>
              <a:rPr lang="es-MX" sz="3200" b="1" dirty="0" err="1" smtClean="0">
                <a:solidFill>
                  <a:schemeClr val="tx1"/>
                </a:solidFill>
              </a:rPr>
              <a:t>isn´t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No, he </a:t>
            </a:r>
            <a:r>
              <a:rPr lang="es-MX" sz="3200" b="1" dirty="0" err="1" smtClean="0">
                <a:solidFill>
                  <a:schemeClr val="tx1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not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smtClean="0">
                <a:solidFill>
                  <a:srgbClr val="00B0F0"/>
                </a:solidFill>
              </a:rPr>
              <a:t>Am</a:t>
            </a:r>
            <a:r>
              <a:rPr lang="es-MX" sz="3200" b="1" dirty="0" smtClean="0">
                <a:solidFill>
                  <a:schemeClr val="tx1"/>
                </a:solidFill>
              </a:rPr>
              <a:t> I </a:t>
            </a:r>
            <a:r>
              <a:rPr lang="es-MX" sz="3200" b="1" dirty="0" err="1" smtClean="0">
                <a:solidFill>
                  <a:srgbClr val="92D050"/>
                </a:solidFill>
              </a:rPr>
              <a:t>feed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the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bird</a:t>
            </a:r>
            <a:r>
              <a:rPr lang="es-MX" sz="32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No, </a:t>
            </a:r>
            <a:r>
              <a:rPr lang="es-MX" sz="3200" b="1" dirty="0" err="1" smtClean="0">
                <a:solidFill>
                  <a:schemeClr val="tx1"/>
                </a:solidFill>
              </a:rPr>
              <a:t>I´m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not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smtClean="0">
                <a:solidFill>
                  <a:srgbClr val="00B0F0"/>
                </a:solidFill>
              </a:rPr>
              <a:t>Are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they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walk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MX" sz="3200" b="1" dirty="0" smtClean="0">
                <a:solidFill>
                  <a:schemeClr val="tx1"/>
                </a:solidFill>
              </a:rPr>
              <a:t>Yes, </a:t>
            </a:r>
            <a:r>
              <a:rPr lang="es-MX" sz="3200" b="1" dirty="0" err="1" smtClean="0">
                <a:solidFill>
                  <a:schemeClr val="tx1"/>
                </a:solidFill>
              </a:rPr>
              <a:t>they</a:t>
            </a:r>
            <a:r>
              <a:rPr lang="es-MX" sz="3200" b="1" dirty="0" smtClean="0">
                <a:solidFill>
                  <a:schemeClr val="tx1"/>
                </a:solidFill>
              </a:rPr>
              <a:t> are.</a:t>
            </a:r>
            <a:endParaRPr lang="es-MX" sz="3200" b="1" dirty="0">
              <a:solidFill>
                <a:schemeClr val="tx1"/>
              </a:solidFill>
            </a:endParaRPr>
          </a:p>
        </p:txBody>
      </p:sp>
      <p:sp>
        <p:nvSpPr>
          <p:cNvPr id="4" name="AutoShape 2" descr="Imagen relacionada"/>
          <p:cNvSpPr>
            <a:spLocks noChangeAspect="1" noChangeArrowheads="1"/>
          </p:cNvSpPr>
          <p:nvPr/>
        </p:nvSpPr>
        <p:spPr bwMode="auto">
          <a:xfrm>
            <a:off x="155575" y="-1684338"/>
            <a:ext cx="52768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2" name="Picture 6" descr="Resultado de imagen para cant play pia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 b="8440"/>
          <a:stretch/>
        </p:blipFill>
        <p:spPr bwMode="auto">
          <a:xfrm>
            <a:off x="6629672" y="1649647"/>
            <a:ext cx="2483115" cy="15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Resultado de imagen para don't feed bird"/>
          <p:cNvSpPr>
            <a:spLocks noChangeAspect="1" noChangeArrowheads="1"/>
          </p:cNvSpPr>
          <p:nvPr/>
        </p:nvSpPr>
        <p:spPr bwMode="auto">
          <a:xfrm>
            <a:off x="155575" y="-1379538"/>
            <a:ext cx="28194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6" name="Picture 10" descr="Resultado de imagen para don't feed 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553" y="3501008"/>
            <a:ext cx="2857500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Resultado de imagen para dog wal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04" y="5269037"/>
            <a:ext cx="2745492" cy="15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24464"/>
            <a:ext cx="9036496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PRESENT PROGRESSIVE (?)</a:t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b="1" dirty="0" err="1" smtClean="0">
                <a:latin typeface="Berlin Sans FB" panose="020E0602020502020306" pitchFamily="34" charset="0"/>
              </a:rPr>
              <a:t>special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58941"/>
              </p:ext>
            </p:extLst>
          </p:nvPr>
        </p:nvGraphicFramePr>
        <p:xfrm>
          <a:off x="-1" y="2452856"/>
          <a:ext cx="9144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9713"/>
                <a:gridCol w="1944216"/>
                <a:gridCol w="1368152"/>
                <a:gridCol w="1728192"/>
                <a:gridCol w="21237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200" dirty="0" err="1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Question</a:t>
                      </a:r>
                      <a:r>
                        <a:rPr lang="es-MX" sz="3200" baseline="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3200" baseline="0" dirty="0" err="1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word</a:t>
                      </a:r>
                      <a:endParaRPr lang="es-MX" sz="3200" dirty="0" smtClean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4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</a:t>
                      </a:r>
                      <a:endParaRPr lang="es-MX" sz="5400" baseline="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5400" baseline="0" dirty="0" err="1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Is</a:t>
                      </a:r>
                      <a:endParaRPr lang="es-MX" sz="5400" baseline="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5400" baseline="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Are</a:t>
                      </a:r>
                      <a:endParaRPr lang="es-MX" sz="540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2000" dirty="0" err="1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subject</a:t>
                      </a:r>
                      <a:r>
                        <a:rPr lang="es-MX" sz="2000" dirty="0" smtClean="0">
                          <a:solidFill>
                            <a:schemeClr val="tx1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endParaRPr lang="es-MX" sz="2000" b="1" dirty="0" smtClean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2000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verb</a:t>
                      </a:r>
                      <a:r>
                        <a:rPr lang="es-MX" sz="20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 </a:t>
                      </a:r>
                      <a:r>
                        <a:rPr lang="es-MX" sz="2000" b="1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ing</a:t>
                      </a:r>
                      <a:endParaRPr lang="es-MX" sz="2000" b="1" dirty="0">
                        <a:solidFill>
                          <a:srgbClr val="92D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Complement</a:t>
                      </a:r>
                      <a:r>
                        <a:rPr lang="es-MX" sz="2000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?</a:t>
                      </a:r>
                      <a:endParaRPr lang="es-MX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0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EXAMPLES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s-MX" sz="3200" b="1" dirty="0" err="1" smtClean="0">
                <a:solidFill>
                  <a:srgbClr val="FF0000"/>
                </a:solidFill>
              </a:rPr>
              <a:t>Where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00B0F0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she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driv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rgbClr val="92D050"/>
                </a:solidFill>
              </a:rPr>
              <a:t> </a:t>
            </a:r>
            <a:r>
              <a:rPr lang="es-MX" sz="3200" b="1" dirty="0" smtClean="0">
                <a:solidFill>
                  <a:schemeClr val="tx1"/>
                </a:solidFill>
              </a:rPr>
              <a:t>to?</a:t>
            </a: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She´s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driving</a:t>
            </a:r>
            <a:r>
              <a:rPr lang="es-MX" sz="3200" b="1" dirty="0" smtClean="0">
                <a:solidFill>
                  <a:schemeClr val="tx1"/>
                </a:solidFill>
              </a:rPr>
              <a:t> to </a:t>
            </a:r>
            <a:r>
              <a:rPr lang="es-MX" sz="3200" b="1" dirty="0" err="1" smtClean="0">
                <a:solidFill>
                  <a:schemeClr val="tx1"/>
                </a:solidFill>
              </a:rPr>
              <a:t>her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house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err="1" smtClean="0">
                <a:solidFill>
                  <a:srgbClr val="FF0000"/>
                </a:solidFill>
              </a:rPr>
              <a:t>What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00B0F0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he </a:t>
            </a:r>
            <a:r>
              <a:rPr lang="es-MX" sz="3200" b="1" dirty="0" err="1" smtClean="0">
                <a:solidFill>
                  <a:srgbClr val="92D050"/>
                </a:solidFill>
              </a:rPr>
              <a:t>do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He´s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watching</a:t>
            </a:r>
            <a:r>
              <a:rPr lang="es-MX" sz="3200" b="1" dirty="0" smtClean="0">
                <a:solidFill>
                  <a:schemeClr val="tx1"/>
                </a:solidFill>
              </a:rPr>
              <a:t> T.V.</a:t>
            </a: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err="1" smtClean="0">
                <a:solidFill>
                  <a:srgbClr val="FF0000"/>
                </a:solidFill>
              </a:rPr>
              <a:t>Where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</a:rPr>
              <a:t>are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they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go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They´re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going</a:t>
            </a:r>
            <a:r>
              <a:rPr lang="es-MX" sz="3200" b="1" dirty="0" smtClean="0">
                <a:solidFill>
                  <a:schemeClr val="tx1"/>
                </a:solidFill>
              </a:rPr>
              <a:t> to </a:t>
            </a:r>
            <a:r>
              <a:rPr lang="es-MX" sz="3200" b="1" dirty="0" err="1" smtClean="0">
                <a:solidFill>
                  <a:schemeClr val="tx1"/>
                </a:solidFill>
              </a:rPr>
              <a:t>the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chemeClr val="tx1"/>
                </a:solidFill>
              </a:rPr>
              <a:t>park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  <a:endParaRPr lang="es-MX" sz="32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Resultado de imagen para mad woman driv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777" y="1361697"/>
            <a:ext cx="2638711" cy="14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Resultado de imagen para dog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232" y="5373216"/>
            <a:ext cx="243227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WATCH T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12" y="3501008"/>
            <a:ext cx="2140827" cy="11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617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scramble sentenc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1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sent continuous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26274" cy="542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ong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"/>
          <a:stretch/>
        </p:blipFill>
        <p:spPr bwMode="auto">
          <a:xfrm>
            <a:off x="1484750" y="1625630"/>
            <a:ext cx="6096000" cy="518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188640"/>
            <a:ext cx="82296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MX" b="1" dirty="0" smtClean="0">
                <a:latin typeface="Berlin Sans FB" panose="020E0602020502020306" pitchFamily="34" charset="0"/>
              </a:rPr>
              <a:t>SONG – LEMON TREE</a:t>
            </a:r>
          </a:p>
          <a:p>
            <a:r>
              <a:rPr lang="es-MX" b="1" dirty="0" err="1" smtClean="0">
                <a:latin typeface="Berlin Sans FB" panose="020E0602020502020306" pitchFamily="34" charset="0"/>
              </a:rPr>
              <a:t>By</a:t>
            </a:r>
            <a:r>
              <a:rPr lang="es-MX" b="1" dirty="0" smtClean="0">
                <a:latin typeface="Berlin Sans FB" panose="020E0602020502020306" pitchFamily="34" charset="0"/>
              </a:rPr>
              <a:t> </a:t>
            </a:r>
            <a:r>
              <a:rPr lang="es-MX" b="1" dirty="0" err="1" smtClean="0">
                <a:latin typeface="Berlin Sans FB" panose="020E0602020502020306" pitchFamily="34" charset="0"/>
              </a:rPr>
              <a:t>Fool´s</a:t>
            </a:r>
            <a:r>
              <a:rPr lang="es-MX" b="1" dirty="0" smtClean="0">
                <a:latin typeface="Berlin Sans FB" panose="020E0602020502020306" pitchFamily="34" charset="0"/>
              </a:rPr>
              <a:t> Garden</a:t>
            </a:r>
            <a:endParaRPr lang="es-MX" b="1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7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4848" y="1628800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BUILDING </a:t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b="1" dirty="0" smtClean="0">
                <a:latin typeface="Berlin Sans FB" panose="020E0602020502020306" pitchFamily="34" charset="0"/>
              </a:rPr>
              <a:t>VOCABULARY</a:t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b="1" dirty="0" smtClean="0">
                <a:latin typeface="Berlin Sans FB" panose="020E0602020502020306" pitchFamily="34" charset="0"/>
              </a:rPr>
              <a:t/>
            </a:r>
            <a:br>
              <a:rPr lang="es-MX" b="1" dirty="0" smtClean="0">
                <a:latin typeface="Berlin Sans FB" panose="020E0602020502020306" pitchFamily="34" charset="0"/>
              </a:rPr>
            </a:br>
            <a:r>
              <a:rPr lang="es-MX" sz="72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FAMILY MEMBERS</a:t>
            </a:r>
            <a:endParaRPr lang="es-MX" sz="7200" b="1" dirty="0">
              <a:solidFill>
                <a:srgbClr val="FF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122" name="Picture 2" descr="Resultado de imagen para VOCABULARY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" y="3573017"/>
            <a:ext cx="9108573" cy="328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60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4" b="2834"/>
          <a:stretch/>
        </p:blipFill>
        <p:spPr>
          <a:xfrm rot="16200000">
            <a:off x="1177931" y="-992328"/>
            <a:ext cx="6788140" cy="87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3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5" t="10130" r="11453" b="7684"/>
          <a:stretch/>
        </p:blipFill>
        <p:spPr>
          <a:xfrm rot="16200000">
            <a:off x="1491496" y="-1139233"/>
            <a:ext cx="6192690" cy="9136463"/>
          </a:xfrm>
        </p:spPr>
      </p:pic>
    </p:spTree>
    <p:extLst>
      <p:ext uri="{BB962C8B-B14F-4D97-AF65-F5344CB8AC3E}">
        <p14:creationId xmlns:p14="http://schemas.microsoft.com/office/powerpoint/2010/main" val="99064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8" t="6517" r="10004" b="11040"/>
          <a:stretch/>
        </p:blipFill>
        <p:spPr>
          <a:xfrm rot="16200000">
            <a:off x="1445790" y="-1156324"/>
            <a:ext cx="6264696" cy="8954622"/>
          </a:xfrm>
        </p:spPr>
      </p:pic>
    </p:spTree>
    <p:extLst>
      <p:ext uri="{BB962C8B-B14F-4D97-AF65-F5344CB8AC3E}">
        <p14:creationId xmlns:p14="http://schemas.microsoft.com/office/powerpoint/2010/main" val="278923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es-MX" dirty="0" smtClean="0">
                <a:latin typeface="Berlin Sans FB Demi" panose="020E0802020502020306" pitchFamily="34" charset="0"/>
              </a:rPr>
              <a:t>WARM UP</a:t>
            </a:r>
            <a:endParaRPr lang="es-MX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28800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40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E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T</a:t>
            </a:r>
            <a:r>
              <a:rPr lang="es-MX" sz="8800" b="1" dirty="0" smtClean="0">
                <a:latin typeface="Berlin Sans FB" panose="020E0602020502020306" pitchFamily="34" charset="0"/>
              </a:rPr>
              <a:t>´</a:t>
            </a:r>
            <a:r>
              <a:rPr lang="es-MX" sz="8800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S</a:t>
            </a:r>
            <a:r>
              <a:rPr lang="es-MX" sz="8800" b="1" dirty="0" smtClean="0">
                <a:latin typeface="Berlin Sans FB" panose="020E0602020502020306" pitchFamily="34" charset="0"/>
              </a:rPr>
              <a:t> </a:t>
            </a:r>
            <a:r>
              <a:rPr lang="es-MX" sz="8800" b="1" dirty="0" smtClean="0">
                <a:solidFill>
                  <a:srgbClr val="E51BEA"/>
                </a:solidFill>
                <a:latin typeface="Berlin Sans FB" panose="020E0602020502020306" pitchFamily="34" charset="0"/>
              </a:rPr>
              <a:t>P</a:t>
            </a:r>
            <a:r>
              <a:rPr lang="es-MX" sz="8800" b="1" dirty="0" smtClean="0">
                <a:solidFill>
                  <a:srgbClr val="7030A0"/>
                </a:solidFill>
                <a:latin typeface="Berlin Sans FB" panose="020E0602020502020306" pitchFamily="34" charset="0"/>
              </a:rPr>
              <a:t>L</a:t>
            </a:r>
            <a:r>
              <a:rPr lang="es-MX" sz="8800" b="1" dirty="0" smtClean="0">
                <a:solidFill>
                  <a:srgbClr val="FF0000"/>
                </a:solidFill>
                <a:latin typeface="Berlin Sans FB" panose="020E0602020502020306" pitchFamily="34" charset="0"/>
              </a:rPr>
              <a:t>A</a:t>
            </a:r>
            <a:r>
              <a:rPr lang="es-MX" sz="8800" b="1" dirty="0" smtClean="0">
                <a:solidFill>
                  <a:srgbClr val="92D050"/>
                </a:solidFill>
                <a:latin typeface="Berlin Sans FB" panose="020E0602020502020306" pitchFamily="34" charset="0"/>
              </a:rPr>
              <a:t>Y</a:t>
            </a:r>
            <a:r>
              <a:rPr lang="es-MX" sz="8800" b="1" dirty="0" smtClean="0"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es-MX" sz="8800" b="1" dirty="0"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3074" name="Picture 2" descr="Resultado de imagen para mime gam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713" y="1628800"/>
            <a:ext cx="2289423" cy="49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65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24" y="103847"/>
            <a:ext cx="2816429" cy="67095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Across</a:t>
            </a:r>
            <a:r>
              <a:rPr kumimoji="0" lang="es-MX" altLang="es-MX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b="1" dirty="0" smtClean="0">
              <a:solidFill>
                <a:srgbClr val="323232"/>
              </a:solidFill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1.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SHE IS MY AUNT´S MOTHER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4.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SHE IS MY FATHER´S SISTER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5.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HE IS MY MOTHER´S HUSBAND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6.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HE IS MY FATHER´S SON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7.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HE IS MY FATHER´S BROTHER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MX" altLang="es-MX" sz="1600" b="1" dirty="0">
              <a:solidFill>
                <a:srgbClr val="323232"/>
              </a:solidFill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sz="2000" b="1" i="0" u="sng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itchFamily="34" charset="-128"/>
                <a:cs typeface="Arial" pitchFamily="34" charset="0"/>
              </a:rPr>
              <a:t>Down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MX" altLang="es-MX" sz="1600" b="1" dirty="0">
              <a:solidFill>
                <a:srgbClr val="323232"/>
              </a:solidFill>
              <a:latin typeface="Arial Unicode MS" pitchFamily="34" charset="-128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1. 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HE IS MY UNCLE´S FATHER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2.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SHE IS MY MOTHER´S DAUGHTER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3.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SHE IS MY GRANDPARENT´S DAUGHTER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8. 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rgbClr val="323232"/>
                </a:solidFill>
                <a:effectLst/>
                <a:latin typeface="Arial Unicode MS" pitchFamily="34" charset="-128"/>
                <a:cs typeface="Arial" pitchFamily="34" charset="0"/>
              </a:rPr>
              <a:t>HE IS MY UNCLE´S SON</a:t>
            </a:r>
            <a:r>
              <a:rPr kumimoji="0" lang="es-MX" altLang="es-MX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r="8070" b="5555"/>
          <a:stretch/>
        </p:blipFill>
        <p:spPr>
          <a:xfrm>
            <a:off x="2771800" y="260648"/>
            <a:ext cx="628775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GRAMMAR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lvl="1"/>
            <a:r>
              <a:rPr lang="es-MX" sz="4400" b="1" dirty="0" smtClean="0">
                <a:solidFill>
                  <a:srgbClr val="FF0000"/>
                </a:solidFill>
              </a:rPr>
              <a:t>PRESENT PROGRESSIVE</a:t>
            </a:r>
          </a:p>
          <a:p>
            <a:pPr lvl="2"/>
            <a:r>
              <a:rPr lang="es-MX" dirty="0" err="1" smtClean="0">
                <a:solidFill>
                  <a:schemeClr val="tx1"/>
                </a:solidFill>
              </a:rPr>
              <a:t>We</a:t>
            </a:r>
            <a:r>
              <a:rPr lang="es-MX" dirty="0" smtClean="0">
                <a:solidFill>
                  <a:schemeClr val="tx1"/>
                </a:solidFill>
              </a:rPr>
              <a:t> use </a:t>
            </a:r>
            <a:r>
              <a:rPr lang="es-MX" dirty="0" err="1" smtClean="0">
                <a:solidFill>
                  <a:schemeClr val="tx1"/>
                </a:solidFill>
              </a:rPr>
              <a:t>present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progressive</a:t>
            </a:r>
            <a:r>
              <a:rPr lang="es-MX" dirty="0" smtClean="0">
                <a:solidFill>
                  <a:schemeClr val="tx1"/>
                </a:solidFill>
              </a:rPr>
              <a:t> to </a:t>
            </a:r>
            <a:r>
              <a:rPr lang="es-MX" dirty="0" err="1" smtClean="0">
                <a:solidFill>
                  <a:schemeClr val="tx1"/>
                </a:solidFill>
              </a:rPr>
              <a:t>talk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dirty="0" err="1" smtClean="0">
                <a:solidFill>
                  <a:schemeClr val="tx1"/>
                </a:solidFill>
              </a:rPr>
              <a:t>about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actions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that</a:t>
            </a:r>
            <a:r>
              <a:rPr lang="es-MX" b="1" u="sng" dirty="0" smtClean="0">
                <a:solidFill>
                  <a:schemeClr val="tx1"/>
                </a:solidFill>
              </a:rPr>
              <a:t> are happening at </a:t>
            </a:r>
            <a:r>
              <a:rPr lang="es-MX" b="1" u="sng" dirty="0" err="1" smtClean="0">
                <a:solidFill>
                  <a:schemeClr val="tx1"/>
                </a:solidFill>
              </a:rPr>
              <a:t>the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moment</a:t>
            </a:r>
            <a:r>
              <a:rPr lang="es-MX" b="1" u="sng" dirty="0" smtClean="0">
                <a:solidFill>
                  <a:schemeClr val="tx1"/>
                </a:solidFill>
              </a:rPr>
              <a:t> of </a:t>
            </a:r>
            <a:r>
              <a:rPr lang="es-MX" b="1" u="sng" dirty="0" err="1" smtClean="0">
                <a:solidFill>
                  <a:schemeClr val="tx1"/>
                </a:solidFill>
              </a:rPr>
              <a:t>speaking</a:t>
            </a:r>
            <a:r>
              <a:rPr lang="es-MX" b="1" u="sng" dirty="0" smtClean="0">
                <a:solidFill>
                  <a:schemeClr val="tx1"/>
                </a:solidFill>
              </a:rPr>
              <a:t>, </a:t>
            </a:r>
            <a:r>
              <a:rPr lang="es-MX" b="1" u="sng" dirty="0" err="1" smtClean="0">
                <a:solidFill>
                  <a:schemeClr val="tx1"/>
                </a:solidFill>
              </a:rPr>
              <a:t>for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temporary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states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or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for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future</a:t>
            </a:r>
            <a:r>
              <a:rPr lang="es-MX" b="1" u="sng" dirty="0" smtClean="0">
                <a:solidFill>
                  <a:schemeClr val="tx1"/>
                </a:solidFill>
              </a:rPr>
              <a:t> </a:t>
            </a:r>
            <a:r>
              <a:rPr lang="es-MX" b="1" u="sng" dirty="0" err="1" smtClean="0">
                <a:solidFill>
                  <a:schemeClr val="tx1"/>
                </a:solidFill>
              </a:rPr>
              <a:t>arrangements</a:t>
            </a:r>
            <a:r>
              <a:rPr lang="es-MX" b="1" u="sng" dirty="0" smtClean="0">
                <a:solidFill>
                  <a:schemeClr val="tx1"/>
                </a:solidFill>
              </a:rPr>
              <a:t>.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3076" name="Picture 4" descr="Image result for present simple vs present continuous timel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542604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resent simple vs present continuous time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5629" r="5963" b="15210"/>
          <a:stretch/>
        </p:blipFill>
        <p:spPr bwMode="auto">
          <a:xfrm>
            <a:off x="4860032" y="2782283"/>
            <a:ext cx="4032448" cy="26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4624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PRESENT PROGRESSIVE (</a:t>
            </a:r>
            <a:r>
              <a:rPr lang="es-MX" b="1" dirty="0" err="1" smtClean="0">
                <a:latin typeface="Berlin Sans FB" panose="020E0602020502020306" pitchFamily="34" charset="0"/>
              </a:rPr>
              <a:t>Aff</a:t>
            </a:r>
            <a:r>
              <a:rPr lang="es-MX" b="1" dirty="0" smtClean="0">
                <a:latin typeface="Berlin Sans FB" panose="020E0602020502020306" pitchFamily="34" charset="0"/>
              </a:rPr>
              <a:t>)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449423"/>
              </p:ext>
            </p:extLst>
          </p:nvPr>
        </p:nvGraphicFramePr>
        <p:xfrm>
          <a:off x="107504" y="2740888"/>
          <a:ext cx="8928991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296144"/>
                <a:gridCol w="3533278"/>
                <a:gridCol w="22993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Subject</a:t>
                      </a:r>
                      <a:endParaRPr lang="es-MX" sz="36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4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am</a:t>
                      </a:r>
                    </a:p>
                    <a:p>
                      <a:pPr algn="ctr"/>
                      <a:r>
                        <a:rPr lang="es-MX" sz="5400" dirty="0" err="1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is</a:t>
                      </a:r>
                      <a:endParaRPr lang="es-MX" sz="5400" dirty="0" smtClean="0">
                        <a:solidFill>
                          <a:srgbClr val="00B0F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5400" dirty="0" smtClean="0">
                          <a:solidFill>
                            <a:srgbClr val="00B0F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44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</a:t>
                      </a:r>
                      <a:r>
                        <a:rPr lang="es-MX" sz="4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4400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verb</a:t>
                      </a:r>
                      <a:r>
                        <a:rPr lang="es-MX" sz="4400" dirty="0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s-MX" sz="4400" b="1" dirty="0" smtClean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+ </a:t>
                      </a:r>
                      <a:r>
                        <a:rPr lang="es-MX" sz="4400" b="1" dirty="0" err="1" smtClean="0">
                          <a:solidFill>
                            <a:srgbClr val="92D05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ing</a:t>
                      </a:r>
                      <a:endParaRPr lang="es-MX" sz="4400" b="1" dirty="0">
                        <a:solidFill>
                          <a:srgbClr val="92D05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8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r>
                        <a:rPr lang="es-MX" sz="2800" dirty="0" err="1" smtClean="0"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Complement</a:t>
                      </a:r>
                      <a:endParaRPr lang="es-MX" sz="2800" dirty="0" smtClean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  <a:p>
                      <a:pPr algn="ctr"/>
                      <a:endParaRPr lang="es-MX" sz="36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60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600200"/>
          </a:xfrm>
        </p:spPr>
        <p:txBody>
          <a:bodyPr/>
          <a:lstStyle/>
          <a:p>
            <a:r>
              <a:rPr lang="es-MX" b="1" dirty="0" smtClean="0">
                <a:latin typeface="Berlin Sans FB" panose="020E0602020502020306" pitchFamily="34" charset="0"/>
              </a:rPr>
              <a:t>EXAMPLES</a:t>
            </a:r>
            <a:endParaRPr lang="es-MX" b="1" dirty="0">
              <a:latin typeface="Berlin Sans FB" panose="020E0602020502020306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sz="3200" b="1" dirty="0" smtClean="0">
                <a:solidFill>
                  <a:schemeClr val="tx1"/>
                </a:solidFill>
              </a:rPr>
              <a:t>I </a:t>
            </a:r>
            <a:r>
              <a:rPr lang="es-MX" sz="3200" b="1" dirty="0" smtClean="0">
                <a:solidFill>
                  <a:srgbClr val="00B0F0"/>
                </a:solidFill>
              </a:rPr>
              <a:t>am</a:t>
            </a:r>
            <a:r>
              <a:rPr lang="es-MX" sz="3200" b="1" dirty="0" smtClean="0">
                <a:solidFill>
                  <a:srgbClr val="92D050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wak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rgbClr val="92D050"/>
                </a:solidFill>
              </a:rPr>
              <a:t> </a:t>
            </a:r>
            <a:r>
              <a:rPr lang="es-MX" sz="3200" b="1" dirty="0" smtClean="0">
                <a:solidFill>
                  <a:schemeClr val="tx1"/>
                </a:solidFill>
              </a:rPr>
              <a:t>up.</a:t>
            </a:r>
          </a:p>
          <a:p>
            <a:pPr marL="0" indent="0">
              <a:buNone/>
            </a:pPr>
            <a:endParaRPr lang="es-MX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>
              <a:solidFill>
                <a:schemeClr val="tx1"/>
              </a:solidFill>
            </a:endParaRPr>
          </a:p>
          <a:p>
            <a:r>
              <a:rPr lang="es-MX" sz="3200" b="1" dirty="0" err="1" smtClean="0">
                <a:solidFill>
                  <a:schemeClr val="tx1"/>
                </a:solidFill>
              </a:rPr>
              <a:t>We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smtClean="0">
                <a:solidFill>
                  <a:srgbClr val="00B0F0"/>
                </a:solidFill>
              </a:rPr>
              <a:t>are</a:t>
            </a:r>
            <a:r>
              <a:rPr lang="es-MX" sz="3200" b="1" dirty="0" smtClean="0">
                <a:solidFill>
                  <a:srgbClr val="92D050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study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s-MX" sz="3200" b="1" dirty="0" smtClean="0">
              <a:solidFill>
                <a:schemeClr val="tx1"/>
              </a:solidFill>
            </a:endParaRPr>
          </a:p>
          <a:p>
            <a:endParaRPr lang="es-MX" sz="3200" b="1" dirty="0" smtClean="0">
              <a:solidFill>
                <a:schemeClr val="tx1"/>
              </a:solidFill>
            </a:endParaRPr>
          </a:p>
          <a:p>
            <a:r>
              <a:rPr lang="es-MX" sz="3200" b="1" dirty="0" smtClean="0">
                <a:solidFill>
                  <a:schemeClr val="tx1"/>
                </a:solidFill>
              </a:rPr>
              <a:t>He </a:t>
            </a:r>
            <a:r>
              <a:rPr lang="es-MX" sz="3200" b="1" dirty="0" err="1" smtClean="0">
                <a:solidFill>
                  <a:srgbClr val="00B0F0"/>
                </a:solidFill>
              </a:rPr>
              <a:t>is</a:t>
            </a:r>
            <a:r>
              <a:rPr lang="es-MX" sz="3200" b="1" dirty="0" smtClean="0">
                <a:solidFill>
                  <a:schemeClr val="tx1"/>
                </a:solidFill>
              </a:rPr>
              <a:t> </a:t>
            </a:r>
            <a:r>
              <a:rPr lang="es-MX" sz="3200" b="1" dirty="0" err="1" smtClean="0">
                <a:solidFill>
                  <a:srgbClr val="92D050"/>
                </a:solidFill>
              </a:rPr>
              <a:t>watch</a:t>
            </a:r>
            <a:r>
              <a:rPr lang="es-MX" sz="3200" b="1" u="sng" dirty="0" err="1" smtClean="0">
                <a:solidFill>
                  <a:srgbClr val="92D050"/>
                </a:solidFill>
              </a:rPr>
              <a:t>ing</a:t>
            </a:r>
            <a:r>
              <a:rPr lang="es-MX" sz="3200" b="1" dirty="0" smtClean="0">
                <a:solidFill>
                  <a:schemeClr val="tx1"/>
                </a:solidFill>
              </a:rPr>
              <a:t> T.V</a:t>
            </a:r>
            <a:r>
              <a:rPr lang="es-MX" b="1" dirty="0" smtClean="0">
                <a:solidFill>
                  <a:schemeClr val="tx1"/>
                </a:solidFill>
              </a:rPr>
              <a:t>.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Resultado de imagen para WATCH T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677" y="5659136"/>
            <a:ext cx="2140827" cy="119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STUDY GROU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11780"/>
            <a:ext cx="2160240" cy="14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21" y="980728"/>
            <a:ext cx="2239283" cy="22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8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nscramble sentenc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4824536" cy="68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26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3459</TotalTime>
  <Words>271</Words>
  <Application>Microsoft Office PowerPoint</Application>
  <PresentationFormat>Presentación en pantalla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Ejecutivo</vt:lpstr>
      <vt:lpstr>Presentación de PowerPoint</vt:lpstr>
      <vt:lpstr>BUILDING  VOCABULARY  FAMILY MEMBERS</vt:lpstr>
      <vt:lpstr>WARM UP</vt:lpstr>
      <vt:lpstr>LET´S PLAY!</vt:lpstr>
      <vt:lpstr>Presentación de PowerPoint</vt:lpstr>
      <vt:lpstr>GRAMMAR</vt:lpstr>
      <vt:lpstr>PRESENT PROGRESSIVE (Aff)</vt:lpstr>
      <vt:lpstr>EXAMPLES</vt:lpstr>
      <vt:lpstr>Presentación de PowerPoint</vt:lpstr>
      <vt:lpstr>PRESENT PROGRESSIVE(Neg)</vt:lpstr>
      <vt:lpstr>EXAMPLES</vt:lpstr>
      <vt:lpstr>Presentación de PowerPoint</vt:lpstr>
      <vt:lpstr>PRESENT PROGRESSIVE (?) general</vt:lpstr>
      <vt:lpstr>EXAMPLES</vt:lpstr>
      <vt:lpstr>PRESENT PROGRESSIVE (?) special</vt:lpstr>
      <vt:lpstr>EXAMPLES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DELL!</dc:creator>
  <cp:lastModifiedBy>DELL!</cp:lastModifiedBy>
  <cp:revision>79</cp:revision>
  <dcterms:created xsi:type="dcterms:W3CDTF">2018-03-21T14:05:46Z</dcterms:created>
  <dcterms:modified xsi:type="dcterms:W3CDTF">2018-05-21T12:56:36Z</dcterms:modified>
</cp:coreProperties>
</file>