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85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80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034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961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376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116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320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873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423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67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496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93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60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4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96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46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0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16/09/2019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32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49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963302"/>
            <a:ext cx="6768752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__5__ Nombre del Curso: educación artística __1____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</a:t>
            </a:r>
            <a:r>
              <a:rPr lang="es-ES_tradnl" altLang="es-ES" sz="12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1200" b="1" dirty="0" smtClean="0">
                <a:ea typeface="Calibri" panose="020F0502020204030204" pitchFamily="34" charset="0"/>
                <a:cs typeface="Arial" panose="020B0604020202020204" pitchFamily="34" charset="0"/>
              </a:rPr>
              <a:t>Jesús Armando Posada Hernández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Instrucci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cada docente realiza su encuadre  partiendo del programa de la asignatura a desarrollar  y apeg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ndose a los acuerdos del colegiado en cuanto a los  criterios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kumimoji="0" lang="es-MX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ELEMENTOS DEL ENCUADRE 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MX" altLang="es-ES" sz="1200" dirty="0" smtClean="0">
                <a:cs typeface="Arial" panose="020B0604020202020204" pitchFamily="34" charset="0"/>
              </a:rPr>
              <a:t>Numero de Horas / Créditos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ENEP-ST-F-15</a:t>
            </a:r>
          </a:p>
          <a:p>
            <a:r>
              <a:rPr lang="es-ES_tradnl" sz="1000" dirty="0" smtClean="0"/>
              <a:t>V00/102017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dirty="0" smtClean="0"/>
              <a:t>                   Evidencias </a:t>
            </a:r>
            <a:r>
              <a:rPr lang="es-MX" sz="2000" dirty="0"/>
              <a:t>de aprendizaje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4710" y="1052736"/>
            <a:ext cx="8263754" cy="5195671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Escrito </a:t>
            </a:r>
            <a:r>
              <a:rPr lang="es-MX" dirty="0"/>
              <a:t>sobre la importancia de la educación artística en el desarrollo infantil. 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Fichero de secuencias didácticas. </a:t>
            </a:r>
          </a:p>
          <a:p>
            <a:endParaRPr lang="es-MX" dirty="0" smtClean="0"/>
          </a:p>
          <a:p>
            <a:r>
              <a:rPr lang="es-MX" dirty="0"/>
              <a:t>Escrito sobre la importancia de la apreciación </a:t>
            </a:r>
            <a:r>
              <a:rPr lang="es-MX" dirty="0" smtClean="0"/>
              <a:t>musical y la danza.</a:t>
            </a:r>
          </a:p>
          <a:p>
            <a:endParaRPr lang="es-MX" dirty="0" smtClean="0"/>
          </a:p>
          <a:p>
            <a:r>
              <a:rPr lang="es-MX" dirty="0" smtClean="0"/>
              <a:t>Trabajo global.</a:t>
            </a:r>
          </a:p>
          <a:p>
            <a:endParaRPr lang="es-MX" dirty="0" smtClean="0"/>
          </a:p>
          <a:p>
            <a:r>
              <a:rPr lang="es-MX" dirty="0"/>
              <a:t>Planeación didáctica para el desarrollo de las competencias de Expresión y apreciación musical y de Expresión corporal y apreciación de la danza y su aplicación. Registro fotográfico o en video en el que se observen los procesos de creación para evaluar su desempeño global</a:t>
            </a:r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 flipH="1">
            <a:off x="179512" y="6248407"/>
            <a:ext cx="2106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1000" dirty="0">
                <a:solidFill>
                  <a:prstClr val="white"/>
                </a:solidFill>
              </a:rPr>
              <a:t>ENEP-ST-F-15</a:t>
            </a:r>
          </a:p>
          <a:p>
            <a:pPr lvl="0"/>
            <a:r>
              <a:rPr lang="es-ES_tradnl" sz="1000" dirty="0">
                <a:solidFill>
                  <a:prstClr val="white"/>
                </a:solidFill>
              </a:rPr>
              <a:t>V00/102017</a:t>
            </a:r>
            <a:endParaRPr lang="es-ES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4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52718"/>
            <a:ext cx="7560840" cy="528010"/>
          </a:xfrm>
        </p:spPr>
        <p:txBody>
          <a:bodyPr/>
          <a:lstStyle/>
          <a:p>
            <a:pPr lvl="0"/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lang="es-MX" altLang="es-E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lang="es-MX" altLang="es-E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lang="es-MX" altLang="es-E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</a:t>
            </a: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docente.</a:t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27 -30 de Agosto encuadre </a:t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septiembre diagnostico de el curso.</a:t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altLang="es-ES" sz="1100" dirty="0">
                <a:solidFill>
                  <a:schemeClr val="tx1"/>
                </a:solidFill>
              </a:rPr>
              <a:t/>
            </a:r>
            <a:br>
              <a:rPr lang="es-ES" altLang="es-ES" sz="1100" dirty="0">
                <a:solidFill>
                  <a:schemeClr val="tx1"/>
                </a:solidFill>
              </a:rPr>
            </a:b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08912" cy="4259567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24 de septiembre visita previa .</a:t>
            </a:r>
          </a:p>
          <a:p>
            <a:endParaRPr lang="es-MX" dirty="0"/>
          </a:p>
          <a:p>
            <a:r>
              <a:rPr lang="es-MX" dirty="0" smtClean="0"/>
              <a:t>15 al 25 de octubre, JOP.</a:t>
            </a:r>
          </a:p>
          <a:p>
            <a:endParaRPr lang="es-MX" dirty="0"/>
          </a:p>
          <a:p>
            <a:r>
              <a:rPr lang="es-MX" dirty="0" smtClean="0"/>
              <a:t>26 de noviembre al 6 de diciembre, JOP .</a:t>
            </a:r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Periodos de evaluación .</a:t>
            </a:r>
          </a:p>
          <a:p>
            <a:r>
              <a:rPr lang="es-MX" dirty="0"/>
              <a:t>3</a:t>
            </a:r>
            <a:r>
              <a:rPr lang="es-MX" dirty="0" smtClean="0"/>
              <a:t> de septiembre, diagnóstica.</a:t>
            </a:r>
          </a:p>
          <a:p>
            <a:r>
              <a:rPr lang="es-MX" dirty="0" smtClean="0"/>
              <a:t>2 al </a:t>
            </a:r>
            <a:r>
              <a:rPr lang="es-MX" dirty="0"/>
              <a:t>4</a:t>
            </a:r>
            <a:r>
              <a:rPr lang="es-MX" dirty="0" smtClean="0"/>
              <a:t> de octubre .</a:t>
            </a:r>
          </a:p>
          <a:p>
            <a:r>
              <a:rPr lang="es-MX" dirty="0" smtClean="0"/>
              <a:t>13 al 15 de noviembre .</a:t>
            </a:r>
          </a:p>
          <a:p>
            <a:r>
              <a:rPr lang="es-MX" dirty="0" smtClean="0"/>
              <a:t>14 al 15 de enero.</a:t>
            </a:r>
          </a:p>
          <a:p>
            <a:r>
              <a:rPr lang="es-MX" dirty="0" smtClean="0"/>
              <a:t>15 al 17 de enero evaluación global.</a:t>
            </a:r>
          </a:p>
          <a:p>
            <a:endParaRPr lang="es-MX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 flipH="1">
            <a:off x="467544" y="6065437"/>
            <a:ext cx="17126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1000" dirty="0">
                <a:solidFill>
                  <a:prstClr val="white"/>
                </a:solidFill>
              </a:rPr>
              <a:t>ENEP-ST-F-15</a:t>
            </a:r>
          </a:p>
          <a:p>
            <a:pPr lvl="0"/>
            <a:r>
              <a:rPr lang="es-ES_tradnl" sz="1000" dirty="0">
                <a:solidFill>
                  <a:prstClr val="white"/>
                </a:solidFill>
              </a:rPr>
              <a:t>V00/102017</a:t>
            </a:r>
            <a:endParaRPr lang="es-ES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99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Criterios </a:t>
            </a:r>
            <a:r>
              <a:rPr lang="es-ES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evaluaci</a:t>
            </a:r>
            <a:r>
              <a:rPr lang="es-ES" altLang="es-E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4710" y="1484784"/>
            <a:ext cx="7874638" cy="4218246"/>
          </a:xfrm>
        </p:spPr>
        <p:txBody>
          <a:bodyPr>
            <a:normAutofit lnSpcReduction="1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lang="es-MX" dirty="0">
                <a:latin typeface="Bradley Hand ITC" pitchFamily="66" charset="0"/>
              </a:rPr>
              <a:t>Observación </a:t>
            </a:r>
            <a:r>
              <a:rPr lang="es-MX" dirty="0" smtClean="0">
                <a:latin typeface="Bradley Hand ITC" pitchFamily="66" charset="0"/>
              </a:rPr>
              <a:t>de </a:t>
            </a:r>
            <a:r>
              <a:rPr lang="es-MX" dirty="0" smtClean="0">
                <a:latin typeface="Bradley Hand ITC" pitchFamily="66" charset="0"/>
              </a:rPr>
              <a:t>práctica</a:t>
            </a:r>
            <a:r>
              <a:rPr lang="es-MX" dirty="0" smtClean="0">
                <a:latin typeface="Bradley Hand ITC" pitchFamily="66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lang="es-MX" dirty="0">
                <a:latin typeface="Bradley Hand ITC" pitchFamily="66" charset="0"/>
              </a:rPr>
              <a:t>Ensayo, videos, cuadros comparativos, mapas conceptuales, mapas mentales, planeaciones.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lang="es-MX" dirty="0" smtClean="0">
                <a:latin typeface="Bradley Hand ITC" pitchFamily="66" charset="0"/>
              </a:rPr>
              <a:t>Participación </a:t>
            </a:r>
            <a:r>
              <a:rPr lang="es-MX" dirty="0" smtClean="0">
                <a:latin typeface="Bradley Hand ITC" pitchFamily="66" charset="0"/>
              </a:rPr>
              <a:t>en clase</a:t>
            </a:r>
            <a:r>
              <a:rPr lang="es-MX" dirty="0" smtClean="0">
                <a:latin typeface="Bradley Hand ITC" pitchFamily="66" charset="0"/>
              </a:rPr>
              <a:t>.	</a:t>
            </a:r>
            <a:r>
              <a:rPr lang="es-MX" dirty="0">
                <a:latin typeface="Bradley Hand ITC" pitchFamily="66" charset="0"/>
              </a:rPr>
              <a:t>	</a:t>
            </a:r>
            <a:r>
              <a:rPr lang="es-MX" dirty="0" smtClean="0">
                <a:latin typeface="Bradley Hand ITC" pitchFamily="66" charset="0"/>
              </a:rPr>
              <a:t>55%</a:t>
            </a:r>
            <a:endParaRPr lang="es-MX" dirty="0" smtClean="0">
              <a:latin typeface="Bradley Hand ITC" pitchFamily="66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700338" algn="ctr"/>
                <a:tab pos="5400675" algn="r"/>
              </a:tabLst>
            </a:pPr>
            <a:endParaRPr lang="es-MX" dirty="0">
              <a:latin typeface="Bradley Hand ITC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endParaRPr lang="es-MX" dirty="0" smtClean="0">
              <a:latin typeface="Bradley Hand ITC" pitchFamily="66" charset="0"/>
            </a:endParaRPr>
          </a:p>
          <a:p>
            <a:r>
              <a:rPr lang="es-MX" dirty="0">
                <a:latin typeface="Bradley Hand ITC" pitchFamily="66" charset="0"/>
              </a:rPr>
              <a:t>Examen </a:t>
            </a:r>
            <a:r>
              <a:rPr lang="es-MX" dirty="0" smtClean="0">
                <a:latin typeface="Bradley Hand ITC" pitchFamily="66" charset="0"/>
              </a:rPr>
              <a:t>escrito (por unidad)				25%                 </a:t>
            </a:r>
            <a:endParaRPr lang="es-MX" dirty="0" smtClean="0">
              <a:latin typeface="Bradley Hand ITC" pitchFamily="66" charset="0"/>
            </a:endParaRPr>
          </a:p>
          <a:p>
            <a:pPr marL="0" indent="0">
              <a:buNone/>
            </a:pPr>
            <a:r>
              <a:rPr lang="es-MX" dirty="0" smtClean="0">
                <a:latin typeface="Bradley Hand ITC" pitchFamily="66" charset="0"/>
              </a:rPr>
              <a:t>                </a:t>
            </a:r>
            <a:endParaRPr lang="es-MX" dirty="0">
              <a:latin typeface="Bradley Hand ITC" pitchFamily="66" charset="0"/>
            </a:endParaRPr>
          </a:p>
          <a:p>
            <a:r>
              <a:rPr lang="es-MX" dirty="0">
                <a:latin typeface="Bradley Hand ITC" pitchFamily="66" charset="0"/>
              </a:rPr>
              <a:t>Portafolio de </a:t>
            </a:r>
            <a:r>
              <a:rPr lang="es-MX" dirty="0" smtClean="0">
                <a:latin typeface="Bradley Hand ITC" pitchFamily="66" charset="0"/>
              </a:rPr>
              <a:t>evidencias: Autoevaluación, Coevaluación y Heteroevaluación.							20%    </a:t>
            </a:r>
            <a:endParaRPr lang="es-MX" dirty="0" smtClean="0">
              <a:latin typeface="Bradley Hand ITC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endParaRPr lang="es-MX" dirty="0" smtClean="0">
              <a:latin typeface="Bradley Hand ITC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endParaRPr lang="es-MX" dirty="0" smtClean="0">
              <a:latin typeface="Bradley Hand ITC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r>
              <a:rPr lang="es-MX" dirty="0" smtClean="0">
                <a:latin typeface="Bradley Hand ITC" pitchFamily="66" charset="0"/>
              </a:rPr>
              <a:t>Evaluación global.		100%</a:t>
            </a:r>
            <a:endParaRPr lang="es-MX" dirty="0" smtClean="0">
              <a:latin typeface="Bradley Hand ITC" pitchFamily="66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</a:pPr>
            <a:endParaRPr lang="es-MX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 rot="10800000" flipV="1">
            <a:off x="179512" y="6043746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1000" dirty="0">
                <a:solidFill>
                  <a:prstClr val="white"/>
                </a:solidFill>
              </a:rPr>
              <a:t>ENEP-ST-F-15</a:t>
            </a:r>
          </a:p>
          <a:p>
            <a:pPr lvl="0"/>
            <a:r>
              <a:rPr lang="es-ES_tradnl" sz="1000" dirty="0">
                <a:solidFill>
                  <a:prstClr val="white"/>
                </a:solidFill>
              </a:rPr>
              <a:t>V00/102017</a:t>
            </a:r>
            <a:endParaRPr lang="es-ES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4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 rot="10800000" flipV="1">
            <a:off x="1259632" y="2424663"/>
            <a:ext cx="669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Educación </a:t>
            </a:r>
            <a:r>
              <a:rPr lang="es-MX" dirty="0" smtClean="0"/>
              <a:t>Artística </a:t>
            </a:r>
            <a:r>
              <a:rPr lang="es-MX" dirty="0"/>
              <a:t>(música, expresión corporal y danza)</a:t>
            </a:r>
          </a:p>
        </p:txBody>
      </p:sp>
      <p:sp>
        <p:nvSpPr>
          <p:cNvPr id="2" name="Rectángulo 1"/>
          <p:cNvSpPr/>
          <p:nvPr/>
        </p:nvSpPr>
        <p:spPr>
          <a:xfrm flipH="1">
            <a:off x="683566" y="6021289"/>
            <a:ext cx="24482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900" dirty="0"/>
              <a:t>ENEP-ST-F-15</a:t>
            </a:r>
          </a:p>
          <a:p>
            <a:r>
              <a:rPr lang="es-ES_tradnl" sz="900" dirty="0"/>
              <a:t>V00/102017</a:t>
            </a:r>
            <a:endParaRPr lang="es-ES" sz="9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445121"/>
            <a:ext cx="3744416" cy="228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4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908720"/>
            <a:ext cx="8712968" cy="5339687"/>
          </a:xfrm>
        </p:spPr>
        <p:txBody>
          <a:bodyPr>
            <a:normAutofit/>
          </a:bodyPr>
          <a:lstStyle/>
          <a:p>
            <a:r>
              <a:rPr lang="es-MX" dirty="0"/>
              <a:t>Trayecto formativo: Preparación para la enseñanza y el </a:t>
            </a:r>
            <a:r>
              <a:rPr lang="es-MX" dirty="0" smtClean="0"/>
              <a:t>aprendizaje</a:t>
            </a:r>
          </a:p>
          <a:p>
            <a:r>
              <a:rPr lang="es-MX" dirty="0" smtClean="0"/>
              <a:t>Semestre 5</a:t>
            </a:r>
          </a:p>
          <a:p>
            <a:r>
              <a:rPr lang="es-MX" dirty="0"/>
              <a:t>Horas </a:t>
            </a:r>
            <a:r>
              <a:rPr lang="es-MX" dirty="0" smtClean="0"/>
              <a:t>4</a:t>
            </a:r>
          </a:p>
          <a:p>
            <a:r>
              <a:rPr lang="es-MX" dirty="0"/>
              <a:t>Créditos 4.5 </a:t>
            </a:r>
            <a:endParaRPr lang="es-MX" dirty="0" smtClean="0"/>
          </a:p>
          <a:p>
            <a:r>
              <a:rPr lang="es-MX" dirty="0"/>
              <a:t>PROPÓSITOS Y DESCRIPCIÓN GENERAL DEL CURSO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El curso tiene </a:t>
            </a:r>
            <a:r>
              <a:rPr lang="es-MX" dirty="0" smtClean="0"/>
              <a:t>como propósito que </a:t>
            </a:r>
            <a:r>
              <a:rPr lang="es-MX" dirty="0"/>
              <a:t>los estudiantes reconozcan la importancia de la </a:t>
            </a:r>
            <a:r>
              <a:rPr lang="es-MX"/>
              <a:t>Educación </a:t>
            </a:r>
            <a:r>
              <a:rPr lang="es-MX" smtClean="0"/>
              <a:t>Artística </a:t>
            </a:r>
            <a:r>
              <a:rPr lang="es-MX" dirty="0"/>
              <a:t>en su experiencia personal, en el desarrollo infantil y en la educación preescolar; brindarles elementos teóricos y prácticos de la música, la expresión corporal y la danza que les permitan expresar ideas y sentimientos mediante dichos lenguajes; que realicen planeaciones didácticas para niños en edad preescolar destinadas a promover tanto el aprendizaje de los lenguajes artísticos ya mencionados como aprendizajes de otras asignaturas a través de la música, la expresión corporal y la danza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000" dirty="0" smtClean="0"/>
              <a:t>                              Elementos de encuadre.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3198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836712"/>
            <a:ext cx="7632848" cy="5472608"/>
          </a:xfrm>
        </p:spPr>
        <p:txBody>
          <a:bodyPr>
            <a:normAutofit lnSpcReduction="10000"/>
          </a:bodyPr>
          <a:lstStyle/>
          <a:p>
            <a:r>
              <a:rPr lang="es-MX" dirty="0"/>
              <a:t>COMPETENCIAS DEL PERFIL DE EGRESO A LAS QUE CONTRIBUYE ESTE CURSO: </a:t>
            </a:r>
            <a:endParaRPr lang="es-MX" dirty="0" smtClean="0"/>
          </a:p>
          <a:p>
            <a:r>
              <a:rPr lang="es-MX" dirty="0" smtClean="0"/>
              <a:t>Diseña </a:t>
            </a:r>
            <a:r>
              <a:rPr lang="es-MX" dirty="0"/>
              <a:t>planeaciones didácticas, aplicando sus conocimientos pedagógicos y disciplinares para responder a las necesidades del contexto en el marco del plan y programas de estudio de la educación básica. </a:t>
            </a:r>
            <a:endParaRPr lang="es-MX" dirty="0" smtClean="0"/>
          </a:p>
          <a:p>
            <a:r>
              <a:rPr lang="es-MX" dirty="0" smtClean="0"/>
              <a:t>Genera </a:t>
            </a:r>
            <a:r>
              <a:rPr lang="es-MX" dirty="0"/>
              <a:t>ambientes formativos para propiciar la autonomía y promover el desarrollo de las competencias en los alumnos de educación básica</a:t>
            </a:r>
            <a:r>
              <a:rPr lang="es-MX" dirty="0" smtClean="0"/>
              <a:t>.</a:t>
            </a:r>
          </a:p>
          <a:p>
            <a:r>
              <a:rPr lang="es-MX" dirty="0" smtClean="0"/>
              <a:t>Aplica </a:t>
            </a:r>
            <a:r>
              <a:rPr lang="es-MX" dirty="0"/>
              <a:t>críticamente el plan y programas de estudio de la educación básica para alcanzar los propósitos educativos y contribuir al pleno desenvolvimiento de las capacidades de los alumnos del nivel escolar</a:t>
            </a:r>
            <a:r>
              <a:rPr lang="es-MX" dirty="0" smtClean="0"/>
              <a:t>.</a:t>
            </a:r>
          </a:p>
          <a:p>
            <a:r>
              <a:rPr lang="es-MX" dirty="0" smtClean="0"/>
              <a:t>Propicia </a:t>
            </a:r>
            <a:r>
              <a:rPr lang="es-MX" dirty="0"/>
              <a:t>y regula espacios de aprendizaje incluyentes para todos los alumnos, con el fin de promover la convivencia, el respeto y la aceptación. </a:t>
            </a:r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65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692696"/>
            <a:ext cx="8640960" cy="5688632"/>
          </a:xfrm>
        </p:spPr>
        <p:txBody>
          <a:bodyPr>
            <a:normAutofit/>
          </a:bodyPr>
          <a:lstStyle/>
          <a:p>
            <a:r>
              <a:rPr lang="es-MX" dirty="0"/>
              <a:t>COMPETENCIAS DEL CURSO</a:t>
            </a:r>
            <a:r>
              <a:rPr lang="es-MX" dirty="0" smtClean="0"/>
              <a:t>:</a:t>
            </a:r>
          </a:p>
          <a:p>
            <a:r>
              <a:rPr lang="es-MX" dirty="0" smtClean="0"/>
              <a:t>Reconoce </a:t>
            </a:r>
            <a:r>
              <a:rPr lang="es-MX" dirty="0"/>
              <a:t>la importancia de la educación artística en el desarrollo de la expresión, sensibilidad, percepción y creatividad de los alumnos, asegurando su pertinente aplicación en la educación preescolar</a:t>
            </a:r>
            <a:r>
              <a:rPr lang="es-MX" dirty="0" smtClean="0"/>
              <a:t>.</a:t>
            </a:r>
          </a:p>
          <a:p>
            <a:r>
              <a:rPr lang="es-MX" dirty="0" smtClean="0"/>
              <a:t>Desarrolla </a:t>
            </a:r>
            <a:r>
              <a:rPr lang="es-MX" dirty="0"/>
              <a:t>su sentido musical a través de la experimentación con diversos instrumentos y recursos como herramientas del lenguaje sonoro para afinar su percepción, interpretación, creatividad y apreciación musical a fin de emplearlos en su actividad docente</a:t>
            </a:r>
            <a:r>
              <a:rPr lang="es-MX" dirty="0" smtClean="0"/>
              <a:t>.</a:t>
            </a:r>
          </a:p>
          <a:p>
            <a:r>
              <a:rPr lang="es-MX" dirty="0" smtClean="0"/>
              <a:t>Desarrolla </a:t>
            </a:r>
            <a:r>
              <a:rPr lang="es-MX" dirty="0"/>
              <a:t>un lenguaje corporal expresivo a través de la experimentación con el movimiento y con el uso del espacio y el tiempo, para enriquecer sus habilidades artísticas y didácticas vinculadas con su actividad docente.</a:t>
            </a:r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56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404664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Unidad de aprendizaje </a:t>
            </a:r>
            <a:r>
              <a:rPr lang="es-MX" dirty="0" smtClean="0"/>
              <a:t>I. La </a:t>
            </a:r>
            <a:r>
              <a:rPr lang="es-MX" dirty="0"/>
              <a:t>importancia de las artes en la educación preescolar </a:t>
            </a:r>
            <a:endParaRPr lang="es-MX" dirty="0" smtClean="0"/>
          </a:p>
          <a:p>
            <a:r>
              <a:rPr lang="es-MX" dirty="0" smtClean="0"/>
              <a:t>1</a:t>
            </a:r>
            <a:r>
              <a:rPr lang="es-MX" dirty="0"/>
              <a:t>. Experiencia personal con las artes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2</a:t>
            </a:r>
            <a:r>
              <a:rPr lang="es-MX" dirty="0"/>
              <a:t>. Importancia de la educación artística en el desarrollo infantil</a:t>
            </a:r>
            <a:r>
              <a:rPr lang="es-MX" dirty="0" smtClean="0"/>
              <a:t>.</a:t>
            </a:r>
          </a:p>
          <a:p>
            <a:r>
              <a:rPr lang="es-MX" dirty="0" smtClean="0"/>
              <a:t>3</a:t>
            </a:r>
            <a:r>
              <a:rPr lang="es-MX" dirty="0"/>
              <a:t>. Las artes en educación preescolar. 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Unidad </a:t>
            </a:r>
            <a:r>
              <a:rPr lang="es-MX" dirty="0"/>
              <a:t>de aprendizaje II. Expresión y apreciación de la Música </a:t>
            </a:r>
            <a:endParaRPr lang="es-MX" dirty="0" smtClean="0"/>
          </a:p>
          <a:p>
            <a:r>
              <a:rPr lang="es-MX" dirty="0" smtClean="0"/>
              <a:t>1. Aprender </a:t>
            </a:r>
            <a:r>
              <a:rPr lang="es-MX" dirty="0"/>
              <a:t>a escuchar. </a:t>
            </a:r>
            <a:endParaRPr lang="es-MX" dirty="0" smtClean="0"/>
          </a:p>
          <a:p>
            <a:r>
              <a:rPr lang="es-MX" dirty="0" smtClean="0"/>
              <a:t>2</a:t>
            </a:r>
            <a:r>
              <a:rPr lang="es-MX" dirty="0"/>
              <a:t>. El sonido y sus propiedades: duración, altura, dinámica y timbre</a:t>
            </a:r>
            <a:r>
              <a:rPr lang="es-MX" dirty="0" smtClean="0"/>
              <a:t>.</a:t>
            </a:r>
          </a:p>
          <a:p>
            <a:r>
              <a:rPr lang="es-MX" dirty="0" smtClean="0"/>
              <a:t>3</a:t>
            </a:r>
            <a:r>
              <a:rPr lang="es-MX" dirty="0"/>
              <a:t>. Elementos formales de la música: ritmo, melodía, armonía, y timbre</a:t>
            </a:r>
            <a:r>
              <a:rPr lang="es-MX" dirty="0" smtClean="0"/>
              <a:t>.</a:t>
            </a:r>
          </a:p>
          <a:p>
            <a:r>
              <a:rPr lang="es-MX" dirty="0" smtClean="0"/>
              <a:t>4</a:t>
            </a:r>
            <a:r>
              <a:rPr lang="es-MX" dirty="0"/>
              <a:t>. El cuerpo y los objetos como instrumentos sonoros</a:t>
            </a:r>
            <a:r>
              <a:rPr lang="es-MX" dirty="0" smtClean="0"/>
              <a:t>.</a:t>
            </a:r>
          </a:p>
          <a:p>
            <a:r>
              <a:rPr lang="es-MX" dirty="0" smtClean="0"/>
              <a:t>5</a:t>
            </a:r>
            <a:r>
              <a:rPr lang="es-MX" dirty="0"/>
              <a:t>. Practica vocal. </a:t>
            </a:r>
            <a:endParaRPr lang="es-MX" dirty="0" smtClean="0"/>
          </a:p>
          <a:p>
            <a:r>
              <a:rPr lang="es-MX" dirty="0" smtClean="0"/>
              <a:t>6</a:t>
            </a:r>
            <a:r>
              <a:rPr lang="es-MX" dirty="0"/>
              <a:t>. Apreciación musical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Unidad de aprendizaje III. Expresión y apreciación de la </a:t>
            </a:r>
            <a:r>
              <a:rPr lang="es-MX" dirty="0" smtClean="0"/>
              <a:t>Danza</a:t>
            </a:r>
          </a:p>
          <a:p>
            <a:r>
              <a:rPr lang="es-MX" dirty="0" smtClean="0"/>
              <a:t> </a:t>
            </a:r>
            <a:r>
              <a:rPr lang="es-MX" dirty="0"/>
              <a:t>1. Movimiento y expresión corporal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2. Rítmica corporal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3. Elementos de la danza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4. Creación y expresión dancística. </a:t>
            </a:r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464" y="6381328"/>
            <a:ext cx="330964" cy="2898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541519" y="6263096"/>
            <a:ext cx="4572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ES_tradnl" sz="900" dirty="0">
                <a:solidFill>
                  <a:prstClr val="white"/>
                </a:solidFill>
              </a:rPr>
              <a:t>ENEP-ST-F-15</a:t>
            </a:r>
          </a:p>
          <a:p>
            <a:pPr lvl="0"/>
            <a:r>
              <a:rPr lang="es-ES_tradnl" sz="900" dirty="0">
                <a:solidFill>
                  <a:prstClr val="white"/>
                </a:solidFill>
              </a:rPr>
              <a:t>V00/102017</a:t>
            </a:r>
            <a:endParaRPr lang="es-ES" sz="9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8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908721"/>
            <a:ext cx="7416824" cy="4608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Unidad de aprendizaje IV. Competencias docentes para el arte</a:t>
            </a:r>
          </a:p>
          <a:p>
            <a:pPr marL="0" indent="0">
              <a:buNone/>
            </a:pPr>
            <a:r>
              <a:rPr lang="es-MX" dirty="0"/>
              <a:t>1</a:t>
            </a:r>
            <a:r>
              <a:rPr lang="es-MX" dirty="0" smtClean="0"/>
              <a:t>. Planeación didáctica para el desarrollo de las competencias de Expresión y apreciación musical.</a:t>
            </a:r>
          </a:p>
          <a:p>
            <a:pPr marL="0" indent="0">
              <a:buNone/>
            </a:pPr>
            <a:r>
              <a:rPr lang="es-MX" dirty="0"/>
              <a:t>2</a:t>
            </a:r>
            <a:r>
              <a:rPr lang="es-MX" dirty="0" smtClean="0"/>
              <a:t>. Planeación didáctica para el desarrollo de las competencias de Expresión corporal y apreciación de la danza. </a:t>
            </a:r>
          </a:p>
          <a:p>
            <a:pPr marL="0" indent="0">
              <a:buNone/>
            </a:pPr>
            <a:r>
              <a:rPr lang="es-MX" dirty="0"/>
              <a:t>3</a:t>
            </a:r>
            <a:r>
              <a:rPr lang="es-MX" dirty="0" smtClean="0"/>
              <a:t>. Planeación didáctica para favorecer el aprendizaje de otros campos formativos a través de la Música y la Danza.</a:t>
            </a:r>
            <a:endParaRPr lang="es-MX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395536" y="610973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900" dirty="0"/>
              <a:t>ENEP-ST-F-15</a:t>
            </a:r>
          </a:p>
          <a:p>
            <a:r>
              <a:rPr lang="es-ES_tradnl" sz="900" dirty="0"/>
              <a:t>V00/102017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311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66675" defTabSz="914400" eaLnBrk="0" fontAlgn="base" hangingPunct="0">
              <a:spcAft>
                <a:spcPct val="0"/>
              </a:spcAft>
            </a:pPr>
            <a:r>
              <a:rPr lang="es-MX" altLang="es-ES" sz="2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lang="es-MX" altLang="es-ES" sz="20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ES" sz="2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r>
              <a:rPr lang="es-ES" altLang="es-ES" sz="80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es-ES" altLang="es-ES" sz="800" dirty="0">
                <a:solidFill>
                  <a:prstClr val="white"/>
                </a:solidFill>
                <a:ea typeface="+mn-ea"/>
                <a:cs typeface="+mn-cs"/>
              </a:rPr>
            </a:br>
            <a:endParaRPr lang="es-MX" sz="1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8436" y="1700808"/>
            <a:ext cx="6711654" cy="4562287"/>
          </a:xfrm>
        </p:spPr>
        <p:txBody>
          <a:bodyPr/>
          <a:lstStyle/>
          <a:p>
            <a:r>
              <a:rPr lang="es-MX" dirty="0" smtClean="0"/>
              <a:t>Trabajo docente e innovación.</a:t>
            </a:r>
          </a:p>
          <a:p>
            <a:endParaRPr lang="es-MX" dirty="0"/>
          </a:p>
          <a:p>
            <a:r>
              <a:rPr lang="es-MX" dirty="0" smtClean="0"/>
              <a:t>Herramientas básicas para la investigación.</a:t>
            </a:r>
          </a:p>
          <a:p>
            <a:endParaRPr lang="es-MX" dirty="0"/>
          </a:p>
          <a:p>
            <a:r>
              <a:rPr lang="es-MX" dirty="0" smtClean="0"/>
              <a:t>Atención a la diversidad.</a:t>
            </a:r>
          </a:p>
          <a:p>
            <a:endParaRPr lang="es-MX" dirty="0"/>
          </a:p>
          <a:p>
            <a:r>
              <a:rPr lang="es-MX" dirty="0" smtClean="0"/>
              <a:t>Literatura infantil y creación literaria.</a:t>
            </a:r>
          </a:p>
          <a:p>
            <a:endParaRPr lang="es-MX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-3924944" y="5883645"/>
            <a:ext cx="6105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ENEP-ST-F-15</a:t>
            </a:r>
          </a:p>
          <a:p>
            <a:r>
              <a:rPr lang="es-ES_tradnl" dirty="0"/>
              <a:t>V00/102017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 flipV="1">
            <a:off x="968543" y="6232659"/>
            <a:ext cx="957763" cy="19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66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Bibliograf</a:t>
            </a:r>
            <a:r>
              <a:rPr lang="es-MX" altLang="es-ES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MX" altLang="es-E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materiales de apoyo</a:t>
            </a:r>
            <a:r>
              <a:rPr lang="es-ES" altLang="es-ES" sz="1100" dirty="0">
                <a:solidFill>
                  <a:schemeClr val="tx1"/>
                </a:solidFill>
              </a:rPr>
              <a:t/>
            </a:r>
            <a:br>
              <a:rPr lang="es-ES" altLang="es-ES" sz="1100" dirty="0">
                <a:solidFill>
                  <a:schemeClr val="tx1"/>
                </a:solidFill>
              </a:rPr>
            </a:br>
            <a:r>
              <a:rPr lang="es-ES" altLang="es-ES" sz="1100" dirty="0" smtClean="0">
                <a:solidFill>
                  <a:schemeClr val="tx1"/>
                </a:solidFill>
              </a:rPr>
              <a:t>      </a:t>
            </a:r>
            <a:endParaRPr lang="es-MX" sz="2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897625"/>
            <a:ext cx="7488716" cy="5195671"/>
          </a:xfrm>
        </p:spPr>
        <p:txBody>
          <a:bodyPr>
            <a:noAutofit/>
          </a:bodyPr>
          <a:lstStyle/>
          <a:p>
            <a:r>
              <a:rPr lang="es-MX" sz="1600" dirty="0"/>
              <a:t>Andrade, B. (s/f). Sobre la educación artística en los niños en edad temprana y preescolar. Disponible en: http://www.oei.org.co/celep/andrade.htm </a:t>
            </a:r>
            <a:r>
              <a:rPr lang="es-MX" sz="1600" dirty="0" err="1"/>
              <a:t>Chalmers</a:t>
            </a:r>
            <a:r>
              <a:rPr lang="es-MX" sz="1600" dirty="0"/>
              <a:t>, F. (2003). Arte, educación y diversidad cultural. México: SEP-Paidós. Alsina, P (2012). 7 ideas clave. La competencia cultural y artística, Barcelona: Grao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GIPEM. Evelyn </a:t>
            </a:r>
            <a:r>
              <a:rPr lang="es-MX" sz="1600" dirty="0" err="1"/>
              <a:t>Glennie</a:t>
            </a:r>
            <a:r>
              <a:rPr lang="es-MX" sz="1600" dirty="0"/>
              <a:t> nos muestra cómo escuchar: (s/f) Disponible en: http://gipemblog.wordpress.com/2012/02/13/evelyn-glennie-nos-muestracomo-escuchar/ (Consultado el 5 de octubre de 2012</a:t>
            </a:r>
            <a:r>
              <a:rPr lang="es-MX" sz="1600" dirty="0" smtClean="0"/>
              <a:t>).</a:t>
            </a:r>
          </a:p>
          <a:p>
            <a:r>
              <a:rPr lang="es-MX" sz="1600" dirty="0" err="1"/>
              <a:t>Copland</a:t>
            </a:r>
            <a:r>
              <a:rPr lang="es-MX" sz="1600" dirty="0"/>
              <a:t>, A. (2011). Cómo escuchar la música (11ª. </a:t>
            </a:r>
            <a:r>
              <a:rPr lang="es-MX" sz="1600" dirty="0" err="1"/>
              <a:t>reimpr</a:t>
            </a:r>
            <a:r>
              <a:rPr lang="es-MX" sz="1600" dirty="0"/>
              <a:t>.). México: FCE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Expresión Corporal. Música y movimiento. FCAFE. Disponible en: http://www.youtube.com/watch?v=OHPkrPippGs&amp;feature=related (Consultado el 5 de octubre de 2012). Grupo de estudios de Música Corporal – FRITOS. (s/f). Disponible en: http://www.youtube.com/watch?v=TfQBYF6wl5Y&amp;feature=related (Consultado el 6 de octubre de 2012). Luis </a:t>
            </a:r>
            <a:r>
              <a:rPr lang="es-MX" sz="1600" dirty="0" err="1"/>
              <a:t>Pescetti</a:t>
            </a:r>
            <a:r>
              <a:rPr lang="es-MX" sz="1600" dirty="0"/>
              <a:t> – Rima de Comas y Luciano. (s/f). Disponible en: http://www.youtube.com/watch?v=CpTzk_Z0a9g (Consultado el 5 de octubre de 2012). </a:t>
            </a:r>
            <a:r>
              <a:rPr lang="es-MX" sz="1600" dirty="0" err="1"/>
              <a:t>Silhouette</a:t>
            </a:r>
            <a:r>
              <a:rPr lang="es-MX" sz="1600" dirty="0"/>
              <a:t> Dance- Le </a:t>
            </a:r>
            <a:r>
              <a:rPr lang="es-MX" sz="1600" dirty="0" err="1"/>
              <a:t>Ombré</a:t>
            </a:r>
            <a:r>
              <a:rPr lang="es-MX" sz="1600" dirty="0"/>
              <a:t> (s/f). Disponible en: http://</a:t>
            </a:r>
            <a:r>
              <a:rPr lang="es-MX" sz="1600" dirty="0" smtClean="0"/>
              <a:t>www.youtube.com/watch?v=alto0U8MuZU&amp;feature=related.</a:t>
            </a:r>
            <a:endParaRPr lang="es-MX" sz="1600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930" y="6381328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/>
          <p:cNvSpPr/>
          <p:nvPr/>
        </p:nvSpPr>
        <p:spPr>
          <a:xfrm>
            <a:off x="251520" y="6248407"/>
            <a:ext cx="21602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1000" dirty="0">
                <a:solidFill>
                  <a:prstClr val="white"/>
                </a:solidFill>
              </a:rPr>
              <a:t>ENEP-ST-F-15</a:t>
            </a:r>
          </a:p>
          <a:p>
            <a:pPr lvl="0"/>
            <a:r>
              <a:rPr lang="es-ES_tradnl" sz="1000" dirty="0">
                <a:solidFill>
                  <a:prstClr val="white"/>
                </a:solidFill>
              </a:rPr>
              <a:t>V00/102017</a:t>
            </a:r>
            <a:endParaRPr lang="es-ES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439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444</TotalTime>
  <Words>1154</Words>
  <Application>Microsoft Office PowerPoint</Application>
  <PresentationFormat>Presentación en pantalla (4:3)</PresentationFormat>
  <Paragraphs>130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Ion</vt:lpstr>
      <vt:lpstr>Presentación de PowerPoint</vt:lpstr>
      <vt:lpstr>Presentación de PowerPoint</vt:lpstr>
      <vt:lpstr>                              Elementos de encuadre. </vt:lpstr>
      <vt:lpstr>Presentación de PowerPoint</vt:lpstr>
      <vt:lpstr>Presentación de PowerPoint</vt:lpstr>
      <vt:lpstr>Presentación de PowerPoint</vt:lpstr>
      <vt:lpstr>Presentación de PowerPoint</vt:lpstr>
      <vt:lpstr>Relación de la materia con cursos del mismo semestre </vt:lpstr>
      <vt:lpstr>                      Bibliografía y materiales de apoyo       </vt:lpstr>
      <vt:lpstr>                   Evidencias de aprendizaje</vt:lpstr>
      <vt:lpstr>Fechas de evaluación y jornadas de observación y práctica docente. 27 -30 de Agosto encuadre  3 de septiembre diagnostico de el curso.        </vt:lpstr>
      <vt:lpstr>                           Criterios de evaluación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Tremendo Posada</cp:lastModifiedBy>
  <cp:revision>30</cp:revision>
  <dcterms:created xsi:type="dcterms:W3CDTF">2015-02-09T15:06:54Z</dcterms:created>
  <dcterms:modified xsi:type="dcterms:W3CDTF">2019-09-17T01:31:28Z</dcterms:modified>
</cp:coreProperties>
</file>