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77" r:id="rId2"/>
    <p:sldId id="256" r:id="rId3"/>
    <p:sldId id="260" r:id="rId4"/>
    <p:sldId id="286" r:id="rId5"/>
    <p:sldId id="285" r:id="rId6"/>
    <p:sldId id="272" r:id="rId7"/>
    <p:sldId id="257" r:id="rId8"/>
    <p:sldId id="258" r:id="rId9"/>
    <p:sldId id="281" r:id="rId10"/>
    <p:sldId id="282" r:id="rId11"/>
    <p:sldId id="283" r:id="rId12"/>
    <p:sldId id="284" r:id="rId13"/>
    <p:sldId id="287" r:id="rId14"/>
    <p:sldId id="288" r:id="rId15"/>
    <p:sldId id="292" r:id="rId16"/>
    <p:sldId id="289" r:id="rId17"/>
    <p:sldId id="290" r:id="rId18"/>
    <p:sldId id="291" r:id="rId19"/>
    <p:sldId id="265" r:id="rId20"/>
    <p:sldId id="274" r:id="rId21"/>
    <p:sldId id="293"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18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08/12/2019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08/12/2019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08/12/2019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08/12/2019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08/12/2019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08/12/2019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08/12/2019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08/12/2019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08/12/2019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08/12/2019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08/12/2019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08/12/2019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08/12/2019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08/12/2019</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413" y="0"/>
            <a:ext cx="9403307" cy="683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41962"/>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77050914"/>
              </p:ext>
            </p:extLst>
          </p:nvPr>
        </p:nvGraphicFramePr>
        <p:xfrm>
          <a:off x="303363" y="1739358"/>
          <a:ext cx="11583836" cy="4964849"/>
        </p:xfrm>
        <a:graphic>
          <a:graphicData uri="http://schemas.openxmlformats.org/drawingml/2006/table">
            <a:tbl>
              <a:tblPr firstRow="1" bandRow="1">
                <a:tableStyleId>{5C22544A-7EE6-4342-B048-85BDC9FD1C3A}</a:tableStyleId>
              </a:tblPr>
              <a:tblGrid>
                <a:gridCol w="1111369">
                  <a:extLst>
                    <a:ext uri="{9D8B030D-6E8A-4147-A177-3AD203B41FA5}">
                      <a16:colId xmlns:a16="http://schemas.microsoft.com/office/drawing/2014/main" val="20000"/>
                    </a:ext>
                  </a:extLst>
                </a:gridCol>
                <a:gridCol w="4520242">
                  <a:extLst>
                    <a:ext uri="{9D8B030D-6E8A-4147-A177-3AD203B41FA5}">
                      <a16:colId xmlns:a16="http://schemas.microsoft.com/office/drawing/2014/main" val="20001"/>
                    </a:ext>
                  </a:extLst>
                </a:gridCol>
                <a:gridCol w="3056266">
                  <a:extLst>
                    <a:ext uri="{9D8B030D-6E8A-4147-A177-3AD203B41FA5}">
                      <a16:colId xmlns:a16="http://schemas.microsoft.com/office/drawing/2014/main" val="20002"/>
                    </a:ext>
                  </a:extLst>
                </a:gridCol>
                <a:gridCol w="2895959">
                  <a:extLst>
                    <a:ext uri="{9D8B030D-6E8A-4147-A177-3AD203B41FA5}">
                      <a16:colId xmlns:a16="http://schemas.microsoft.com/office/drawing/2014/main" val="20003"/>
                    </a:ext>
                  </a:extLst>
                </a:gridCol>
              </a:tblGrid>
              <a:tr h="880529">
                <a:tc>
                  <a:txBody>
                    <a:bodyPr/>
                    <a:lstStyle/>
                    <a:p>
                      <a:pPr algn="ctr"/>
                      <a:r>
                        <a:rPr lang="es-MX" sz="1800" b="1" dirty="0">
                          <a:latin typeface="Arial" panose="020B0604020202020204" pitchFamily="34" charset="0"/>
                          <a:cs typeface="Arial" panose="020B0604020202020204" pitchFamily="34" charset="0"/>
                        </a:rPr>
                        <a:t>PERIOD</a:t>
                      </a:r>
                    </a:p>
                  </a:txBody>
                  <a:tcPr anchor="ctr"/>
                </a:tc>
                <a:tc>
                  <a:txBody>
                    <a:bodyPr/>
                    <a:lstStyle/>
                    <a:p>
                      <a:pPr algn="ctr"/>
                      <a:r>
                        <a:rPr lang="es-MX" sz="2000" dirty="0">
                          <a:latin typeface="Arial" panose="020B0604020202020204" pitchFamily="34" charset="0"/>
                          <a:cs typeface="Arial" panose="020B0604020202020204" pitchFamily="34" charset="0"/>
                        </a:rPr>
                        <a:t>BOOK UNITS</a:t>
                      </a:r>
                    </a:p>
                  </a:txBody>
                  <a:tcPr anchor="ctr"/>
                </a:tc>
                <a:tc>
                  <a:txBody>
                    <a:bodyPr/>
                    <a:lstStyle/>
                    <a:p>
                      <a:pPr algn="ctr"/>
                      <a:r>
                        <a:rPr lang="es-MX" sz="2000" dirty="0">
                          <a:latin typeface="Arial" panose="020B0604020202020204" pitchFamily="34" charset="0"/>
                          <a:cs typeface="Arial" panose="020B0604020202020204" pitchFamily="34" charset="0"/>
                        </a:rPr>
                        <a:t>WEEK</a:t>
                      </a:r>
                    </a:p>
                  </a:txBody>
                  <a:tcPr anchor="ctr"/>
                </a:tc>
                <a:tc>
                  <a:txBody>
                    <a:bodyPr/>
                    <a:lstStyle/>
                    <a:p>
                      <a:pPr algn="ctr"/>
                      <a:r>
                        <a:rPr lang="es-MX" sz="2000" dirty="0">
                          <a:latin typeface="Arial" panose="020B0604020202020204" pitchFamily="34" charset="0"/>
                          <a:cs typeface="Arial" panose="020B0604020202020204" pitchFamily="34" charset="0"/>
                        </a:rPr>
                        <a:t>LEARNING</a:t>
                      </a:r>
                      <a:r>
                        <a:rPr lang="es-MX" sz="2000" baseline="0" dirty="0">
                          <a:latin typeface="Arial" panose="020B0604020202020204" pitchFamily="34" charset="0"/>
                          <a:cs typeface="Arial" panose="020B0604020202020204" pitchFamily="34" charset="0"/>
                        </a:rPr>
                        <a:t> EVIDENCES</a:t>
                      </a:r>
                      <a:endParaRPr lang="es-MX"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80529">
                <a:tc>
                  <a:txBody>
                    <a:bodyPr/>
                    <a:lstStyle/>
                    <a:p>
                      <a:pPr algn="ctr"/>
                      <a:r>
                        <a:rPr lang="es-MX" sz="6000" b="1" dirty="0">
                          <a:latin typeface="Arial" panose="020B0604020202020204" pitchFamily="34" charset="0"/>
                          <a:cs typeface="Arial" panose="020B0604020202020204" pitchFamily="34" charset="0"/>
                        </a:rPr>
                        <a:t>1</a:t>
                      </a:r>
                    </a:p>
                  </a:txBody>
                  <a:tcPr anchor="ctr"/>
                </a:tc>
                <a:tc>
                  <a:txBody>
                    <a:bodyPr/>
                    <a:lstStyle/>
                    <a:p>
                      <a:pPr marL="342900" indent="-342900">
                        <a:buAutoNum type="arabicPeriod"/>
                      </a:pPr>
                      <a:r>
                        <a:rPr lang="es-MX" sz="1600" dirty="0" err="1">
                          <a:latin typeface="Arial" panose="020B0604020202020204" pitchFamily="34" charset="0"/>
                          <a:cs typeface="Arial" panose="020B0604020202020204" pitchFamily="34" charset="0"/>
                        </a:rPr>
                        <a:t>Telling</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the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truth</a:t>
                      </a:r>
                      <a:endParaRPr lang="es-MX" sz="1600" dirty="0">
                        <a:latin typeface="Arial" panose="020B0604020202020204" pitchFamily="34" charset="0"/>
                        <a:cs typeface="Arial" panose="020B0604020202020204" pitchFamily="34" charset="0"/>
                      </a:endParaRPr>
                    </a:p>
                    <a:p>
                      <a:pPr marL="342900" indent="-342900">
                        <a:buAutoNum type="arabicPeriod"/>
                      </a:pPr>
                      <a:r>
                        <a:rPr lang="es-MX" sz="1600" dirty="0">
                          <a:latin typeface="Arial" panose="020B0604020202020204" pitchFamily="34" charset="0"/>
                          <a:cs typeface="Arial" panose="020B0604020202020204" pitchFamily="34" charset="0"/>
                        </a:rPr>
                        <a:t>Business </a:t>
                      </a:r>
                      <a:r>
                        <a:rPr lang="es-MX" sz="1600" dirty="0" err="1">
                          <a:latin typeface="Arial" panose="020B0604020202020204" pitchFamily="34" charset="0"/>
                          <a:cs typeface="Arial" panose="020B0604020202020204" pitchFamily="34" charset="0"/>
                        </a:rPr>
                        <a:t>Career</a:t>
                      </a:r>
                      <a:endParaRPr lang="es-MX" sz="1600" dirty="0">
                        <a:latin typeface="Arial" panose="020B0604020202020204" pitchFamily="34" charset="0"/>
                        <a:cs typeface="Arial" panose="020B0604020202020204" pitchFamily="34" charset="0"/>
                      </a:endParaRPr>
                    </a:p>
                    <a:p>
                      <a:pPr marL="342900" indent="-342900">
                        <a:buAutoNum type="arabicPeriod"/>
                      </a:pPr>
                      <a:r>
                        <a:rPr lang="es-MX" sz="1600" dirty="0" err="1">
                          <a:latin typeface="Arial" panose="020B0604020202020204" pitchFamily="34" charset="0"/>
                          <a:cs typeface="Arial" panose="020B0604020202020204" pitchFamily="34" charset="0"/>
                        </a:rPr>
                        <a:t>Enrichment</a:t>
                      </a:r>
                      <a:r>
                        <a:rPr lang="es-MX" sz="1600" dirty="0">
                          <a:latin typeface="Arial" panose="020B0604020202020204" pitchFamily="34" charset="0"/>
                          <a:cs typeface="Arial" panose="020B0604020202020204" pitchFamily="34" charset="0"/>
                        </a:rPr>
                        <a:t> 1</a:t>
                      </a:r>
                    </a:p>
                  </a:txBody>
                  <a:tcPr/>
                </a:tc>
                <a:tc>
                  <a:txBody>
                    <a:bodyPr/>
                    <a:lstStyle/>
                    <a:p>
                      <a:pPr algn="ctr"/>
                      <a:r>
                        <a:rPr lang="en-US" sz="1600" dirty="0">
                          <a:latin typeface="Arial" panose="020B0604020202020204" pitchFamily="34" charset="0"/>
                          <a:cs typeface="Arial" panose="020B0604020202020204" pitchFamily="34" charset="0"/>
                        </a:rPr>
                        <a:t>W1</a:t>
                      </a:r>
                    </a:p>
                    <a:p>
                      <a:pPr algn="ctr"/>
                      <a:r>
                        <a:rPr lang="en-US" sz="1600" dirty="0">
                          <a:latin typeface="Arial" panose="020B0604020202020204" pitchFamily="34" charset="0"/>
                          <a:cs typeface="Arial" panose="020B0604020202020204" pitchFamily="34" charset="0"/>
                        </a:rPr>
                        <a:t>W2</a:t>
                      </a:r>
                    </a:p>
                    <a:p>
                      <a:pPr algn="ctr"/>
                      <a:r>
                        <a:rPr lang="en-US" sz="1600" dirty="0">
                          <a:latin typeface="Arial" panose="020B0604020202020204" pitchFamily="34" charset="0"/>
                          <a:cs typeface="Arial" panose="020B0604020202020204" pitchFamily="34" charset="0"/>
                        </a:rPr>
                        <a:t>W3</a:t>
                      </a:r>
                    </a:p>
                  </a:txBody>
                  <a:tcPr/>
                </a:tc>
                <a:tc>
                  <a:txBody>
                    <a:bodyPr/>
                    <a:lstStyle/>
                    <a:p>
                      <a:r>
                        <a:rPr lang="es-MX" sz="1600" dirty="0" err="1">
                          <a:latin typeface="Arial" panose="020B0604020202020204" pitchFamily="34" charset="0"/>
                          <a:cs typeface="Arial" panose="020B0604020202020204" pitchFamily="34" charset="0"/>
                        </a:rPr>
                        <a:t>Platform</a:t>
                      </a:r>
                      <a:endParaRPr lang="es-MX" sz="1600" dirty="0">
                        <a:latin typeface="Arial" panose="020B0604020202020204" pitchFamily="34" charset="0"/>
                        <a:cs typeface="Arial" panose="020B0604020202020204" pitchFamily="34" charset="0"/>
                      </a:endParaRPr>
                    </a:p>
                    <a:p>
                      <a:r>
                        <a:rPr lang="es-MX" sz="1600" dirty="0" err="1">
                          <a:latin typeface="Arial" panose="020B0604020202020204" pitchFamily="34" charset="0"/>
                          <a:cs typeface="Arial" panose="020B0604020202020204" pitchFamily="34" charset="0"/>
                        </a:rPr>
                        <a:t>Activities</a:t>
                      </a:r>
                      <a:r>
                        <a:rPr lang="es-MX" sz="1600" dirty="0">
                          <a:latin typeface="Arial" panose="020B0604020202020204" pitchFamily="34" charset="0"/>
                          <a:cs typeface="Arial" panose="020B0604020202020204" pitchFamily="34" charset="0"/>
                        </a:rPr>
                        <a:t> in</a:t>
                      </a:r>
                      <a:r>
                        <a:rPr lang="es-MX" sz="1600" baseline="0" dirty="0">
                          <a:latin typeface="Arial" panose="020B0604020202020204" pitchFamily="34" charset="0"/>
                          <a:cs typeface="Arial" panose="020B0604020202020204" pitchFamily="34" charset="0"/>
                        </a:rPr>
                        <a:t> Escuela en Red</a:t>
                      </a: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80529">
                <a:tc>
                  <a:txBody>
                    <a:bodyPr/>
                    <a:lstStyle/>
                    <a:p>
                      <a:pPr algn="ctr"/>
                      <a:r>
                        <a:rPr lang="es-MX" sz="6000" b="1" dirty="0">
                          <a:latin typeface="Arial" panose="020B0604020202020204" pitchFamily="34" charset="0"/>
                          <a:cs typeface="Arial" panose="020B0604020202020204" pitchFamily="34" charset="0"/>
                        </a:rPr>
                        <a:t>2</a:t>
                      </a:r>
                    </a:p>
                  </a:txBody>
                  <a:tcPr anchor="ctr"/>
                </a:tc>
                <a:tc>
                  <a:txBody>
                    <a:bodyPr/>
                    <a:lstStyle/>
                    <a:p>
                      <a:r>
                        <a:rPr lang="es-MX" sz="1600" dirty="0">
                          <a:latin typeface="Arial" panose="020B0604020202020204" pitchFamily="34" charset="0"/>
                          <a:cs typeface="Arial" panose="020B0604020202020204" pitchFamily="34" charset="0"/>
                        </a:rPr>
                        <a:t>4. </a:t>
                      </a:r>
                      <a:r>
                        <a:rPr lang="es-MX" sz="1600" dirty="0" err="1">
                          <a:latin typeface="Arial" panose="020B0604020202020204" pitchFamily="34" charset="0"/>
                          <a:cs typeface="Arial" panose="020B0604020202020204" pitchFamily="34" charset="0"/>
                        </a:rPr>
                        <a:t>Agreeing</a:t>
                      </a:r>
                      <a:r>
                        <a:rPr lang="es-MX" sz="1600" dirty="0">
                          <a:latin typeface="Arial" panose="020B0604020202020204" pitchFamily="34" charset="0"/>
                          <a:cs typeface="Arial" panose="020B0604020202020204" pitchFamily="34" charset="0"/>
                        </a:rPr>
                        <a:t> and </a:t>
                      </a:r>
                      <a:r>
                        <a:rPr lang="es-MX" sz="1600" dirty="0" err="1">
                          <a:latin typeface="Arial" panose="020B0604020202020204" pitchFamily="34" charset="0"/>
                          <a:cs typeface="Arial" panose="020B0604020202020204" pitchFamily="34" charset="0"/>
                        </a:rPr>
                        <a:t>disagreeing</a:t>
                      </a:r>
                      <a:r>
                        <a:rPr lang="es-MX" sz="1600" dirty="0">
                          <a:latin typeface="Arial" panose="020B0604020202020204" pitchFamily="34" charset="0"/>
                          <a:cs typeface="Arial" panose="020B0604020202020204" pitchFamily="34" charset="0"/>
                        </a:rPr>
                        <a:t> </a:t>
                      </a:r>
                    </a:p>
                    <a:p>
                      <a:r>
                        <a:rPr lang="es-MX" sz="1600" dirty="0">
                          <a:latin typeface="Arial" panose="020B0604020202020204" pitchFamily="34" charset="0"/>
                          <a:cs typeface="Arial" panose="020B0604020202020204" pitchFamily="34" charset="0"/>
                        </a:rPr>
                        <a:t>5. </a:t>
                      </a:r>
                      <a:r>
                        <a:rPr lang="es-MX" sz="1600" dirty="0" err="1">
                          <a:latin typeface="Arial" panose="020B0604020202020204" pitchFamily="34" charset="0"/>
                          <a:cs typeface="Arial" panose="020B0604020202020204" pitchFamily="34" charset="0"/>
                        </a:rPr>
                        <a:t>Too</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much</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work</a:t>
                      </a:r>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6. </a:t>
                      </a:r>
                      <a:r>
                        <a:rPr lang="es-MX" sz="1600" dirty="0" err="1">
                          <a:latin typeface="Arial" panose="020B0604020202020204" pitchFamily="34" charset="0"/>
                          <a:cs typeface="Arial" panose="020B0604020202020204" pitchFamily="34" charset="0"/>
                        </a:rPr>
                        <a:t>Enrichment</a:t>
                      </a:r>
                      <a:r>
                        <a:rPr lang="es-MX" sz="1600" dirty="0">
                          <a:latin typeface="Arial" panose="020B0604020202020204" pitchFamily="34" charset="0"/>
                          <a:cs typeface="Arial" panose="020B0604020202020204" pitchFamily="34" charset="0"/>
                        </a:rPr>
                        <a:t> 2</a:t>
                      </a:r>
                    </a:p>
                  </a:txBody>
                  <a:tcPr/>
                </a:tc>
                <a:tc>
                  <a:txBody>
                    <a:bodyPr/>
                    <a:lstStyle/>
                    <a:p>
                      <a:pPr algn="ctr"/>
                      <a:r>
                        <a:rPr lang="es-MX" sz="1600" dirty="0">
                          <a:latin typeface="Arial" panose="020B0604020202020204" pitchFamily="34" charset="0"/>
                          <a:cs typeface="Arial" panose="020B0604020202020204" pitchFamily="34" charset="0"/>
                        </a:rPr>
                        <a:t>W4</a:t>
                      </a:r>
                    </a:p>
                    <a:p>
                      <a:pPr algn="ctr"/>
                      <a:r>
                        <a:rPr lang="es-MX" sz="1600" dirty="0">
                          <a:latin typeface="Arial" panose="020B0604020202020204" pitchFamily="34" charset="0"/>
                          <a:cs typeface="Arial" panose="020B0604020202020204" pitchFamily="34" charset="0"/>
                        </a:rPr>
                        <a:t>W5</a:t>
                      </a:r>
                    </a:p>
                    <a:p>
                      <a:pPr algn="ctr"/>
                      <a:r>
                        <a:rPr lang="es-MX" sz="1600" dirty="0">
                          <a:latin typeface="Arial" panose="020B0604020202020204" pitchFamily="34" charset="0"/>
                          <a:cs typeface="Arial" panose="020B0604020202020204" pitchFamily="34" charset="0"/>
                        </a:rPr>
                        <a:t>W6</a:t>
                      </a:r>
                    </a:p>
                  </a:txBody>
                  <a:tcPr/>
                </a:tc>
                <a:tc>
                  <a:txBody>
                    <a:bodyPr/>
                    <a:lstStyle/>
                    <a:p>
                      <a:r>
                        <a:rPr lang="es-MX" sz="1600" dirty="0" err="1">
                          <a:latin typeface="Arial" panose="020B0604020202020204" pitchFamily="34" charset="0"/>
                          <a:cs typeface="Arial" panose="020B0604020202020204" pitchFamily="34" charset="0"/>
                        </a:rPr>
                        <a:t>Platform</a:t>
                      </a:r>
                      <a:endParaRPr lang="es-MX" sz="1600" dirty="0">
                        <a:latin typeface="Arial" panose="020B0604020202020204" pitchFamily="34" charset="0"/>
                        <a:cs typeface="Arial" panose="020B0604020202020204" pitchFamily="34" charset="0"/>
                      </a:endParaRPr>
                    </a:p>
                    <a:p>
                      <a:r>
                        <a:rPr lang="es-MX" sz="1600" dirty="0" err="1">
                          <a:latin typeface="Arial" panose="020B0604020202020204" pitchFamily="34" charset="0"/>
                          <a:cs typeface="Arial" panose="020B0604020202020204" pitchFamily="34" charset="0"/>
                        </a:rPr>
                        <a:t>Activities</a:t>
                      </a:r>
                      <a:r>
                        <a:rPr lang="es-MX" sz="1600" baseline="0" dirty="0">
                          <a:latin typeface="Arial" panose="020B0604020202020204" pitchFamily="34" charset="0"/>
                          <a:cs typeface="Arial" panose="020B0604020202020204" pitchFamily="34" charset="0"/>
                        </a:rPr>
                        <a:t> in Escuela en Red</a:t>
                      </a: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880529">
                <a:tc>
                  <a:txBody>
                    <a:bodyPr/>
                    <a:lstStyle/>
                    <a:p>
                      <a:pPr algn="ctr"/>
                      <a:r>
                        <a:rPr lang="es-MX" sz="6000" b="1" dirty="0">
                          <a:latin typeface="Arial" panose="020B0604020202020204" pitchFamily="34" charset="0"/>
                          <a:cs typeface="Arial" panose="020B0604020202020204" pitchFamily="34" charset="0"/>
                        </a:rPr>
                        <a:t>3</a:t>
                      </a:r>
                    </a:p>
                  </a:txBody>
                  <a:tcPr anchor="ctr"/>
                </a:tc>
                <a:tc>
                  <a:txBody>
                    <a:bodyPr/>
                    <a:lstStyle/>
                    <a:p>
                      <a:r>
                        <a:rPr lang="en-US" sz="1600" dirty="0">
                          <a:latin typeface="Arial" panose="020B0604020202020204" pitchFamily="34" charset="0"/>
                          <a:cs typeface="Arial" panose="020B0604020202020204" pitchFamily="34" charset="0"/>
                        </a:rPr>
                        <a:t>7. People with problems</a:t>
                      </a:r>
                    </a:p>
                    <a:p>
                      <a:r>
                        <a:rPr lang="en-US" sz="1600" dirty="0">
                          <a:latin typeface="Arial" panose="020B0604020202020204" pitchFamily="34" charset="0"/>
                          <a:cs typeface="Arial" panose="020B0604020202020204" pitchFamily="34" charset="0"/>
                        </a:rPr>
                        <a:t>8. Tell me about it</a:t>
                      </a:r>
                    </a:p>
                    <a:p>
                      <a:r>
                        <a:rPr lang="en-US" sz="1600" dirty="0">
                          <a:latin typeface="Arial" panose="020B0604020202020204" pitchFamily="34" charset="0"/>
                          <a:cs typeface="Arial" panose="020B0604020202020204" pitchFamily="34" charset="0"/>
                        </a:rPr>
                        <a:t>9. Economics</a:t>
                      </a:r>
                    </a:p>
                    <a:p>
                      <a:r>
                        <a:rPr lang="en-US" sz="1600" dirty="0">
                          <a:latin typeface="Arial" panose="020B0604020202020204" pitchFamily="34" charset="0"/>
                          <a:cs typeface="Arial" panose="020B0604020202020204" pitchFamily="34" charset="0"/>
                        </a:rPr>
                        <a:t>10. Enrichment 3</a:t>
                      </a:r>
                    </a:p>
                  </a:txBody>
                  <a:tcPr/>
                </a:tc>
                <a:tc>
                  <a:txBody>
                    <a:bodyPr/>
                    <a:lstStyle/>
                    <a:p>
                      <a:pPr algn="ctr"/>
                      <a:r>
                        <a:rPr lang="es-MX" sz="1600" dirty="0">
                          <a:latin typeface="Arial" panose="020B0604020202020204" pitchFamily="34" charset="0"/>
                          <a:cs typeface="Arial" panose="020B0604020202020204" pitchFamily="34" charset="0"/>
                        </a:rPr>
                        <a:t>W7</a:t>
                      </a:r>
                    </a:p>
                    <a:p>
                      <a:pPr algn="ctr"/>
                      <a:r>
                        <a:rPr lang="es-MX" sz="1600" dirty="0">
                          <a:latin typeface="Arial" panose="020B0604020202020204" pitchFamily="34" charset="0"/>
                          <a:cs typeface="Arial" panose="020B0604020202020204" pitchFamily="34" charset="0"/>
                        </a:rPr>
                        <a:t>W8</a:t>
                      </a:r>
                    </a:p>
                    <a:p>
                      <a:pPr algn="ctr"/>
                      <a:r>
                        <a:rPr lang="es-MX" sz="1600" dirty="0">
                          <a:latin typeface="Arial" panose="020B0604020202020204" pitchFamily="34" charset="0"/>
                          <a:cs typeface="Arial" panose="020B0604020202020204" pitchFamily="34" charset="0"/>
                        </a:rPr>
                        <a:t>W9</a:t>
                      </a:r>
                    </a:p>
                    <a:p>
                      <a:pPr algn="ctr"/>
                      <a:r>
                        <a:rPr lang="es-MX" sz="1600" dirty="0">
                          <a:latin typeface="Arial" panose="020B0604020202020204" pitchFamily="34" charset="0"/>
                          <a:cs typeface="Arial" panose="020B0604020202020204" pitchFamily="34" charset="0"/>
                        </a:rPr>
                        <a:t>W10</a:t>
                      </a:r>
                    </a:p>
                  </a:txBody>
                  <a:tcPr/>
                </a:tc>
                <a:tc>
                  <a:txBody>
                    <a:bodyPr/>
                    <a:lstStyle/>
                    <a:p>
                      <a:r>
                        <a:rPr lang="es-MX" sz="1600" dirty="0" err="1">
                          <a:latin typeface="Arial" panose="020B0604020202020204" pitchFamily="34" charset="0"/>
                          <a:cs typeface="Arial" panose="020B0604020202020204" pitchFamily="34" charset="0"/>
                        </a:rPr>
                        <a:t>Platform</a:t>
                      </a:r>
                      <a:endParaRPr lang="es-MX" sz="1600" dirty="0">
                        <a:latin typeface="Arial" panose="020B0604020202020204" pitchFamily="34" charset="0"/>
                        <a:cs typeface="Arial" panose="020B0604020202020204" pitchFamily="34" charset="0"/>
                      </a:endParaRPr>
                    </a:p>
                    <a:p>
                      <a:r>
                        <a:rPr lang="es-MX" sz="1600" dirty="0" err="1">
                          <a:latin typeface="Arial" panose="020B0604020202020204" pitchFamily="34" charset="0"/>
                          <a:cs typeface="Arial" panose="020B0604020202020204" pitchFamily="34" charset="0"/>
                        </a:rPr>
                        <a:t>Activities</a:t>
                      </a:r>
                      <a:r>
                        <a:rPr lang="es-MX" sz="1600" baseline="0" dirty="0">
                          <a:latin typeface="Arial" panose="020B0604020202020204" pitchFamily="34" charset="0"/>
                          <a:cs typeface="Arial" panose="020B0604020202020204" pitchFamily="34" charset="0"/>
                        </a:rPr>
                        <a:t> in Escuela en Red</a:t>
                      </a: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880529">
                <a:tc>
                  <a:txBody>
                    <a:bodyPr/>
                    <a:lstStyle/>
                    <a:p>
                      <a:pPr algn="ctr"/>
                      <a:r>
                        <a:rPr lang="es-MX" sz="6000" b="1" dirty="0">
                          <a:latin typeface="Arial" panose="020B0604020202020204" pitchFamily="34" charset="0"/>
                          <a:cs typeface="Arial" panose="020B0604020202020204" pitchFamily="34" charset="0"/>
                        </a:rPr>
                        <a:t>4</a:t>
                      </a:r>
                    </a:p>
                  </a:txBody>
                  <a:tcPr anchor="ctr"/>
                </a:tc>
                <a:tc>
                  <a:txBody>
                    <a:bodyPr/>
                    <a:lstStyle/>
                    <a:p>
                      <a:r>
                        <a:rPr lang="en-US" sz="1600" dirty="0">
                          <a:latin typeface="Arial" panose="020B0604020202020204" pitchFamily="34" charset="0"/>
                          <a:cs typeface="Arial" panose="020B0604020202020204" pitchFamily="34" charset="0"/>
                        </a:rPr>
                        <a:t>11. Interviews</a:t>
                      </a:r>
                    </a:p>
                    <a:p>
                      <a:r>
                        <a:rPr lang="en-US" sz="1600" dirty="0">
                          <a:latin typeface="Arial" panose="020B0604020202020204" pitchFamily="34" charset="0"/>
                          <a:cs typeface="Arial" panose="020B0604020202020204" pitchFamily="34" charset="0"/>
                        </a:rPr>
                        <a:t>12.</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Aritificial</a:t>
                      </a:r>
                      <a:r>
                        <a:rPr lang="en-US" sz="1600" baseline="0" dirty="0">
                          <a:latin typeface="Arial" panose="020B0604020202020204" pitchFamily="34" charset="0"/>
                          <a:cs typeface="Arial" panose="020B0604020202020204" pitchFamily="34" charset="0"/>
                        </a:rPr>
                        <a:t> intelligence</a:t>
                      </a:r>
                    </a:p>
                    <a:p>
                      <a:r>
                        <a:rPr lang="en-US" sz="1600" baseline="0" dirty="0">
                          <a:latin typeface="Arial" panose="020B0604020202020204" pitchFamily="34" charset="0"/>
                          <a:cs typeface="Arial" panose="020B0604020202020204" pitchFamily="34" charset="0"/>
                        </a:rPr>
                        <a:t>13. Space Exploration</a:t>
                      </a:r>
                    </a:p>
                  </a:txBody>
                  <a:tcPr/>
                </a:tc>
                <a:tc>
                  <a:txBody>
                    <a:bodyPr/>
                    <a:lstStyle/>
                    <a:p>
                      <a:pPr algn="ctr"/>
                      <a:r>
                        <a:rPr lang="es-MX" sz="1600" dirty="0">
                          <a:latin typeface="Arial" panose="020B0604020202020204" pitchFamily="34" charset="0"/>
                          <a:cs typeface="Arial" panose="020B0604020202020204" pitchFamily="34" charset="0"/>
                        </a:rPr>
                        <a:t>W11</a:t>
                      </a:r>
                    </a:p>
                    <a:p>
                      <a:pPr algn="ctr"/>
                      <a:r>
                        <a:rPr lang="es-MX" sz="1600" dirty="0">
                          <a:latin typeface="Arial" panose="020B0604020202020204" pitchFamily="34" charset="0"/>
                          <a:cs typeface="Arial" panose="020B0604020202020204" pitchFamily="34" charset="0"/>
                        </a:rPr>
                        <a:t>W12</a:t>
                      </a:r>
                    </a:p>
                    <a:p>
                      <a:pPr algn="ctr"/>
                      <a:r>
                        <a:rPr lang="es-MX" sz="1600" dirty="0">
                          <a:latin typeface="Arial" panose="020B0604020202020204" pitchFamily="34" charset="0"/>
                          <a:cs typeface="Arial" panose="020B0604020202020204" pitchFamily="34" charset="0"/>
                        </a:rPr>
                        <a:t>W13</a:t>
                      </a:r>
                    </a:p>
                  </a:txBody>
                  <a:tcPr/>
                </a:tc>
                <a:tc>
                  <a:txBody>
                    <a:bodyPr/>
                    <a:lstStyle/>
                    <a:p>
                      <a:r>
                        <a:rPr lang="es-MX" sz="1600" dirty="0" err="1">
                          <a:latin typeface="Arial" panose="020B0604020202020204" pitchFamily="34" charset="0"/>
                          <a:cs typeface="Arial" panose="020B0604020202020204" pitchFamily="34" charset="0"/>
                        </a:rPr>
                        <a:t>Platform</a:t>
                      </a:r>
                      <a:endParaRPr lang="es-MX" sz="1600" dirty="0">
                        <a:latin typeface="Arial" panose="020B0604020202020204" pitchFamily="34" charset="0"/>
                        <a:cs typeface="Arial" panose="020B0604020202020204" pitchFamily="34" charset="0"/>
                      </a:endParaRPr>
                    </a:p>
                    <a:p>
                      <a:r>
                        <a:rPr lang="es-MX" sz="1600" dirty="0" err="1">
                          <a:latin typeface="Arial" panose="020B0604020202020204" pitchFamily="34" charset="0"/>
                          <a:cs typeface="Arial" panose="020B0604020202020204" pitchFamily="34" charset="0"/>
                        </a:rPr>
                        <a:t>Activities</a:t>
                      </a:r>
                      <a:r>
                        <a:rPr lang="es-MX" sz="1600" dirty="0">
                          <a:latin typeface="Arial" panose="020B0604020202020204" pitchFamily="34" charset="0"/>
                          <a:cs typeface="Arial" panose="020B0604020202020204" pitchFamily="34" charset="0"/>
                        </a:rPr>
                        <a:t> in Escuela en Red</a:t>
                      </a:r>
                    </a:p>
                  </a:txBody>
                  <a:tcPr/>
                </a:tc>
                <a:extLst>
                  <a:ext uri="{0D108BD9-81ED-4DB2-BD59-A6C34878D82A}">
                    <a16:rowId xmlns:a16="http://schemas.microsoft.com/office/drawing/2014/main" val="10004"/>
                  </a:ext>
                </a:extLst>
              </a:tr>
            </a:tbl>
          </a:graphicData>
        </a:graphic>
      </p:graphicFrame>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Tree>
    <p:extLst>
      <p:ext uri="{BB962C8B-B14F-4D97-AF65-F5344CB8AC3E}">
        <p14:creationId xmlns:p14="http://schemas.microsoft.com/office/powerpoint/2010/main" val="15716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501669144"/>
              </p:ext>
            </p:extLst>
          </p:nvPr>
        </p:nvGraphicFramePr>
        <p:xfrm>
          <a:off x="3774536" y="1892856"/>
          <a:ext cx="8128000" cy="146304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pPr algn="ctr"/>
                      <a:r>
                        <a:rPr lang="es-MX" sz="2800" dirty="0"/>
                        <a:t>English </a:t>
                      </a:r>
                      <a:r>
                        <a:rPr lang="es-MX" sz="2800" dirty="0" err="1"/>
                        <a:t>Discoveries</a:t>
                      </a:r>
                      <a:r>
                        <a:rPr lang="es-MX" sz="2800" baseline="0" dirty="0"/>
                        <a:t> </a:t>
                      </a:r>
                      <a:r>
                        <a:rPr lang="es-MX" sz="2800" baseline="0" dirty="0" err="1"/>
                        <a:t>Platform</a:t>
                      </a:r>
                      <a:r>
                        <a:rPr lang="es-MX" sz="2800" baseline="0" dirty="0"/>
                        <a:t> and extra </a:t>
                      </a:r>
                      <a:r>
                        <a:rPr lang="es-MX" sz="2800" baseline="0" dirty="0" err="1"/>
                        <a:t>activities</a:t>
                      </a:r>
                      <a:endParaRPr lang="es-MX" sz="2800" dirty="0"/>
                    </a:p>
                  </a:txBody>
                  <a:tcPr/>
                </a:tc>
                <a:tc>
                  <a:txBody>
                    <a:bodyPr/>
                    <a:lstStyle/>
                    <a:p>
                      <a:pPr algn="ctr"/>
                      <a:r>
                        <a:rPr lang="es-MX" sz="2800" b="1" dirty="0"/>
                        <a:t>100%</a:t>
                      </a:r>
                    </a:p>
                  </a:txBody>
                  <a:tcPr/>
                </a:tc>
                <a:extLst>
                  <a:ext uri="{0D108BD9-81ED-4DB2-BD59-A6C34878D82A}">
                    <a16:rowId xmlns:a16="http://schemas.microsoft.com/office/drawing/2014/main" val="10001"/>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583955988"/>
              </p:ext>
            </p:extLst>
          </p:nvPr>
        </p:nvGraphicFramePr>
        <p:xfrm>
          <a:off x="3766148" y="4446269"/>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3096862"/>
            <a:ext cx="3586760" cy="146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55271" y="2001329"/>
            <a:ext cx="3899144" cy="4031873"/>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s-MX" sz="2000" b="1" dirty="0"/>
              <a:t>In case </a:t>
            </a:r>
            <a:r>
              <a:rPr lang="es-MX" sz="2000" b="1" dirty="0" err="1"/>
              <a:t>you</a:t>
            </a:r>
            <a:r>
              <a:rPr lang="es-MX" sz="2000" b="1" dirty="0"/>
              <a:t> </a:t>
            </a:r>
            <a:r>
              <a:rPr lang="es-MX" sz="2000" b="1" dirty="0" err="1"/>
              <a:t>fail</a:t>
            </a:r>
            <a:r>
              <a:rPr lang="es-MX" sz="2000" b="1" dirty="0"/>
              <a:t> </a:t>
            </a:r>
            <a:r>
              <a:rPr lang="es-MX" sz="2000" b="1" dirty="0" err="1"/>
              <a:t>one</a:t>
            </a:r>
            <a:r>
              <a:rPr lang="es-MX" sz="2000" b="1" dirty="0"/>
              <a:t> of </a:t>
            </a:r>
            <a:r>
              <a:rPr lang="es-MX" sz="2000" b="1" dirty="0" err="1"/>
              <a:t>the</a:t>
            </a:r>
            <a:r>
              <a:rPr lang="es-MX" sz="2000" b="1" dirty="0"/>
              <a:t> </a:t>
            </a:r>
            <a:r>
              <a:rPr lang="es-MX" sz="2000" b="1" dirty="0" err="1"/>
              <a:t>learning</a:t>
            </a:r>
            <a:r>
              <a:rPr lang="es-MX" sz="2000" b="1" dirty="0"/>
              <a:t> </a:t>
            </a:r>
            <a:r>
              <a:rPr lang="es-MX" sz="2000" b="1" dirty="0" err="1"/>
              <a:t>units</a:t>
            </a:r>
            <a:r>
              <a:rPr lang="es-MX" sz="2000" b="1" dirty="0"/>
              <a:t>, </a:t>
            </a:r>
            <a:r>
              <a:rPr lang="es-MX" sz="2000" b="1" dirty="0" err="1"/>
              <a:t>you</a:t>
            </a:r>
            <a:r>
              <a:rPr lang="es-MX" sz="2000" b="1" dirty="0"/>
              <a:t> </a:t>
            </a:r>
            <a:r>
              <a:rPr lang="es-MX" sz="2000" b="1" dirty="0" err="1"/>
              <a:t>will</a:t>
            </a:r>
            <a:r>
              <a:rPr lang="es-MX" sz="2000" b="1" dirty="0"/>
              <a:t> </a:t>
            </a:r>
            <a:r>
              <a:rPr lang="es-MX" sz="2000" b="1" dirty="0" err="1"/>
              <a:t>not</a:t>
            </a:r>
            <a:r>
              <a:rPr lang="es-MX" sz="2000" b="1" dirty="0"/>
              <a:t> be </a:t>
            </a:r>
            <a:r>
              <a:rPr lang="es-MX" sz="2000" b="1" dirty="0" err="1"/>
              <a:t>allowed</a:t>
            </a:r>
            <a:r>
              <a:rPr lang="es-MX" sz="2000" b="1" dirty="0"/>
              <a:t> to </a:t>
            </a:r>
            <a:r>
              <a:rPr lang="es-MX" sz="2000" b="1" dirty="0" err="1"/>
              <a:t>present</a:t>
            </a:r>
            <a:r>
              <a:rPr lang="es-MX" sz="2000" b="1" dirty="0"/>
              <a:t> </a:t>
            </a:r>
            <a:r>
              <a:rPr lang="es-MX" sz="2000" b="1" dirty="0" err="1"/>
              <a:t>the</a:t>
            </a:r>
            <a:r>
              <a:rPr lang="es-MX" sz="2000" b="1" dirty="0"/>
              <a:t> final </a:t>
            </a:r>
            <a:r>
              <a:rPr lang="es-MX" sz="2000" b="1" dirty="0" err="1"/>
              <a:t>evidence</a:t>
            </a:r>
            <a:r>
              <a:rPr lang="es-MX" sz="2000" b="1" dirty="0"/>
              <a:t> </a:t>
            </a:r>
            <a:r>
              <a:rPr lang="es-MX" sz="2000" b="1" dirty="0" err="1"/>
              <a:t>losing</a:t>
            </a:r>
            <a:r>
              <a:rPr lang="es-MX" sz="2000" b="1" dirty="0"/>
              <a:t> 50% of </a:t>
            </a:r>
            <a:r>
              <a:rPr lang="es-MX" sz="2000" b="1" dirty="0" err="1"/>
              <a:t>your</a:t>
            </a:r>
            <a:r>
              <a:rPr lang="es-MX" sz="2000" b="1" dirty="0"/>
              <a:t> global </a:t>
            </a:r>
            <a:r>
              <a:rPr lang="es-MX" sz="2000" b="1" dirty="0" err="1"/>
              <a:t>evaluation</a:t>
            </a:r>
            <a:r>
              <a:rPr lang="es-MX" sz="2000" b="1" dirty="0"/>
              <a:t>. In </a:t>
            </a:r>
            <a:r>
              <a:rPr lang="es-MX" sz="2000" b="1" dirty="0" err="1"/>
              <a:t>which</a:t>
            </a:r>
            <a:r>
              <a:rPr lang="es-MX" sz="2000" b="1" dirty="0"/>
              <a:t> case, </a:t>
            </a:r>
            <a:r>
              <a:rPr lang="es-MX" sz="2000" b="1" dirty="0" err="1"/>
              <a:t>you</a:t>
            </a:r>
            <a:r>
              <a:rPr lang="es-MX" sz="2000" b="1" dirty="0"/>
              <a:t> </a:t>
            </a:r>
            <a:r>
              <a:rPr lang="es-MX" sz="2000" b="1" dirty="0" err="1"/>
              <a:t>will</a:t>
            </a:r>
            <a:r>
              <a:rPr lang="es-MX" sz="2000" b="1" dirty="0"/>
              <a:t> </a:t>
            </a:r>
            <a:r>
              <a:rPr lang="es-MX" sz="2000" b="1" dirty="0" err="1"/>
              <a:t>have</a:t>
            </a:r>
            <a:r>
              <a:rPr lang="es-MX" sz="2000" b="1" dirty="0"/>
              <a:t> to </a:t>
            </a:r>
            <a:r>
              <a:rPr lang="es-MX" sz="2000" b="1" dirty="0" err="1"/>
              <a:t>present</a:t>
            </a:r>
            <a:r>
              <a:rPr lang="es-MX" sz="2000" b="1" dirty="0"/>
              <a:t> </a:t>
            </a:r>
            <a:r>
              <a:rPr lang="es-MX" sz="2000" b="1" dirty="0" err="1"/>
              <a:t>the</a:t>
            </a:r>
            <a:r>
              <a:rPr lang="es-MX" sz="2000" b="1" dirty="0"/>
              <a:t> </a:t>
            </a:r>
            <a:r>
              <a:rPr lang="es-MX" sz="2000" b="1" dirty="0" err="1"/>
              <a:t>extraordinary</a:t>
            </a:r>
            <a:r>
              <a:rPr lang="es-MX" sz="2000" b="1" dirty="0"/>
              <a:t> </a:t>
            </a:r>
            <a:r>
              <a:rPr lang="es-MX" sz="2000" b="1" dirty="0" err="1"/>
              <a:t>exam</a:t>
            </a:r>
            <a:r>
              <a:rPr lang="es-MX" sz="2000" b="1" dirty="0"/>
              <a:t>.</a:t>
            </a:r>
          </a:p>
          <a:p>
            <a:pPr algn="just"/>
            <a:endParaRPr lang="es-MX" sz="2000" b="1" dirty="0"/>
          </a:p>
          <a:p>
            <a:pPr algn="just"/>
            <a:r>
              <a:rPr lang="es-MX" sz="2000" b="1" dirty="0"/>
              <a:t>In </a:t>
            </a:r>
            <a:r>
              <a:rPr lang="es-MX" sz="2000" b="1" dirty="0" err="1"/>
              <a:t>order</a:t>
            </a:r>
            <a:r>
              <a:rPr lang="es-MX" sz="2000" b="1" dirty="0"/>
              <a:t> to </a:t>
            </a:r>
            <a:r>
              <a:rPr lang="es-MX" sz="2000" b="1" dirty="0" err="1"/>
              <a:t>have</a:t>
            </a:r>
            <a:r>
              <a:rPr lang="es-MX" sz="2000" b="1" dirty="0"/>
              <a:t> </a:t>
            </a:r>
            <a:r>
              <a:rPr lang="es-MX" sz="2000" b="1" dirty="0" err="1"/>
              <a:t>two</a:t>
            </a:r>
            <a:r>
              <a:rPr lang="es-MX" sz="2000" b="1" dirty="0"/>
              <a:t> </a:t>
            </a:r>
            <a:r>
              <a:rPr lang="es-MX" sz="2000" b="1" dirty="0" err="1"/>
              <a:t>opportunities</a:t>
            </a:r>
            <a:r>
              <a:rPr lang="es-MX" sz="2000" b="1" dirty="0"/>
              <a:t> to </a:t>
            </a:r>
            <a:r>
              <a:rPr lang="es-MX" sz="2000" b="1" dirty="0" err="1"/>
              <a:t>regularize</a:t>
            </a:r>
            <a:r>
              <a:rPr lang="es-MX" sz="2000" b="1" dirty="0"/>
              <a:t>  </a:t>
            </a:r>
            <a:r>
              <a:rPr lang="es-MX" sz="2000" b="1" dirty="0" err="1"/>
              <a:t>your</a:t>
            </a:r>
            <a:r>
              <a:rPr lang="es-MX" sz="2000" b="1" dirty="0"/>
              <a:t> status </a:t>
            </a:r>
            <a:r>
              <a:rPr lang="es-MX" sz="2000" b="1" dirty="0" err="1"/>
              <a:t>you</a:t>
            </a:r>
            <a:r>
              <a:rPr lang="es-MX" sz="2000" b="1" dirty="0"/>
              <a:t> </a:t>
            </a:r>
            <a:r>
              <a:rPr lang="es-MX" sz="2000" b="1" dirty="0" err="1"/>
              <a:t>must</a:t>
            </a:r>
            <a:r>
              <a:rPr lang="es-MX" sz="2000" b="1" dirty="0"/>
              <a:t> </a:t>
            </a:r>
            <a:r>
              <a:rPr lang="es-MX" sz="2000" b="1" dirty="0" err="1"/>
              <a:t>attend</a:t>
            </a:r>
            <a:r>
              <a:rPr lang="es-MX" sz="2000" b="1" dirty="0"/>
              <a:t>  85% of </a:t>
            </a:r>
            <a:r>
              <a:rPr lang="es-MX" sz="2000" b="1" dirty="0" err="1"/>
              <a:t>class</a:t>
            </a:r>
            <a:r>
              <a:rPr lang="es-MX" sz="2000" b="1" dirty="0"/>
              <a:t> </a:t>
            </a:r>
            <a:r>
              <a:rPr lang="es-MX" sz="2000" b="1" dirty="0" err="1"/>
              <a:t>hours</a:t>
            </a:r>
            <a:r>
              <a:rPr lang="es-MX" sz="2000" b="1" dirty="0"/>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872952"/>
            <a:ext cx="11946090" cy="58498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the maximum passing grade will be 7.</a:t>
            </a: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8791" y="1318963"/>
            <a:ext cx="11921714" cy="5509200"/>
          </a:xfrm>
          <a:prstGeom prst="rect">
            <a:avLst/>
          </a:prstGeom>
        </p:spPr>
        <p:txBody>
          <a:bodyPr wrap="square">
            <a:spAutoFit/>
          </a:bodyPr>
          <a:lstStyle/>
          <a:p>
            <a:pPr lvl="0" algn="just"/>
            <a:r>
              <a:rPr lang="en-US" sz="2000" b="1" dirty="0">
                <a:solidFill>
                  <a:prstClr val="black"/>
                </a:solidFill>
                <a:latin typeface="Arial" panose="020B0604020202020204" pitchFamily="34" charset="0"/>
                <a:cs typeface="Arial" panose="020B0604020202020204" pitchFamily="34" charset="0"/>
              </a:rPr>
              <a:t>Class participation grade will be affected if you:</a:t>
            </a:r>
          </a:p>
          <a:p>
            <a:pPr lvl="0" algn="just"/>
            <a:r>
              <a:rPr lang="en-US" sz="2000" dirty="0">
                <a:solidFill>
                  <a:prstClr val="black"/>
                </a:solidFill>
                <a:latin typeface="Arial" panose="020B0604020202020204" pitchFamily="34" charset="0"/>
                <a:cs typeface="Arial" panose="020B0604020202020204" pitchFamily="34" charset="0"/>
              </a:rPr>
              <a:t>Arrive late or leave early.</a:t>
            </a:r>
          </a:p>
          <a:p>
            <a:pPr lvl="0" algn="just"/>
            <a:r>
              <a:rPr lang="en-US" sz="2000" dirty="0">
                <a:solidFill>
                  <a:prstClr val="black"/>
                </a:solidFill>
                <a:latin typeface="Arial" panose="020B0604020202020204" pitchFamily="34" charset="0"/>
                <a:cs typeface="Arial" panose="020B0604020202020204" pitchFamily="34" charset="0"/>
              </a:rPr>
              <a:t>Miss class.</a:t>
            </a:r>
          </a:p>
          <a:p>
            <a:pPr lvl="0" algn="just"/>
            <a:r>
              <a:rPr lang="en-US" sz="2000" dirty="0">
                <a:solidFill>
                  <a:prstClr val="black"/>
                </a:solidFill>
                <a:latin typeface="Arial" panose="020B0604020202020204" pitchFamily="34" charset="0"/>
                <a:cs typeface="Arial" panose="020B0604020202020204" pitchFamily="34" charset="0"/>
              </a:rPr>
              <a:t>Sleep during a class.</a:t>
            </a:r>
          </a:p>
          <a:p>
            <a:pPr lvl="0" algn="just"/>
            <a:r>
              <a:rPr lang="en-US" sz="2000" dirty="0">
                <a:solidFill>
                  <a:prstClr val="black"/>
                </a:solidFill>
                <a:latin typeface="Arial" panose="020B0604020202020204" pitchFamily="34" charset="0"/>
                <a:cs typeface="Arial" panose="020B0604020202020204" pitchFamily="34" charset="0"/>
              </a:rPr>
              <a:t>Read anything during class which is not related to class activities.</a:t>
            </a:r>
          </a:p>
          <a:p>
            <a:pPr lvl="0" algn="just"/>
            <a:r>
              <a:rPr lang="en-US" sz="2000" dirty="0">
                <a:solidFill>
                  <a:prstClr val="black"/>
                </a:solidFill>
                <a:latin typeface="Arial" panose="020B0604020202020204" pitchFamily="34" charset="0"/>
                <a:cs typeface="Arial" panose="020B0604020202020204" pitchFamily="34" charset="0"/>
              </a:rPr>
              <a:t>Speak Spanish in class.</a:t>
            </a:r>
          </a:p>
          <a:p>
            <a:pPr lvl="0" algn="just"/>
            <a:r>
              <a:rPr lang="en-US" sz="2000" dirty="0">
                <a:solidFill>
                  <a:prstClr val="black"/>
                </a:solidFill>
                <a:latin typeface="Arial" panose="020B0604020202020204" pitchFamily="34" charset="0"/>
                <a:cs typeface="Arial" panose="020B0604020202020204" pitchFamily="34" charset="0"/>
              </a:rPr>
              <a:t>Disrespect teacher or classmates during the class.</a:t>
            </a:r>
          </a:p>
          <a:p>
            <a:pPr lvl="0" algn="just"/>
            <a:endParaRPr lang="es-ES" sz="2000" dirty="0"/>
          </a:p>
          <a:p>
            <a:pPr algn="just">
              <a:lnSpc>
                <a:spcPct val="160000"/>
              </a:lnSpc>
            </a:pPr>
            <a:r>
              <a:rPr lang="en-US" sz="2000" b="1" dirty="0">
                <a:latin typeface="Arial" panose="020B0604020202020204" pitchFamily="34" charset="0"/>
                <a:cs typeface="Arial" panose="020B0604020202020204" pitchFamily="34" charset="0"/>
              </a:rPr>
              <a:t>Please turn off cell phones during class!</a:t>
            </a:r>
            <a:endParaRPr lang="en-US" sz="2000" b="1"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class but not during tests.</a:t>
            </a:r>
          </a:p>
          <a:p>
            <a:pPr lvl="0" algn="just">
              <a:lnSpc>
                <a:spcPct val="160000"/>
              </a:lnSpc>
            </a:pPr>
            <a:r>
              <a:rPr lang="en-US" sz="2000" b="1" dirty="0">
                <a:solidFill>
                  <a:prstClr val="black"/>
                </a:solidFill>
                <a:latin typeface="Arial" panose="020B0604020202020204" pitchFamily="34" charset="0"/>
                <a:cs typeface="Arial" panose="020B0604020202020204" pitchFamily="34" charset="0"/>
              </a:rPr>
              <a:t>Policies about being late and being absent</a:t>
            </a: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In accordance to ENEP ‘s policies, you must attend 85% of class time hours. </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052425" cy="1301712"/>
          </a:xfrm>
          <a:prstGeom prst="rect">
            <a:avLst/>
          </a:prstGeom>
          <a:noFill/>
        </p:spPr>
      </p:pic>
    </p:spTree>
    <p:extLst>
      <p:ext uri="{BB962C8B-B14F-4D97-AF65-F5344CB8AC3E}">
        <p14:creationId xmlns:p14="http://schemas.microsoft.com/office/powerpoint/2010/main" val="418795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a:bodyPr>
          <a:lstStyle/>
          <a:p>
            <a:r>
              <a:rPr lang="es-ES" sz="3200" b="1" dirty="0">
                <a:latin typeface="Arial" panose="020B0604020202020204" pitchFamily="34" charset="0"/>
                <a:cs typeface="Arial" panose="020B0604020202020204" pitchFamily="34" charset="0"/>
              </a:rPr>
              <a:t>Escuela Normal de Educación Preescolar</a:t>
            </a:r>
            <a:br>
              <a:rPr lang="es-ES" b="1" dirty="0"/>
            </a:br>
            <a:br>
              <a:rPr lang="es-ES" b="1" dirty="0"/>
            </a:br>
            <a:r>
              <a:rPr lang="es-ES" b="1" dirty="0">
                <a:solidFill>
                  <a:schemeClr val="tx2">
                    <a:lumMod val="60000"/>
                    <a:lumOff val="40000"/>
                  </a:schemeClr>
                </a:solidFill>
              </a:rPr>
              <a:t>English B2</a:t>
            </a:r>
            <a:br>
              <a:rPr lang="es-ES" b="1" dirty="0">
                <a:solidFill>
                  <a:schemeClr val="tx2">
                    <a:lumMod val="60000"/>
                    <a:lumOff val="40000"/>
                  </a:schemeClr>
                </a:solidFill>
              </a:rPr>
            </a:br>
            <a:br>
              <a:rPr lang="es-ES" b="1" dirty="0">
                <a:solidFill>
                  <a:schemeClr val="tx2">
                    <a:lumMod val="60000"/>
                    <a:lumOff val="40000"/>
                  </a:schemeClr>
                </a:solidFill>
              </a:rPr>
            </a:b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5777234"/>
            <a:ext cx="9144000" cy="556575"/>
          </a:xfrm>
        </p:spPr>
        <p:txBody>
          <a:bodyPr/>
          <a:lstStyle/>
          <a:p>
            <a:r>
              <a:rPr lang="es-ES" dirty="0">
                <a:latin typeface="Arial" panose="020B0604020202020204" pitchFamily="34" charset="0"/>
                <a:cs typeface="Arial" panose="020B0604020202020204" pitchFamily="34" charset="0"/>
              </a:rPr>
              <a:t>TEACHER: BRENDA BOLLAIN Y GOYTIA DE LA PEÑA</a:t>
            </a: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369332"/>
          </a:xfrm>
          <a:prstGeom prst="rect">
            <a:avLst/>
          </a:prstGeom>
        </p:spPr>
        <p:txBody>
          <a:bodyPr wrap="none">
            <a:spAutoFit/>
          </a:bodyPr>
          <a:lstStyle/>
          <a:p>
            <a:pPr lvl="0" algn="just"/>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6041C50-3C95-4873-BE94-AD0BDA08A7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085"/>
          <a:stretch/>
        </p:blipFill>
        <p:spPr bwMode="auto">
          <a:xfrm>
            <a:off x="2052801" y="1066636"/>
            <a:ext cx="7398017" cy="423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Tree>
    <p:extLst>
      <p:ext uri="{BB962C8B-B14F-4D97-AF65-F5344CB8AC3E}">
        <p14:creationId xmlns:p14="http://schemas.microsoft.com/office/powerpoint/2010/main" val="85125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7646" t="19015" r="24429" b="22381"/>
          <a:stretch/>
        </p:blipFill>
        <p:spPr>
          <a:xfrm>
            <a:off x="2252351" y="399246"/>
            <a:ext cx="9080775" cy="6243034"/>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299742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9307</TotalTime>
  <Words>915</Words>
  <Application>Microsoft Office PowerPoint</Application>
  <PresentationFormat>Panorámica</PresentationFormat>
  <Paragraphs>123</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Office Theme</vt:lpstr>
      <vt:lpstr>Presentación de PowerPoint</vt:lpstr>
      <vt:lpstr>Escuela Normal de Educación Preescolar  English B2  </vt:lpstr>
      <vt:lpstr>Course Purpose</vt:lpstr>
      <vt:lpstr>Presentación de PowerPoint</vt:lpstr>
      <vt:lpstr>Presentación de PowerPoint</vt:lpstr>
      <vt:lpstr>Course Progression</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brenda bollain y goytia de la peña</cp:lastModifiedBy>
  <cp:revision>163</cp:revision>
  <dcterms:created xsi:type="dcterms:W3CDTF">2018-08-18T02:13:40Z</dcterms:created>
  <dcterms:modified xsi:type="dcterms:W3CDTF">2019-12-08T15:08:17Z</dcterms:modified>
</cp:coreProperties>
</file>