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handoutMasterIdLst>
    <p:handoutMasterId r:id="rId19"/>
  </p:handoutMasterIdLst>
  <p:sldIdLst>
    <p:sldId id="296" r:id="rId2"/>
    <p:sldId id="311" r:id="rId3"/>
    <p:sldId id="317" r:id="rId4"/>
    <p:sldId id="297" r:id="rId5"/>
    <p:sldId id="312" r:id="rId6"/>
    <p:sldId id="298" r:id="rId7"/>
    <p:sldId id="299" r:id="rId8"/>
    <p:sldId id="300" r:id="rId9"/>
    <p:sldId id="301" r:id="rId10"/>
    <p:sldId id="302" r:id="rId11"/>
    <p:sldId id="313" r:id="rId12"/>
    <p:sldId id="314" r:id="rId13"/>
    <p:sldId id="315" r:id="rId14"/>
    <p:sldId id="318" r:id="rId15"/>
    <p:sldId id="319" r:id="rId16"/>
    <p:sldId id="316" r:id="rId17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2E27E55-F24D-4AF9-94E8-87145D0DF9DC}" type="datetimeFigureOut">
              <a:rPr lang="es-MX" smtClean="0"/>
              <a:t>31/08/2019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85536F9-B255-47A9-9ACD-C718093475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955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FC59C-CC02-4B54-94DC-0C507B9B6588}" type="datetimeFigureOut">
              <a:rPr lang="es-MX" smtClean="0"/>
              <a:t>31/08/2019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4850" y="4479925"/>
            <a:ext cx="5643563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58BEC-1804-43E1-A698-633910EC49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082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558BEC-1804-43E1-A698-633910EC49F7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6388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05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5D48070-6A81-47D0-9810-1540B9FEFF61}" type="datetime1">
              <a:rPr lang="en-US" smtClean="0"/>
              <a:pPr/>
              <a:t>8/31/2019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EBEB0A-9E3D-4B14-9782-E2AE3DA60D9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822355" y="420924"/>
            <a:ext cx="6769100" cy="84137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8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2400" b="1" dirty="0"/>
              <a:t>ESCUELA NORMAL </a:t>
            </a:r>
          </a:p>
          <a:p>
            <a:pPr algn="ctr"/>
            <a:r>
              <a:rPr lang="es-ES" sz="2400" b="1" dirty="0"/>
              <a:t>DE EDUCACIÓN PREESCOLAR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607147" y="2921890"/>
            <a:ext cx="3196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TERCER SEMESTRE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49350" y="5063646"/>
            <a:ext cx="7607300" cy="1229599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es-ES" sz="2400" b="1" dirty="0">
                <a:latin typeface="Arial"/>
                <a:cs typeface="Arial"/>
              </a:rPr>
              <a:t>TRAYECTO FORMATIVO: FORMACIÓN PARA LA ENSEÑANZA Y EL APRENDIZAJE</a:t>
            </a:r>
          </a:p>
          <a:p>
            <a:pPr marL="82296" indent="0" algn="ctr">
              <a:buNone/>
            </a:pPr>
            <a:endParaRPr lang="es-ES" sz="2000" b="1" dirty="0">
              <a:latin typeface="Arial"/>
              <a:cs typeface="Arial"/>
            </a:endParaRPr>
          </a:p>
          <a:p>
            <a:pPr algn="ctr"/>
            <a:endParaRPr lang="es-ES" sz="2000" b="1" dirty="0">
              <a:latin typeface="Arial"/>
              <a:cs typeface="Arial"/>
            </a:endParaRPr>
          </a:p>
        </p:txBody>
      </p:sp>
      <p:pic>
        <p:nvPicPr>
          <p:cNvPr id="7" name="Imagen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861" y="266379"/>
            <a:ext cx="1346011" cy="115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FDAAE46-C2DF-42FA-B059-2EA2AB7E08DD}"/>
              </a:ext>
            </a:extLst>
          </p:cNvPr>
          <p:cNvSpPr txBox="1"/>
          <p:nvPr/>
        </p:nvSpPr>
        <p:spPr>
          <a:xfrm>
            <a:off x="2477772" y="3992768"/>
            <a:ext cx="5458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6 HORAS      /      6.75 CRÉDITOS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AC2E686-3202-4CCC-8F96-EA341F2639C2}"/>
              </a:ext>
            </a:extLst>
          </p:cNvPr>
          <p:cNvSpPr/>
          <p:nvPr/>
        </p:nvSpPr>
        <p:spPr>
          <a:xfrm>
            <a:off x="2393774" y="1871512"/>
            <a:ext cx="51184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PROBABILIDAD Y ESTADÍSTICA</a:t>
            </a:r>
          </a:p>
        </p:txBody>
      </p:sp>
    </p:spTree>
    <p:extLst>
      <p:ext uri="{BB962C8B-B14F-4D97-AF65-F5344CB8AC3E}">
        <p14:creationId xmlns:p14="http://schemas.microsoft.com/office/powerpoint/2010/main" val="1346821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CE72C02-D6DA-4319-8B3B-00501386791F}"/>
              </a:ext>
            </a:extLst>
          </p:cNvPr>
          <p:cNvSpPr/>
          <p:nvPr/>
        </p:nvSpPr>
        <p:spPr>
          <a:xfrm>
            <a:off x="1202787" y="477139"/>
            <a:ext cx="7730197" cy="5116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sz="2000" b="1" dirty="0"/>
              <a:t>Emplea los medios tecnológicos y las fuentes de información científica disponibles para mantenerse actualizado respecto a los diversos campos de conocimiento que intervienen en su trabajo docente. </a:t>
            </a:r>
          </a:p>
          <a:p>
            <a:pPr marL="425196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ES" sz="2000" b="1" dirty="0"/>
          </a:p>
          <a:p>
            <a:pPr marL="425196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sz="2000" b="1" dirty="0"/>
              <a:t>Usa los resultados de la investigación para profundizar en el conocimiento y los procesos de aprendizaje de sus alumnos. </a:t>
            </a:r>
          </a:p>
          <a:p>
            <a:pPr marL="425196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ES" sz="2000" b="1" dirty="0">
              <a:latin typeface="Arial"/>
              <a:cs typeface="Arial"/>
            </a:endParaRPr>
          </a:p>
          <a:p>
            <a:pPr marL="425196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sz="2000" b="1" dirty="0">
                <a:latin typeface="+mj-lt"/>
                <a:cs typeface="Arial"/>
              </a:rPr>
              <a:t>Utiliza los recursos metodológicos y técnicos de la investigación para explicar, comprender situaciones educativas y mejorar su docencia. </a:t>
            </a:r>
            <a:endParaRPr lang="es-ES_tradnl" sz="2000" b="1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5092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AA205C4-D984-4D23-91F8-DE5DCF11276D}"/>
              </a:ext>
            </a:extLst>
          </p:cNvPr>
          <p:cNvSpPr/>
          <p:nvPr/>
        </p:nvSpPr>
        <p:spPr>
          <a:xfrm>
            <a:off x="1209822" y="1579234"/>
            <a:ext cx="758248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/>
              <a:t>Unidad de aprendizaje I  Imágenes que dicen mucho: Estadística descriptiva </a:t>
            </a:r>
          </a:p>
          <a:p>
            <a:pPr algn="just"/>
            <a:endParaRPr lang="es-MX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/>
              <a:t>Organizando datos: Métodos tabulares y gráficos </a:t>
            </a:r>
          </a:p>
          <a:p>
            <a:pPr algn="just"/>
            <a:endParaRPr lang="es-MX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/>
              <a:t>Hacia dónde van todos: Medidas de tendencia central o Media o Mediana  o Moda </a:t>
            </a:r>
          </a:p>
          <a:p>
            <a:pPr algn="just"/>
            <a:endParaRPr lang="es-MX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/>
              <a:t>¿Por qué se alejan? Medidas de dispersión o variabilidad o Varianza  o Desviación estándar </a:t>
            </a:r>
          </a:p>
          <a:p>
            <a:pPr algn="just"/>
            <a:endParaRPr lang="es-MX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/>
              <a:t>Correlación entre dos variables o Coeficiente de correlación de Pearson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5A505F0-79B6-418F-8E00-B91E7637D40D}"/>
              </a:ext>
            </a:extLst>
          </p:cNvPr>
          <p:cNvSpPr/>
          <p:nvPr/>
        </p:nvSpPr>
        <p:spPr>
          <a:xfrm>
            <a:off x="3355422" y="652851"/>
            <a:ext cx="32912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CONTENIDOS:</a:t>
            </a:r>
          </a:p>
        </p:txBody>
      </p:sp>
    </p:spTree>
    <p:extLst>
      <p:ext uri="{BB962C8B-B14F-4D97-AF65-F5344CB8AC3E}">
        <p14:creationId xmlns:p14="http://schemas.microsoft.com/office/powerpoint/2010/main" val="1783052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5BE9FE0-8A97-48A6-BEB6-3F748B852A59}"/>
              </a:ext>
            </a:extLst>
          </p:cNvPr>
          <p:cNvSpPr/>
          <p:nvPr/>
        </p:nvSpPr>
        <p:spPr>
          <a:xfrm>
            <a:off x="1294227" y="879959"/>
            <a:ext cx="73433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/>
              <a:t>Unidad de aprendizaje II Quién participa: La muestra sí importa </a:t>
            </a:r>
          </a:p>
          <a:p>
            <a:endParaRPr lang="es-MX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 b="1" dirty="0"/>
              <a:t>Poblaciones y muestras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MX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 b="1" dirty="0"/>
              <a:t>Tipos de muestreo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MX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 b="1" dirty="0"/>
              <a:t>Muestreo no probabilístico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MX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 b="1" dirty="0"/>
              <a:t>Muestreo probabilístico o Muestreo aleatorio simple o Muestreo estratificado o Muestreo por conglomerados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MX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 b="1" dirty="0"/>
              <a:t>Obteniendo el tamaño de la muestra</a:t>
            </a:r>
          </a:p>
        </p:txBody>
      </p:sp>
    </p:spTree>
    <p:extLst>
      <p:ext uri="{BB962C8B-B14F-4D97-AF65-F5344CB8AC3E}">
        <p14:creationId xmlns:p14="http://schemas.microsoft.com/office/powerpoint/2010/main" val="3312250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2A7EE80-025B-46E3-9C23-81E318830444}"/>
              </a:ext>
            </a:extLst>
          </p:cNvPr>
          <p:cNvSpPr/>
          <p:nvPr/>
        </p:nvSpPr>
        <p:spPr>
          <a:xfrm>
            <a:off x="1209822" y="1227297"/>
            <a:ext cx="766689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/>
              <a:t>Unidad de aprendizaje </a:t>
            </a:r>
            <a:r>
              <a:rPr lang="es-MX" sz="2000" b="1" dirty="0" err="1"/>
              <a:t>lll</a:t>
            </a:r>
            <a:r>
              <a:rPr lang="es-MX" sz="2000" b="1" dirty="0"/>
              <a:t> Prediciendo el futuro: La probabilidad y su aplicación en la educación </a:t>
            </a:r>
          </a:p>
          <a:p>
            <a:pPr algn="just"/>
            <a:endParaRPr lang="es-MX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/>
              <a:t>Eventos y sus probabilidades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/>
              <a:t>Diagrama de árbol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/>
              <a:t>Combinaciones y permutaciones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000" b="1" dirty="0"/>
              <a:t>Distribuciones de probabilidad discreta </a:t>
            </a:r>
          </a:p>
        </p:txBody>
      </p:sp>
    </p:spTree>
    <p:extLst>
      <p:ext uri="{BB962C8B-B14F-4D97-AF65-F5344CB8AC3E}">
        <p14:creationId xmlns:p14="http://schemas.microsoft.com/office/powerpoint/2010/main" val="3358154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D676FE1-92F9-421C-B601-701A16EF6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62226"/>
              </p:ext>
            </p:extLst>
          </p:nvPr>
        </p:nvGraphicFramePr>
        <p:xfrm>
          <a:off x="1181930" y="323558"/>
          <a:ext cx="7160212" cy="5422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8134">
                  <a:extLst>
                    <a:ext uri="{9D8B030D-6E8A-4147-A177-3AD203B41FA5}">
                      <a16:colId xmlns:a16="http://schemas.microsoft.com/office/drawing/2014/main" val="66510074"/>
                    </a:ext>
                  </a:extLst>
                </a:gridCol>
                <a:gridCol w="1828463">
                  <a:extLst>
                    <a:ext uri="{9D8B030D-6E8A-4147-A177-3AD203B41FA5}">
                      <a16:colId xmlns:a16="http://schemas.microsoft.com/office/drawing/2014/main" val="875891886"/>
                    </a:ext>
                  </a:extLst>
                </a:gridCol>
                <a:gridCol w="2673615">
                  <a:extLst>
                    <a:ext uri="{9D8B030D-6E8A-4147-A177-3AD203B41FA5}">
                      <a16:colId xmlns:a16="http://schemas.microsoft.com/office/drawing/2014/main" val="1768402901"/>
                    </a:ext>
                  </a:extLst>
                </a:gridCol>
              </a:tblGrid>
              <a:tr h="2895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Criterios de evaluación  por Unidad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Porcentajes de Evaluacón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052757"/>
                  </a:ext>
                </a:extLst>
              </a:tr>
              <a:tr h="3088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Formativa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Sumativa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5584450"/>
                  </a:ext>
                </a:extLst>
              </a:tr>
              <a:tr h="390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Examen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20%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9674209"/>
                  </a:ext>
                </a:extLst>
              </a:tr>
              <a:tr h="21427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Trabajos escritos 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Observación y práctica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Ensayos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Videos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Cuadros comparativos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Mapas mentales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Planeaciones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60%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8515579"/>
                  </a:ext>
                </a:extLst>
              </a:tr>
              <a:tr h="21864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Portafolio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Heteroevaluación 10%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Coevaluación            5%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Autoevaluación        5%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                                ______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                         20%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6450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124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4CD15DE0-08A5-4DA0-B1CA-468E92073095}"/>
              </a:ext>
            </a:extLst>
          </p:cNvPr>
          <p:cNvSpPr/>
          <p:nvPr/>
        </p:nvSpPr>
        <p:spPr>
          <a:xfrm>
            <a:off x="3005379" y="332322"/>
            <a:ext cx="425866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REGLAMENTO</a:t>
            </a:r>
            <a:r>
              <a:rPr lang="es-ES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INTERNO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B4E98CE-4FFC-46D0-A3FD-2A08781D7BCC}"/>
              </a:ext>
            </a:extLst>
          </p:cNvPr>
          <p:cNvSpPr/>
          <p:nvPr/>
        </p:nvSpPr>
        <p:spPr>
          <a:xfrm>
            <a:off x="1287193" y="1178561"/>
            <a:ext cx="744884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b="1" dirty="0"/>
              <a:t>Llegar a tiempo al salón. Se darán 5 minutos de tolerancia al inicio de clase para comenzar el pase de lista.</a:t>
            </a:r>
          </a:p>
          <a:p>
            <a:pPr algn="just"/>
            <a:endParaRPr lang="es-MX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b="1" dirty="0"/>
              <a:t> No se permite ingerir alimentos dentro del salón.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b="1" dirty="0"/>
              <a:t>No se permite el uso del celular en horario de clase. Se harán excepciones en situaciones particulares que se aclaren con el docente de forma anticipada.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b="1" dirty="0"/>
              <a:t>Los trabajos solo se revisarán si son entregados en la fecha marcada.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b="1" dirty="0"/>
              <a:t>Cumplir con el </a:t>
            </a:r>
            <a:r>
              <a:rPr lang="es-MX" b="1"/>
              <a:t>uniforme completo.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673186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E3A8A89-5F40-4415-A30F-40770CAD32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55" t="18053" r="1077" b="8065"/>
          <a:stretch/>
        </p:blipFill>
        <p:spPr>
          <a:xfrm>
            <a:off x="140678" y="196948"/>
            <a:ext cx="8985762" cy="561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31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4729976-B3E5-41E4-8327-3EC314C2A1E5}"/>
              </a:ext>
            </a:extLst>
          </p:cNvPr>
          <p:cNvSpPr/>
          <p:nvPr/>
        </p:nvSpPr>
        <p:spPr>
          <a:xfrm>
            <a:off x="1266093" y="2690336"/>
            <a:ext cx="72026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8046" indent="-285750">
              <a:buFont typeface="Wingdings" panose="05000000000000000000" pitchFamily="2" charset="2"/>
              <a:buChar char="q"/>
            </a:pPr>
            <a:r>
              <a:rPr lang="es-ES" sz="2000" b="1" dirty="0">
                <a:latin typeface="Arial"/>
                <a:cs typeface="Arial"/>
              </a:rPr>
              <a:t>PROFA: MARÍA GUADALUPE HERNÁNDEZ VÁZQUEZ </a:t>
            </a:r>
          </a:p>
          <a:p>
            <a:pPr marL="82296" indent="0">
              <a:buNone/>
            </a:pPr>
            <a:r>
              <a:rPr lang="es-ES" sz="2000" b="1" dirty="0">
                <a:latin typeface="Arial"/>
                <a:cs typeface="Arial"/>
              </a:rPr>
              <a:t>2-A</a:t>
            </a:r>
          </a:p>
          <a:p>
            <a:pPr marL="82296" indent="0">
              <a:buNone/>
            </a:pPr>
            <a:endParaRPr lang="es-ES" sz="2000" b="1" dirty="0">
              <a:latin typeface="Arial"/>
              <a:cs typeface="Arial"/>
            </a:endParaRPr>
          </a:p>
          <a:p>
            <a:pPr marL="368046" indent="-285750">
              <a:buFont typeface="Wingdings" panose="05000000000000000000" pitchFamily="2" charset="2"/>
              <a:buChar char="q"/>
            </a:pPr>
            <a:r>
              <a:rPr lang="es-ES" sz="2000" b="1" dirty="0">
                <a:latin typeface="Arial"/>
                <a:cs typeface="Arial"/>
              </a:rPr>
              <a:t>PROFR: DAVID GUSTAVO MONTALVÁN ZERTUCHE </a:t>
            </a:r>
          </a:p>
          <a:p>
            <a:pPr marL="82296"/>
            <a:r>
              <a:rPr lang="es-ES" sz="2000" b="1" dirty="0">
                <a:latin typeface="Arial"/>
                <a:cs typeface="Arial"/>
              </a:rPr>
              <a:t>2-B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590EE9B-51EA-4661-8A56-100C502D1AC4}"/>
              </a:ext>
            </a:extLst>
          </p:cNvPr>
          <p:cNvSpPr/>
          <p:nvPr/>
        </p:nvSpPr>
        <p:spPr>
          <a:xfrm>
            <a:off x="3196131" y="1407262"/>
            <a:ext cx="33425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DOCENTES:</a:t>
            </a:r>
          </a:p>
        </p:txBody>
      </p:sp>
    </p:spTree>
    <p:extLst>
      <p:ext uri="{BB962C8B-B14F-4D97-AF65-F5344CB8AC3E}">
        <p14:creationId xmlns:p14="http://schemas.microsoft.com/office/powerpoint/2010/main" val="406683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B57F8BE-1642-42D3-A175-CA84032EFEEA}"/>
              </a:ext>
            </a:extLst>
          </p:cNvPr>
          <p:cNvSpPr txBox="1"/>
          <p:nvPr/>
        </p:nvSpPr>
        <p:spPr>
          <a:xfrm>
            <a:off x="1730326" y="1136064"/>
            <a:ext cx="648520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DINÀMICA / REFRANES</a:t>
            </a:r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r>
              <a:rPr lang="es-ES" sz="2400" b="1" dirty="0"/>
              <a:t>¿Cu</a:t>
            </a:r>
            <a:r>
              <a:rPr lang="es-MX" sz="2400" b="1" dirty="0"/>
              <a:t>ál es tu nombre completo</a:t>
            </a:r>
            <a:r>
              <a:rPr lang="es-ES" sz="2400" b="1" dirty="0"/>
              <a:t>?</a:t>
            </a:r>
          </a:p>
          <a:p>
            <a:pPr algn="ctr"/>
            <a:r>
              <a:rPr lang="es-ES" sz="2400" b="1" dirty="0"/>
              <a:t>¿Qué edad tienes?</a:t>
            </a:r>
          </a:p>
          <a:p>
            <a:pPr algn="ctr"/>
            <a:r>
              <a:rPr lang="es-ES" sz="2400" b="1" dirty="0"/>
              <a:t>¿En qué ciudad naciste?</a:t>
            </a:r>
          </a:p>
          <a:p>
            <a:pPr algn="ctr"/>
            <a:r>
              <a:rPr lang="es-ES" sz="2400" b="1" dirty="0"/>
              <a:t>¿?Cuántos miembros integran tu familia?</a:t>
            </a:r>
          </a:p>
          <a:p>
            <a:pPr algn="ctr"/>
            <a:r>
              <a:rPr lang="es-ES" sz="2400" b="1" dirty="0"/>
              <a:t>¿Cuál es tu estado civil?</a:t>
            </a:r>
          </a:p>
          <a:p>
            <a:pPr algn="ctr"/>
            <a:r>
              <a:rPr lang="es-ES" sz="2400" b="1" dirty="0"/>
              <a:t>¿Vives en casa propia?</a:t>
            </a:r>
          </a:p>
          <a:p>
            <a:pPr algn="ctr"/>
            <a:r>
              <a:rPr lang="es-ES" sz="2400" b="1" dirty="0"/>
              <a:t>¿Cuál es tu pasatiempo favorito?</a:t>
            </a:r>
          </a:p>
          <a:p>
            <a:pPr algn="ctr"/>
            <a:r>
              <a:rPr lang="es-ES" sz="2400" b="1" dirty="0"/>
              <a:t>¿Tienes hijos? ¿Cuántos?</a:t>
            </a:r>
          </a:p>
          <a:p>
            <a:pPr algn="ctr"/>
            <a:endParaRPr lang="es-ES" b="1" dirty="0"/>
          </a:p>
          <a:p>
            <a:pPr algn="ctr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211597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 txBox="1">
            <a:spLocks/>
          </p:cNvSpPr>
          <p:nvPr/>
        </p:nvSpPr>
        <p:spPr>
          <a:xfrm>
            <a:off x="1016000" y="1162662"/>
            <a:ext cx="7543800" cy="254698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sz="1800" b="1" dirty="0"/>
              <a:t>Que los estudiantes normalistas utilicen los conocimientos y métodos que proporciona la probabilidad y estadística para analizar la información derivada de fenómenos o situaciones que suceden en el entorno escolar y en su práctica docente, a fin de realizar intervenciones pedagógicas y didácticas fundamentadas en el análisis de datos cuantitativos y cualitativos. </a:t>
            </a:r>
          </a:p>
          <a:p>
            <a:pPr marL="82296" indent="0" algn="just">
              <a:lnSpc>
                <a:spcPct val="150000"/>
              </a:lnSpc>
              <a:buNone/>
            </a:pPr>
            <a:endParaRPr lang="es-ES" sz="1800" b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sz="1800" b="1" dirty="0">
                <a:latin typeface="+mj-lt"/>
                <a:cs typeface="Arial"/>
              </a:rPr>
              <a:t>Que el estudiante normalista aplique la estadística y la probabilidad en problemas educativos contextualizados, para ofrecer mejores explicaciones basados en la recolección y análisis de datos cuantitativos y cualitativos</a:t>
            </a:r>
            <a:endParaRPr lang="es-ES_tradnl" sz="1800" b="1" dirty="0">
              <a:latin typeface="+mj-lt"/>
              <a:cs typeface="Arial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0A10C38-DBC7-4865-B3ED-F21CCA183451}"/>
              </a:ext>
            </a:extLst>
          </p:cNvPr>
          <p:cNvSpPr/>
          <p:nvPr/>
        </p:nvSpPr>
        <p:spPr>
          <a:xfrm>
            <a:off x="3370300" y="302579"/>
            <a:ext cx="28352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2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PROPÓSITO:</a:t>
            </a:r>
          </a:p>
        </p:txBody>
      </p:sp>
    </p:spTree>
    <p:extLst>
      <p:ext uri="{BB962C8B-B14F-4D97-AF65-F5344CB8AC3E}">
        <p14:creationId xmlns:p14="http://schemas.microsoft.com/office/powerpoint/2010/main" val="60601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8307CAE-D987-41D5-A7FA-EBF1FE458191}"/>
              </a:ext>
            </a:extLst>
          </p:cNvPr>
          <p:cNvSpPr/>
          <p:nvPr/>
        </p:nvSpPr>
        <p:spPr>
          <a:xfrm>
            <a:off x="1876486" y="2444262"/>
            <a:ext cx="539102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sz="2200" b="1" dirty="0">
                <a:solidFill>
                  <a:prstClr val="black"/>
                </a:solidFill>
              </a:rPr>
              <a:t>PENSAMIENTO CUANTITATIVO    </a:t>
            </a:r>
          </a:p>
          <a:p>
            <a:r>
              <a:rPr lang="es-ES" sz="2200" b="1" dirty="0">
                <a:solidFill>
                  <a:prstClr val="black"/>
                </a:solidFill>
              </a:rPr>
              <a:t>    6.75 CRÉDITOS</a:t>
            </a:r>
          </a:p>
          <a:p>
            <a:r>
              <a:rPr lang="es-ES" sz="2200" b="1" dirty="0">
                <a:solidFill>
                  <a:prstClr val="black"/>
                </a:solidFill>
              </a:rPr>
              <a:t>    6 HORAS</a:t>
            </a:r>
            <a:endParaRPr lang="es-MX" sz="22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525FC1A-0AA0-44E7-B1B7-FBAF08D32F99}"/>
              </a:ext>
            </a:extLst>
          </p:cNvPr>
          <p:cNvSpPr/>
          <p:nvPr/>
        </p:nvSpPr>
        <p:spPr>
          <a:xfrm>
            <a:off x="2695578" y="3982050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sz="2200" b="1" dirty="0">
                <a:solidFill>
                  <a:prstClr val="black"/>
                </a:solidFill>
              </a:rPr>
              <a:t>FORMA, ESPACIO Y MEDIDA.</a:t>
            </a:r>
          </a:p>
          <a:p>
            <a:r>
              <a:rPr lang="es-ES" sz="2200" b="1" dirty="0">
                <a:solidFill>
                  <a:prstClr val="black"/>
                </a:solidFill>
              </a:rPr>
              <a:t>    6.75 CRÉDITOS</a:t>
            </a:r>
          </a:p>
          <a:p>
            <a:r>
              <a:rPr lang="es-ES" sz="2200" b="1" dirty="0">
                <a:solidFill>
                  <a:prstClr val="black"/>
                </a:solidFill>
              </a:rPr>
              <a:t>    6 HORAS</a:t>
            </a:r>
            <a:endParaRPr lang="es-MX" sz="22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DB187FE-8A54-46BB-9C65-77E2D039A186}"/>
              </a:ext>
            </a:extLst>
          </p:cNvPr>
          <p:cNvSpPr/>
          <p:nvPr/>
        </p:nvSpPr>
        <p:spPr>
          <a:xfrm>
            <a:off x="1459139" y="1150944"/>
            <a:ext cx="70448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2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ASIGNATURAS ANTECEDENTES:</a:t>
            </a:r>
          </a:p>
        </p:txBody>
      </p:sp>
    </p:spTree>
    <p:extLst>
      <p:ext uri="{BB962C8B-B14F-4D97-AF65-F5344CB8AC3E}">
        <p14:creationId xmlns:p14="http://schemas.microsoft.com/office/powerpoint/2010/main" val="448337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762000" y="2016319"/>
            <a:ext cx="7981950" cy="254698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lnSpc>
                <a:spcPct val="150000"/>
              </a:lnSpc>
            </a:pPr>
            <a:r>
              <a:rPr lang="es-ES" sz="1800" b="1" dirty="0"/>
              <a:t>El curso está conformado por tres unidades de aprendizaje que incorporan temas sustantivos de la estadística y la probabilidad las tablas de frecuencias, representaciones gráficas y tabulares, medidas de localización, medidas de variabilidad, tipos de muestreo, eventos y la asignación de probabilidades, distribuciones de probabilidad, entre otros; a fin de que el estudiante fundamente sus decisiones en los análisis y reflexiones provenientes de la experiencia de resolver problemas asociados a los temas y contenidos propuestos. </a:t>
            </a:r>
            <a:endParaRPr lang="es-MX" sz="18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F8DC857-3C87-4157-97EA-BD3EE4DB5C80}"/>
              </a:ext>
            </a:extLst>
          </p:cNvPr>
          <p:cNvSpPr/>
          <p:nvPr/>
        </p:nvSpPr>
        <p:spPr>
          <a:xfrm>
            <a:off x="1677617" y="863860"/>
            <a:ext cx="57887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2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DESCRIPCIÓN DEL CURSO</a:t>
            </a:r>
          </a:p>
        </p:txBody>
      </p:sp>
    </p:spTree>
    <p:extLst>
      <p:ext uri="{BB962C8B-B14F-4D97-AF65-F5344CB8AC3E}">
        <p14:creationId xmlns:p14="http://schemas.microsoft.com/office/powerpoint/2010/main" val="282006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143000" y="574855"/>
            <a:ext cx="7829550" cy="108372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s-ES" sz="4400" dirty="0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762000" y="1520189"/>
            <a:ext cx="7981950" cy="2442211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lnSpc>
                <a:spcPct val="150000"/>
              </a:lnSpc>
            </a:pPr>
            <a:endParaRPr lang="es-MX" sz="18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8C74B76-12CD-43FA-97C1-DFB5FF73AF5F}"/>
              </a:ext>
            </a:extLst>
          </p:cNvPr>
          <p:cNvSpPr/>
          <p:nvPr/>
        </p:nvSpPr>
        <p:spPr>
          <a:xfrm>
            <a:off x="1143000" y="1659987"/>
            <a:ext cx="760095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600" b="1" dirty="0"/>
              <a:t>Competencias genéricas:</a:t>
            </a:r>
          </a:p>
          <a:p>
            <a:pPr algn="just"/>
            <a:endParaRPr lang="es-MX" sz="22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200" b="1" dirty="0"/>
              <a:t>Soluciona problemas y toma decisiones utilizando su pensamiento crítico y creativo.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2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200" b="1" dirty="0"/>
              <a:t>Utiliza las tecnologías de la información y la comunicación de manera crítica.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2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200" b="1" dirty="0"/>
              <a:t>Aplica sus habilidades lingüísticas y comunicativas en diversos contextos.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D34C380-D63A-401C-AB06-59C6466BB052}"/>
              </a:ext>
            </a:extLst>
          </p:cNvPr>
          <p:cNvSpPr/>
          <p:nvPr/>
        </p:nvSpPr>
        <p:spPr>
          <a:xfrm>
            <a:off x="1181323" y="678190"/>
            <a:ext cx="714330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COMPETENCIAS DEL PERFIL DE EGRESO</a:t>
            </a:r>
          </a:p>
        </p:txBody>
      </p:sp>
    </p:spTree>
    <p:extLst>
      <p:ext uri="{BB962C8B-B14F-4D97-AF65-F5344CB8AC3E}">
        <p14:creationId xmlns:p14="http://schemas.microsoft.com/office/powerpoint/2010/main" val="164925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762000" y="856614"/>
            <a:ext cx="7981950" cy="254698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just">
              <a:lnSpc>
                <a:spcPct val="150000"/>
              </a:lnSpc>
              <a:buNone/>
            </a:pPr>
            <a:endParaRPr lang="es-ES_tradnl" sz="2000" dirty="0">
              <a:latin typeface="Arial"/>
              <a:cs typeface="Arial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E11D37D-DB89-47B6-9778-3785C5201CF7}"/>
              </a:ext>
            </a:extLst>
          </p:cNvPr>
          <p:cNvSpPr/>
          <p:nvPr/>
        </p:nvSpPr>
        <p:spPr>
          <a:xfrm>
            <a:off x="1181686" y="618222"/>
            <a:ext cx="75622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COMPETENCIAS PROFESIONALES:</a:t>
            </a:r>
          </a:p>
          <a:p>
            <a:pPr algn="just"/>
            <a:endParaRPr lang="es-MX" sz="22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200" b="1" dirty="0"/>
              <a:t>Aplica el plan y programas de estudio para alcanzar los propósitos educativos y contribuir al pleno desenvolvimiento de las capacidades de sus alumnos.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2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200" b="1" dirty="0"/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s-MX" sz="22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MX" sz="2200" b="1" dirty="0"/>
              <a:t>Integra recursos de la investigación educativa para enriquecer su práctica profesional, expresando su interés por el conocimiento, la ciencia y la mejora de la educación. </a:t>
            </a:r>
          </a:p>
        </p:txBody>
      </p:sp>
    </p:spTree>
    <p:extLst>
      <p:ext uri="{BB962C8B-B14F-4D97-AF65-F5344CB8AC3E}">
        <p14:creationId xmlns:p14="http://schemas.microsoft.com/office/powerpoint/2010/main" val="4031061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 txBox="1">
            <a:spLocks/>
          </p:cNvSpPr>
          <p:nvPr/>
        </p:nvSpPr>
        <p:spPr>
          <a:xfrm>
            <a:off x="1252025" y="689318"/>
            <a:ext cx="7618534" cy="1547445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lnSpc>
                <a:spcPct val="150000"/>
              </a:lnSpc>
              <a:buNone/>
            </a:pPr>
            <a:r>
              <a:rPr lang="es-E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UNIDADES DE COMPETENCIA DEL CURSO</a:t>
            </a:r>
            <a:endParaRPr lang="es-ES" sz="2600" b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sz="1800" b="1" dirty="0"/>
              <a:t>Elabora diagnósticos de los intereses, motivaciones y necesidades formativas de los alumnos para organizar las actividades de aprendizaje, así como las adecuaciones curriculares y didácticas pertinentes.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ES" sz="1800" b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sz="1800" b="1" dirty="0"/>
              <a:t>Selecciona estrategias que favorecen el desarrollo intelectual, físico, social y emocional de los alumnos para procurar el logro de los aprendizajes. 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ES" sz="1800" b="1" dirty="0"/>
          </a:p>
        </p:txBody>
      </p:sp>
    </p:spTree>
    <p:extLst>
      <p:ext uri="{BB962C8B-B14F-4D97-AF65-F5344CB8AC3E}">
        <p14:creationId xmlns:p14="http://schemas.microsoft.com/office/powerpoint/2010/main" val="8024598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10321</TotalTime>
  <Words>812</Words>
  <Application>Microsoft Office PowerPoint</Application>
  <PresentationFormat>Presentación en pantalla (4:3)</PresentationFormat>
  <Paragraphs>124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Calibri</vt:lpstr>
      <vt:lpstr>Gill Sans MT</vt:lpstr>
      <vt:lpstr>Verdana</vt:lpstr>
      <vt:lpstr>Wingdings</vt:lpstr>
      <vt:lpstr>Wingdings 2</vt:lpstr>
      <vt:lpstr>Solsticio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PENSAMIENTO CUANTITATIVO</dc:title>
  <dc:creator>Tere Cerda</dc:creator>
  <cp:lastModifiedBy>david gustavo montalvan zertuche</cp:lastModifiedBy>
  <cp:revision>102</cp:revision>
  <cp:lastPrinted>2013-09-02T14:47:40Z</cp:lastPrinted>
  <dcterms:created xsi:type="dcterms:W3CDTF">2012-08-16T14:59:14Z</dcterms:created>
  <dcterms:modified xsi:type="dcterms:W3CDTF">2019-08-31T21:50:34Z</dcterms:modified>
</cp:coreProperties>
</file>