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3DC-C3CE-4C92-AFE3-B3E7FF5C4A22}" type="datetimeFigureOut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A957-6EBE-4140-85EA-F7851A8EF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62250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3DC-C3CE-4C92-AFE3-B3E7FF5C4A22}" type="datetimeFigureOut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A957-6EBE-4140-85EA-F7851A8EF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95400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3DC-C3CE-4C92-AFE3-B3E7FF5C4A22}" type="datetimeFigureOut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A957-6EBE-4140-85EA-F7851A8EF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53471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3DC-C3CE-4C92-AFE3-B3E7FF5C4A22}" type="datetimeFigureOut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A957-6EBE-4140-85EA-F7851A8EF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43970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3DC-C3CE-4C92-AFE3-B3E7FF5C4A22}" type="datetimeFigureOut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A957-6EBE-4140-85EA-F7851A8EF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15373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3DC-C3CE-4C92-AFE3-B3E7FF5C4A22}" type="datetimeFigureOut">
              <a:rPr lang="es-ES" smtClean="0"/>
              <a:t>26/06/2019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A957-6EBE-4140-85EA-F7851A8EF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41273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3DC-C3CE-4C92-AFE3-B3E7FF5C4A22}" type="datetimeFigureOut">
              <a:rPr lang="es-ES" smtClean="0"/>
              <a:t>26/06/2019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A957-6EBE-4140-85EA-F7851A8EF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54287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3DC-C3CE-4C92-AFE3-B3E7FF5C4A22}" type="datetimeFigureOut">
              <a:rPr lang="es-ES" smtClean="0"/>
              <a:t>26/06/2019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A957-6EBE-4140-85EA-F7851A8EF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965209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3DC-C3CE-4C92-AFE3-B3E7FF5C4A22}" type="datetimeFigureOut">
              <a:rPr lang="es-ES" smtClean="0"/>
              <a:t>26/06/2019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A957-6EBE-4140-85EA-F7851A8EF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4576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3DC-C3CE-4C92-AFE3-B3E7FF5C4A22}" type="datetimeFigureOut">
              <a:rPr lang="es-ES" smtClean="0"/>
              <a:t>26/06/2019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A957-6EBE-4140-85EA-F7851A8EF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185049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3DC-C3CE-4C92-AFE3-B3E7FF5C4A22}" type="datetimeFigureOut">
              <a:rPr lang="es-ES" smtClean="0"/>
              <a:t>26/06/2019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A957-6EBE-4140-85EA-F7851A8EF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08391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8C3DC-C3CE-4C92-AFE3-B3E7FF5C4A22}" type="datetimeFigureOut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A957-6EBE-4140-85EA-F7851A8EF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70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53661" y="793376"/>
            <a:ext cx="9144000" cy="3953436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REPORTED SPEECH:</a:t>
            </a:r>
            <a:b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endParaRPr lang="es-E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177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00618" y="328333"/>
            <a:ext cx="3496234" cy="5910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irect statement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am,are,is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have/go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have planned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637929" y="328332"/>
            <a:ext cx="3818968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ndirect statement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5634318" y="1546411"/>
            <a:ext cx="162709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4719919" y="2299448"/>
            <a:ext cx="2541493" cy="179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4313144" y="2991353"/>
            <a:ext cx="2951630" cy="179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5694829" y="3751730"/>
            <a:ext cx="156658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4004983" y="4494178"/>
            <a:ext cx="3258670" cy="22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4002742" y="5205250"/>
            <a:ext cx="3258670" cy="313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4002742" y="5970494"/>
            <a:ext cx="32586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Cerrar llave 24"/>
          <p:cNvSpPr/>
          <p:nvPr/>
        </p:nvSpPr>
        <p:spPr>
          <a:xfrm>
            <a:off x="8498541" y="2003611"/>
            <a:ext cx="45719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/>
          <p:cNvSpPr txBox="1"/>
          <p:nvPr/>
        </p:nvSpPr>
        <p:spPr>
          <a:xfrm>
            <a:off x="207153" y="1341400"/>
            <a:ext cx="19554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present tense</a:t>
            </a:r>
          </a:p>
          <a:p>
            <a:pPr algn="r"/>
            <a:endParaRPr lang="en-US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r"/>
            <a:endParaRPr lang="en-US" sz="2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past tense</a:t>
            </a:r>
          </a:p>
          <a:p>
            <a:pPr algn="r"/>
            <a:endParaRPr lang="en-US" sz="2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present perfect</a:t>
            </a:r>
          </a:p>
          <a:p>
            <a:pPr algn="r"/>
            <a:endParaRPr lang="en-US" sz="2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r"/>
            <a:endParaRPr lang="en-US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r"/>
            <a:endParaRPr lang="en-US" sz="2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modal</a:t>
            </a:r>
          </a:p>
        </p:txBody>
      </p:sp>
      <p:sp>
        <p:nvSpPr>
          <p:cNvPr id="29" name="Abrir llave 28"/>
          <p:cNvSpPr/>
          <p:nvPr/>
        </p:nvSpPr>
        <p:spPr>
          <a:xfrm>
            <a:off x="2359216" y="1392728"/>
            <a:ext cx="211015" cy="110706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Abrir llave 29"/>
          <p:cNvSpPr/>
          <p:nvPr/>
        </p:nvSpPr>
        <p:spPr>
          <a:xfrm>
            <a:off x="2377439" y="2816508"/>
            <a:ext cx="161038" cy="47830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Abrir llave 30"/>
          <p:cNvSpPr/>
          <p:nvPr/>
        </p:nvSpPr>
        <p:spPr>
          <a:xfrm>
            <a:off x="2377439" y="3512392"/>
            <a:ext cx="174570" cy="47867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Abrir llave 31"/>
          <p:cNvSpPr/>
          <p:nvPr/>
        </p:nvSpPr>
        <p:spPr>
          <a:xfrm>
            <a:off x="2293033" y="4281668"/>
            <a:ext cx="291535" cy="190991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4323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20322" y="523790"/>
            <a:ext cx="74900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“My in-laws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coming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over for dinner that night.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25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“I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already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plans for Saturday.”</a:t>
            </a:r>
          </a:p>
          <a:p>
            <a:pPr>
              <a:lnSpc>
                <a:spcPct val="2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“I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promised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help my sister with her homework.”</a:t>
            </a:r>
          </a:p>
          <a:p>
            <a:pPr>
              <a:lnSpc>
                <a:spcPct val="2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7. “We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pick up someone up at the airport that evening.”</a:t>
            </a:r>
          </a:p>
          <a:p>
            <a:pPr>
              <a:lnSpc>
                <a:spcPct val="2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“We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invited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a graduation party on Saturday.”</a:t>
            </a:r>
          </a:p>
          <a:p>
            <a:pPr>
              <a:lnSpc>
                <a:spcPct val="2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 “I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can’t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come because I broke my leg.”</a:t>
            </a:r>
          </a:p>
          <a:p>
            <a:pPr>
              <a:lnSpc>
                <a:spcPct val="2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 “I’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 be moving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weekend.”</a:t>
            </a:r>
          </a:p>
          <a:p>
            <a:pPr>
              <a:lnSpc>
                <a:spcPct val="2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8. “I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have to work the night shift on Saturday.”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51899" y="0"/>
            <a:ext cx="7490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GRAMMAR FOCUS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Look at these excuses. Change them into reported speech.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883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69141" y="1479176"/>
            <a:ext cx="91977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turn…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what your classmate said about the teacher’s pool party invitation.</a:t>
            </a: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442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REQUE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23" y="712693"/>
            <a:ext cx="5330824" cy="507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3530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2" y="1318372"/>
            <a:ext cx="2352675" cy="3333750"/>
          </a:xfr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04" y="150995"/>
            <a:ext cx="2607305" cy="3724721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1827346" y="382959"/>
            <a:ext cx="2226469" cy="1346347"/>
            <a:chOff x="1827346" y="382959"/>
            <a:chExt cx="2226469" cy="1346347"/>
          </a:xfrm>
        </p:grpSpPr>
        <p:sp>
          <p:nvSpPr>
            <p:cNvPr id="13" name="Llamada ovalada 12"/>
            <p:cNvSpPr/>
            <p:nvPr/>
          </p:nvSpPr>
          <p:spPr>
            <a:xfrm>
              <a:off x="1827346" y="382959"/>
              <a:ext cx="2226469" cy="1346347"/>
            </a:xfrm>
            <a:prstGeom prst="wedgeEllipseCallout">
              <a:avLst>
                <a:gd name="adj1" fmla="val -59620"/>
                <a:gd name="adj2" fmla="val 4922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2129417" y="439085"/>
              <a:ext cx="17717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Drink six glasses of water a day.</a:t>
              </a:r>
              <a:endParaRPr lang="es-ES" sz="2400" dirty="0"/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1921947" y="3926779"/>
            <a:ext cx="351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</a:t>
            </a:r>
            <a:r>
              <a:rPr lang="en-US" sz="2400" dirty="0" smtClean="0">
                <a:solidFill>
                  <a:srgbClr val="00B050"/>
                </a:solidFill>
              </a:rPr>
              <a:t>did</a:t>
            </a:r>
            <a:r>
              <a:rPr lang="en-US" sz="2400" dirty="0" smtClean="0"/>
              <a:t> the doctor say?</a:t>
            </a:r>
            <a:endParaRPr lang="es-ES" sz="24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443751" y="4694538"/>
            <a:ext cx="544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She said </a:t>
            </a:r>
            <a:r>
              <a:rPr lang="en-US" sz="2400" dirty="0" smtClean="0">
                <a:solidFill>
                  <a:srgbClr val="0070C0"/>
                </a:solidFill>
              </a:rPr>
              <a:t>to drink </a:t>
            </a:r>
            <a:r>
              <a:rPr lang="en-US" sz="2400" dirty="0" smtClean="0"/>
              <a:t>6 glasses of water a day.</a:t>
            </a:r>
            <a:endParaRPr lang="es-ES" sz="24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8018431" y="3180529"/>
            <a:ext cx="383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</a:t>
            </a:r>
            <a:r>
              <a:rPr lang="en-US" sz="2400" dirty="0" smtClean="0">
                <a:solidFill>
                  <a:srgbClr val="00B050"/>
                </a:solidFill>
              </a:rPr>
              <a:t> did </a:t>
            </a:r>
            <a:r>
              <a:rPr lang="en-US" sz="2400" dirty="0" smtClean="0"/>
              <a:t>the coach </a:t>
            </a:r>
            <a:r>
              <a:rPr lang="en-US" sz="2400" dirty="0" smtClean="0">
                <a:solidFill>
                  <a:srgbClr val="0070C0"/>
                </a:solidFill>
              </a:rPr>
              <a:t>tell you</a:t>
            </a:r>
            <a:r>
              <a:rPr lang="en-US" sz="2400" dirty="0" smtClean="0"/>
              <a:t>?</a:t>
            </a:r>
            <a:endParaRPr lang="es-ES" sz="24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7101756" y="4152940"/>
            <a:ext cx="4970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He told me </a:t>
            </a:r>
            <a:r>
              <a:rPr lang="en-US" sz="2400" dirty="0" smtClean="0">
                <a:solidFill>
                  <a:srgbClr val="0070C0"/>
                </a:solidFill>
              </a:rPr>
              <a:t>not to miss </a:t>
            </a:r>
            <a:r>
              <a:rPr lang="en-US" sz="2400" dirty="0" smtClean="0"/>
              <a:t>practice again.</a:t>
            </a:r>
            <a:endParaRPr lang="es-ES" sz="24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52045" y="5249830"/>
            <a:ext cx="544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She said </a:t>
            </a:r>
            <a:r>
              <a:rPr lang="en-US" sz="2400" dirty="0" smtClean="0">
                <a:solidFill>
                  <a:srgbClr val="0070C0"/>
                </a:solidFill>
              </a:rPr>
              <a:t>not to eat</a:t>
            </a:r>
            <a:r>
              <a:rPr lang="en-US" sz="2400" dirty="0" smtClean="0"/>
              <a:t> too much junk food.</a:t>
            </a:r>
            <a:endParaRPr lang="es-ES" sz="24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7101756" y="4639131"/>
            <a:ext cx="4970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He told me </a:t>
            </a:r>
            <a:r>
              <a:rPr lang="en-US" sz="2400" dirty="0" smtClean="0">
                <a:solidFill>
                  <a:srgbClr val="0070C0"/>
                </a:solidFill>
              </a:rPr>
              <a:t>to eat </a:t>
            </a:r>
            <a:r>
              <a:rPr lang="en-US" sz="2400" dirty="0" smtClean="0"/>
              <a:t>healthy foods and sleep well.</a:t>
            </a:r>
            <a:endParaRPr lang="es-ES" sz="2400" dirty="0"/>
          </a:p>
        </p:txBody>
      </p:sp>
      <p:grpSp>
        <p:nvGrpSpPr>
          <p:cNvPr id="29" name="Grupo 28"/>
          <p:cNvGrpSpPr/>
          <p:nvPr/>
        </p:nvGrpSpPr>
        <p:grpSpPr>
          <a:xfrm rot="190296">
            <a:off x="8442105" y="344637"/>
            <a:ext cx="1832337" cy="1662070"/>
            <a:chOff x="6052838" y="130643"/>
            <a:chExt cx="1832337" cy="1662070"/>
          </a:xfrm>
        </p:grpSpPr>
        <p:sp>
          <p:nvSpPr>
            <p:cNvPr id="26" name="Llamada ovalada 25"/>
            <p:cNvSpPr/>
            <p:nvPr/>
          </p:nvSpPr>
          <p:spPr>
            <a:xfrm>
              <a:off x="6052838" y="130643"/>
              <a:ext cx="1678501" cy="1662070"/>
            </a:xfrm>
            <a:prstGeom prst="wedgeEllipseCallout">
              <a:avLst>
                <a:gd name="adj1" fmla="val -71239"/>
                <a:gd name="adj2" fmla="val 4073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6205483" y="327039"/>
              <a:ext cx="16796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Don’t miss practice again.</a:t>
              </a:r>
              <a:endParaRPr lang="es-E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4485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6" y="2084045"/>
            <a:ext cx="2228850" cy="3352800"/>
          </a:xfrm>
          <a:prstGeom prst="rect">
            <a:avLst/>
          </a:prstGeom>
        </p:spPr>
      </p:pic>
      <p:sp>
        <p:nvSpPr>
          <p:cNvPr id="6" name="Llamada ovalada 5"/>
          <p:cNvSpPr/>
          <p:nvPr/>
        </p:nvSpPr>
        <p:spPr>
          <a:xfrm>
            <a:off x="2621477" y="712694"/>
            <a:ext cx="2313594" cy="1503557"/>
          </a:xfrm>
          <a:prstGeom prst="wedgeEllipseCallout">
            <a:avLst>
              <a:gd name="adj1" fmla="val -69452"/>
              <a:gd name="adj2" fmla="val 748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2825284" y="883716"/>
            <a:ext cx="2191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you please open your book on page 100?</a:t>
            </a:r>
            <a:endParaRPr lang="es-E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208525" y="2768134"/>
            <a:ext cx="361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did the teacher ask?</a:t>
            </a:r>
            <a:endParaRPr lang="es-E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907365" y="3662083"/>
            <a:ext cx="5752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He asked us </a:t>
            </a:r>
            <a:r>
              <a:rPr lang="en-US" sz="2400" dirty="0" smtClean="0">
                <a:solidFill>
                  <a:srgbClr val="0070C0"/>
                </a:solidFill>
              </a:rPr>
              <a:t>to open </a:t>
            </a:r>
            <a:r>
              <a:rPr lang="en-US" sz="2400" dirty="0" smtClean="0"/>
              <a:t>our books </a:t>
            </a:r>
            <a:r>
              <a:rPr lang="en-US" sz="2400" dirty="0"/>
              <a:t>on page 100</a:t>
            </a:r>
            <a:r>
              <a:rPr lang="en-US" sz="2400" dirty="0" smtClean="0"/>
              <a:t>. </a:t>
            </a:r>
            <a:endParaRPr lang="es-ES" sz="2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880471" y="4444798"/>
            <a:ext cx="5752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He asked us</a:t>
            </a:r>
            <a:r>
              <a:rPr lang="en-US" sz="2400" dirty="0" smtClean="0">
                <a:solidFill>
                  <a:srgbClr val="0070C0"/>
                </a:solidFill>
              </a:rPr>
              <a:t> not to talk </a:t>
            </a:r>
            <a:r>
              <a:rPr lang="en-US" sz="2400" dirty="0" smtClean="0"/>
              <a:t>during the exam.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435932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814"/>
          </a:xfrm>
        </p:spPr>
        <p:txBody>
          <a:bodyPr/>
          <a:lstStyle/>
          <a:p>
            <a:r>
              <a:rPr lang="en-US" dirty="0" smtClean="0"/>
              <a:t>Reported speech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4071" y="1080940"/>
            <a:ext cx="10515600" cy="4351338"/>
          </a:xfrm>
        </p:spPr>
        <p:txBody>
          <a:bodyPr/>
          <a:lstStyle/>
          <a:p>
            <a:r>
              <a:rPr lang="en-US" dirty="0" smtClean="0"/>
              <a:t>It is used to talk about , or report, something that was asked of said in the past.</a:t>
            </a:r>
            <a:endParaRPr lang="es-ES" dirty="0"/>
          </a:p>
          <a:p>
            <a:r>
              <a:rPr lang="en-US" dirty="0" smtClean="0"/>
              <a:t>The most common verbs for reporting requests are ask, tell and say. They are used in the past tens to match the past action.</a:t>
            </a:r>
          </a:p>
          <a:p>
            <a:r>
              <a:rPr lang="en-US" dirty="0" smtClean="0"/>
              <a:t>All three of these verbs are followed by an infinitive.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 is usually placed before the infinitive.</a:t>
            </a:r>
          </a:p>
          <a:p>
            <a:endParaRPr lang="en-US" dirty="0" smtClean="0"/>
          </a:p>
          <a:p>
            <a:endParaRPr lang="es-ES" dirty="0"/>
          </a:p>
        </p:txBody>
      </p:sp>
      <p:grpSp>
        <p:nvGrpSpPr>
          <p:cNvPr id="14" name="Grupo 13"/>
          <p:cNvGrpSpPr/>
          <p:nvPr/>
        </p:nvGrpSpPr>
        <p:grpSpPr>
          <a:xfrm>
            <a:off x="3240742" y="3398230"/>
            <a:ext cx="5522258" cy="1200329"/>
            <a:chOff x="5842747" y="4231948"/>
            <a:chExt cx="5522258" cy="1200329"/>
          </a:xfrm>
        </p:grpSpPr>
        <p:sp>
          <p:nvSpPr>
            <p:cNvPr id="5" name="CuadroTexto 4"/>
            <p:cNvSpPr txBox="1"/>
            <p:nvPr/>
          </p:nvSpPr>
          <p:spPr>
            <a:xfrm>
              <a:off x="5842747" y="4231948"/>
              <a:ext cx="25213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e.g., She asked me</a:t>
              </a:r>
            </a:p>
            <a:p>
              <a:r>
                <a:rPr lang="en-US" sz="2400" dirty="0"/>
                <a:t>         </a:t>
              </a:r>
              <a:r>
                <a:rPr lang="en-US" sz="2400" dirty="0" smtClean="0"/>
                <a:t>   </a:t>
              </a:r>
              <a:r>
                <a:rPr lang="en-US" sz="2400" dirty="0"/>
                <a:t>She told me</a:t>
              </a:r>
            </a:p>
            <a:p>
              <a:r>
                <a:rPr lang="en-US" sz="2400" dirty="0"/>
                <a:t>        </a:t>
              </a:r>
              <a:r>
                <a:rPr lang="en-US" sz="2400" dirty="0" smtClean="0"/>
                <a:t>           </a:t>
              </a:r>
              <a:r>
                <a:rPr lang="en-US" sz="2400" dirty="0"/>
                <a:t>She </a:t>
              </a:r>
              <a:r>
                <a:rPr lang="en-US" sz="2400" dirty="0" smtClean="0"/>
                <a:t>said</a:t>
              </a:r>
              <a:endParaRPr lang="es-ES" sz="2400" dirty="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8843681" y="4593439"/>
              <a:ext cx="252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</a:t>
              </a:r>
              <a:r>
                <a:rPr lang="en-US" sz="2400" dirty="0" smtClean="0"/>
                <a:t>o call her tonight</a:t>
              </a:r>
              <a:endParaRPr lang="es-ES" sz="2400" dirty="0"/>
            </a:p>
          </p:txBody>
        </p:sp>
        <p:cxnSp>
          <p:nvCxnSpPr>
            <p:cNvPr id="8" name="Conector recto de flecha 7"/>
            <p:cNvCxnSpPr/>
            <p:nvPr/>
          </p:nvCxnSpPr>
          <p:spPr>
            <a:xfrm>
              <a:off x="8364071" y="4478023"/>
              <a:ext cx="468405" cy="2308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/>
            <p:cNvCxnSpPr/>
            <p:nvPr/>
          </p:nvCxnSpPr>
          <p:spPr>
            <a:xfrm flipV="1">
              <a:off x="8364071" y="4832112"/>
              <a:ext cx="468405" cy="510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de flecha 9"/>
            <p:cNvCxnSpPr/>
            <p:nvPr/>
          </p:nvCxnSpPr>
          <p:spPr>
            <a:xfrm flipV="1">
              <a:off x="8375276" y="4939688"/>
              <a:ext cx="457200" cy="2723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uadroTexto 15"/>
          <p:cNvSpPr txBox="1"/>
          <p:nvPr/>
        </p:nvSpPr>
        <p:spPr>
          <a:xfrm>
            <a:off x="2164974" y="5382184"/>
            <a:ext cx="3899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e.g., </a:t>
            </a:r>
            <a:r>
              <a:rPr lang="en-US" sz="2400" dirty="0" smtClean="0"/>
              <a:t>The coach asked me</a:t>
            </a:r>
          </a:p>
          <a:p>
            <a:r>
              <a:rPr lang="en-US" sz="2400" dirty="0" smtClean="0"/>
              <a:t>                               told me</a:t>
            </a:r>
          </a:p>
          <a:p>
            <a:endParaRPr lang="en-US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469075" y="5743675"/>
            <a:ext cx="361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ot to miss practice again.</a:t>
            </a:r>
            <a:endParaRPr lang="es-ES" sz="2400" dirty="0"/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5553635" y="5678353"/>
            <a:ext cx="899369" cy="180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5553635" y="6089925"/>
            <a:ext cx="899370" cy="58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995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64776"/>
            <a:ext cx="10515600" cy="5612187"/>
          </a:xfrm>
        </p:spPr>
        <p:txBody>
          <a:bodyPr/>
          <a:lstStyle/>
          <a:p>
            <a:pPr marL="0" indent="0" algn="ctr">
              <a:buNone/>
            </a:pPr>
            <a:endParaRPr lang="en-US" sz="6600" dirty="0" smtClean="0"/>
          </a:p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 smtClean="0"/>
              <a:t>Your turn!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0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4070" y="26376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E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3438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76164" y="308161"/>
            <a:ext cx="3666565" cy="777876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18565" y="1086037"/>
            <a:ext cx="4518211" cy="2460810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Direct statement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“I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’m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with my family to visit </a:t>
            </a:r>
            <a:r>
              <a:rPr lang="es-MX" i="1" dirty="0" smtClean="0">
                <a:latin typeface="Arial" panose="020B0604020202020204" pitchFamily="34" charset="0"/>
                <a:cs typeface="Arial" panose="020B0604020202020204" pitchFamily="34" charset="0"/>
              </a:rPr>
              <a:t>Cuatro Ciénegas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s-E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593976" y="1086036"/>
            <a:ext cx="6024283" cy="4064187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Reported statement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said (that)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with her family to 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Cuatro Ciénegas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 me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(that)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going with her family to 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Cuatro </a:t>
            </a:r>
            <a:r>
              <a:rPr lang="es-MX" i="1" dirty="0" smtClean="0">
                <a:latin typeface="Arial" panose="020B0604020202020204" pitchFamily="34" charset="0"/>
                <a:cs typeface="Arial" panose="020B0604020202020204" pitchFamily="34" charset="0"/>
              </a:rPr>
              <a:t>Ciénegas.”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s-E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09600" y="5284693"/>
            <a:ext cx="1099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when we report a statement?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92306" y="5807913"/>
            <a:ext cx="1099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verbs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move back one tense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reported statement.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56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5775"/>
            <a:ext cx="12193792" cy="361830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85800" y="5338482"/>
            <a:ext cx="8861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time line.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822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440</Words>
  <Application>Microsoft Office PowerPoint</Application>
  <PresentationFormat>Panorámica</PresentationFormat>
  <Paragraphs>74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Tema de Office</vt:lpstr>
      <vt:lpstr>REPORTED SPEECH:  REQUESTS</vt:lpstr>
      <vt:lpstr>Presentación de PowerPoint</vt:lpstr>
      <vt:lpstr>Presentación de PowerPoint</vt:lpstr>
      <vt:lpstr>Presentación de PowerPoint</vt:lpstr>
      <vt:lpstr>Reported speech</vt:lpstr>
      <vt:lpstr>Presentación de PowerPoint</vt:lpstr>
      <vt:lpstr>STATEMENTS</vt:lpstr>
      <vt:lpstr>STATEMENTS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 Continuous</dc:title>
  <dc:creator>Maria Elena</dc:creator>
  <cp:lastModifiedBy>Maria Elena</cp:lastModifiedBy>
  <cp:revision>48</cp:revision>
  <dcterms:created xsi:type="dcterms:W3CDTF">2019-03-19T19:31:20Z</dcterms:created>
  <dcterms:modified xsi:type="dcterms:W3CDTF">2019-06-27T00:32:38Z</dcterms:modified>
</cp:coreProperties>
</file>