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EAB6"/>
    <a:srgbClr val="F3DF97"/>
    <a:srgbClr val="F49920"/>
    <a:srgbClr val="DAAEE8"/>
    <a:srgbClr val="F4EEA2"/>
    <a:srgbClr val="F2A4E9"/>
    <a:srgbClr val="E81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7722" autoAdjust="0"/>
  </p:normalViewPr>
  <p:slideViewPr>
    <p:cSldViewPr snapToGrid="0">
      <p:cViewPr>
        <p:scale>
          <a:sx n="42" d="100"/>
          <a:sy n="42" d="100"/>
        </p:scale>
        <p:origin x="-2280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5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101F82-914F-4781-BDCA-0067C2454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EC9426-1EF5-46EA-B78B-01449E99D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009" y="1745548"/>
            <a:ext cx="8933796" cy="2437232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Bradley Hand ITC" panose="03070402050302030203" pitchFamily="66" charset="0"/>
              </a:rPr>
              <a:t>Estrategias de intervención docente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F01064C-86D8-40A8-9106-F51D555EE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1450" y="5062769"/>
            <a:ext cx="8936846" cy="457201"/>
          </a:xfrm>
        </p:spPr>
        <p:txBody>
          <a:bodyPr/>
          <a:lstStyle/>
          <a:p>
            <a:r>
              <a:rPr lang="es-MX" dirty="0"/>
              <a:t>Octubre 2019</a:t>
            </a:r>
          </a:p>
        </p:txBody>
      </p:sp>
    </p:spTree>
    <p:extLst>
      <p:ext uri="{BB962C8B-B14F-4D97-AF65-F5344CB8AC3E}">
        <p14:creationId xmlns:p14="http://schemas.microsoft.com/office/powerpoint/2010/main" val="12322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4">
            <a:extLst>
              <a:ext uri="{FF2B5EF4-FFF2-40B4-BE49-F238E27FC236}">
                <a16:creationId xmlns="" xmlns:a16="http://schemas.microsoft.com/office/drawing/2014/main" id="{F35DF59D-E3BD-4756-B89E-1CE191A5E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9470"/>
              </p:ext>
            </p:extLst>
          </p:nvPr>
        </p:nvGraphicFramePr>
        <p:xfrm>
          <a:off x="409108" y="304801"/>
          <a:ext cx="11434551" cy="622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517">
                  <a:extLst>
                    <a:ext uri="{9D8B030D-6E8A-4147-A177-3AD203B41FA5}">
                      <a16:colId xmlns="" xmlns:a16="http://schemas.microsoft.com/office/drawing/2014/main" val="1702548334"/>
                    </a:ext>
                  </a:extLst>
                </a:gridCol>
                <a:gridCol w="3811517">
                  <a:extLst>
                    <a:ext uri="{9D8B030D-6E8A-4147-A177-3AD203B41FA5}">
                      <a16:colId xmlns="" xmlns:a16="http://schemas.microsoft.com/office/drawing/2014/main" val="3600590998"/>
                    </a:ext>
                  </a:extLst>
                </a:gridCol>
                <a:gridCol w="3811517">
                  <a:extLst>
                    <a:ext uri="{9D8B030D-6E8A-4147-A177-3AD203B41FA5}">
                      <a16:colId xmlns="" xmlns:a16="http://schemas.microsoft.com/office/drawing/2014/main" val="1462943940"/>
                    </a:ext>
                  </a:extLst>
                </a:gridCol>
              </a:tblGrid>
              <a:tr h="997240"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es-MX" sz="2400" dirty="0">
                          <a:latin typeface="Century Gothic" pitchFamily="34" charset="0"/>
                        </a:rPr>
                        <a:t>Actividades para 1°</a:t>
                      </a:r>
                    </a:p>
                  </a:txBody>
                  <a:tcPr>
                    <a:solidFill>
                      <a:srgbClr val="E812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es-MX" sz="2400" dirty="0">
                          <a:latin typeface="Century Gothic" pitchFamily="34" charset="0"/>
                        </a:rPr>
                        <a:t>Actividades para 2°</a:t>
                      </a:r>
                    </a:p>
                  </a:txBody>
                  <a:tcPr>
                    <a:solidFill>
                      <a:srgbClr val="E812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Char char="•"/>
                      </a:pPr>
                      <a:r>
                        <a:rPr lang="es-MX" sz="2400" dirty="0">
                          <a:latin typeface="Century Gothic" pitchFamily="34" charset="0"/>
                        </a:rPr>
                        <a:t>Actividades para 3°</a:t>
                      </a:r>
                    </a:p>
                  </a:txBody>
                  <a:tcPr>
                    <a:solidFill>
                      <a:srgbClr val="E812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0676412"/>
                  </a:ext>
                </a:extLst>
              </a:tr>
              <a:tr h="5229388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Uso de cuentos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basados en situaciones reales en el aula.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Dramatización de casos.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Uso de títeres.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2A4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Dramatización de una situación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real ocurrida en el aula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Juego de roles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Narrativa de cuentos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2A4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Debates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Identificar una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problemática de su contexto y desarrollar soluciones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2A4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5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04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205784-E491-4363-B034-FA6CF715A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r>
              <a:rPr lang="es-MX" dirty="0">
                <a:solidFill>
                  <a:schemeClr val="tx1"/>
                </a:solidFill>
                <a:latin typeface="Bradley Hand ITC" panose="03070402050302030203" pitchFamily="66" charset="0"/>
              </a:rPr>
              <a:t>Aprendizaje basado en problemas (ABP)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0">
            <a:extLst>
              <a:ext uri="{FF2B5EF4-FFF2-40B4-BE49-F238E27FC236}">
                <a16:creationId xmlns="" xmlns:a16="http://schemas.microsoft.com/office/drawing/2014/main" id="{4264B34F-2912-4A9E-A08F-38D299DC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13" y="1237597"/>
            <a:ext cx="1933634" cy="39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90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4">
            <a:extLst>
              <a:ext uri="{FF2B5EF4-FFF2-40B4-BE49-F238E27FC236}">
                <a16:creationId xmlns="" xmlns:a16="http://schemas.microsoft.com/office/drawing/2014/main" id="{F35DF59D-E3BD-4756-B89E-1CE191A5E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4261"/>
              </p:ext>
            </p:extLst>
          </p:nvPr>
        </p:nvGraphicFramePr>
        <p:xfrm>
          <a:off x="409108" y="304801"/>
          <a:ext cx="11434551" cy="622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517">
                  <a:extLst>
                    <a:ext uri="{9D8B030D-6E8A-4147-A177-3AD203B41FA5}">
                      <a16:colId xmlns="" xmlns:a16="http://schemas.microsoft.com/office/drawing/2014/main" val="1702548334"/>
                    </a:ext>
                  </a:extLst>
                </a:gridCol>
                <a:gridCol w="3811517">
                  <a:extLst>
                    <a:ext uri="{9D8B030D-6E8A-4147-A177-3AD203B41FA5}">
                      <a16:colId xmlns="" xmlns:a16="http://schemas.microsoft.com/office/drawing/2014/main" val="3600590998"/>
                    </a:ext>
                  </a:extLst>
                </a:gridCol>
                <a:gridCol w="3811517">
                  <a:extLst>
                    <a:ext uri="{9D8B030D-6E8A-4147-A177-3AD203B41FA5}">
                      <a16:colId xmlns="" xmlns:a16="http://schemas.microsoft.com/office/drawing/2014/main" val="1462943940"/>
                    </a:ext>
                  </a:extLst>
                </a:gridCol>
              </a:tblGrid>
              <a:tr h="9972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1°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2°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3°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0676412"/>
                  </a:ext>
                </a:extLst>
              </a:tr>
              <a:tr h="5229388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Rincones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de desafíos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Control y precisión de movimientos con herramientas.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cuentos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4EEA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Debate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de problemáticas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Dramatización de situaciones problemas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Exposición de problemáticas con el uso de medios de comunicación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4EEA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Problemas de razonamiento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(pensamiento matemático)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Situación problema de lectoescritura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Búsqueda de acciones para la inclusión </a:t>
                      </a:r>
                    </a:p>
                  </a:txBody>
                  <a:tcPr>
                    <a:solidFill>
                      <a:srgbClr val="F4EEA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5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93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205784-E491-4363-B034-FA6CF715A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r>
              <a:rPr lang="es-MX" dirty="0">
                <a:solidFill>
                  <a:schemeClr val="tx1"/>
                </a:solidFill>
                <a:latin typeface="Bradley Hand ITC" panose="03070402050302030203" pitchFamily="66" charset="0"/>
              </a:rPr>
              <a:t>Aprendizaje en el servicio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7">
            <a:extLst>
              <a:ext uri="{FF2B5EF4-FFF2-40B4-BE49-F238E27FC236}">
                <a16:creationId xmlns="" xmlns:a16="http://schemas.microsoft.com/office/drawing/2014/main" id="{833CCAE1-EBFC-4081-8E5D-46C5C7EC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17" y="1346725"/>
            <a:ext cx="1763577" cy="404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>
            <a:extLst>
              <a:ext uri="{FF2B5EF4-FFF2-40B4-BE49-F238E27FC236}">
                <a16:creationId xmlns="" xmlns:a16="http://schemas.microsoft.com/office/drawing/2014/main" id="{CD05E79E-F22B-4AD1-9565-A360D992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99" y="4441371"/>
            <a:ext cx="758053" cy="85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>
            <a:extLst>
              <a:ext uri="{FF2B5EF4-FFF2-40B4-BE49-F238E27FC236}">
                <a16:creationId xmlns="" xmlns:a16="http://schemas.microsoft.com/office/drawing/2014/main" id="{727DFAA2-7A10-4EE0-B382-1EB0696C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17" y="3684683"/>
            <a:ext cx="945708" cy="160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7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4">
            <a:extLst>
              <a:ext uri="{FF2B5EF4-FFF2-40B4-BE49-F238E27FC236}">
                <a16:creationId xmlns="" xmlns:a16="http://schemas.microsoft.com/office/drawing/2014/main" id="{F35DF59D-E3BD-4756-B89E-1CE191A5E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03439"/>
              </p:ext>
            </p:extLst>
          </p:nvPr>
        </p:nvGraphicFramePr>
        <p:xfrm>
          <a:off x="409108" y="304801"/>
          <a:ext cx="11434551" cy="622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517">
                  <a:extLst>
                    <a:ext uri="{9D8B030D-6E8A-4147-A177-3AD203B41FA5}">
                      <a16:colId xmlns="" xmlns:a16="http://schemas.microsoft.com/office/drawing/2014/main" val="1702548334"/>
                    </a:ext>
                  </a:extLst>
                </a:gridCol>
                <a:gridCol w="3811517">
                  <a:extLst>
                    <a:ext uri="{9D8B030D-6E8A-4147-A177-3AD203B41FA5}">
                      <a16:colId xmlns="" xmlns:a16="http://schemas.microsoft.com/office/drawing/2014/main" val="3600590998"/>
                    </a:ext>
                  </a:extLst>
                </a:gridCol>
                <a:gridCol w="3811517">
                  <a:extLst>
                    <a:ext uri="{9D8B030D-6E8A-4147-A177-3AD203B41FA5}">
                      <a16:colId xmlns="" xmlns:a16="http://schemas.microsoft.com/office/drawing/2014/main" val="1462943940"/>
                    </a:ext>
                  </a:extLst>
                </a:gridCol>
              </a:tblGrid>
              <a:tr h="9972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1°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2°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3°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0676412"/>
                  </a:ext>
                </a:extLst>
              </a:tr>
              <a:tr h="5229388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Recolección de PET y tapas para donación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reforestación}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Brigada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de salud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AAE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Campañas de apoyo social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Rutinas de activación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física con padres de familia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Talleres con padres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AAE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Campañas sociales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Proyectos ecológicos que apoyan al contexto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Concientización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de situaciones vulnerables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DAA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5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6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205784-E491-4363-B034-FA6CF715A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19" y="1272800"/>
            <a:ext cx="6769719" cy="4312402"/>
          </a:xfrm>
        </p:spPr>
        <p:txBody>
          <a:bodyPr anchor="ctr">
            <a:normAutofit/>
          </a:bodyPr>
          <a:lstStyle/>
          <a:p>
            <a:r>
              <a:rPr lang="es-MX" dirty="0">
                <a:solidFill>
                  <a:schemeClr val="tx1"/>
                </a:solidFill>
                <a:latin typeface="Bradley Hand ITC" panose="03070402050302030203" pitchFamily="66" charset="0"/>
              </a:rPr>
              <a:t>Aprendizaje colaborativo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48B92420-9F03-41AA-ADF4-8DD9F9CC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73" y="1944914"/>
            <a:ext cx="1904053" cy="32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8">
            <a:extLst>
              <a:ext uri="{FF2B5EF4-FFF2-40B4-BE49-F238E27FC236}">
                <a16:creationId xmlns="" xmlns:a16="http://schemas.microsoft.com/office/drawing/2014/main" id="{88B02BF1-F24B-460F-8ED7-4845C048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30" y="2692752"/>
            <a:ext cx="1383818" cy="25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09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4">
            <a:extLst>
              <a:ext uri="{FF2B5EF4-FFF2-40B4-BE49-F238E27FC236}">
                <a16:creationId xmlns="" xmlns:a16="http://schemas.microsoft.com/office/drawing/2014/main" id="{F35DF59D-E3BD-4756-B89E-1CE191A5E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81582"/>
              </p:ext>
            </p:extLst>
          </p:nvPr>
        </p:nvGraphicFramePr>
        <p:xfrm>
          <a:off x="409108" y="304801"/>
          <a:ext cx="11434551" cy="622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517">
                  <a:extLst>
                    <a:ext uri="{9D8B030D-6E8A-4147-A177-3AD203B41FA5}">
                      <a16:colId xmlns="" xmlns:a16="http://schemas.microsoft.com/office/drawing/2014/main" val="1702548334"/>
                    </a:ext>
                  </a:extLst>
                </a:gridCol>
                <a:gridCol w="3811517">
                  <a:extLst>
                    <a:ext uri="{9D8B030D-6E8A-4147-A177-3AD203B41FA5}">
                      <a16:colId xmlns="" xmlns:a16="http://schemas.microsoft.com/office/drawing/2014/main" val="3600590998"/>
                    </a:ext>
                  </a:extLst>
                </a:gridCol>
                <a:gridCol w="3811517">
                  <a:extLst>
                    <a:ext uri="{9D8B030D-6E8A-4147-A177-3AD203B41FA5}">
                      <a16:colId xmlns="" xmlns:a16="http://schemas.microsoft.com/office/drawing/2014/main" val="1462943940"/>
                    </a:ext>
                  </a:extLst>
                </a:gridCol>
              </a:tblGrid>
              <a:tr h="9972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1°</a:t>
                      </a:r>
                    </a:p>
                  </a:txBody>
                  <a:tcPr>
                    <a:solidFill>
                      <a:srgbClr val="F499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2°</a:t>
                      </a:r>
                    </a:p>
                  </a:txBody>
                  <a:tcPr>
                    <a:solidFill>
                      <a:srgbClr val="F499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3°</a:t>
                      </a:r>
                    </a:p>
                  </a:txBody>
                  <a:tcPr>
                    <a:solidFill>
                      <a:srgbClr val="F4992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0676412"/>
                  </a:ext>
                </a:extLst>
              </a:tr>
              <a:tr h="5229388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Rally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err="1" smtClean="0">
                          <a:latin typeface="Century Gothic" pitchFamily="34" charset="0"/>
                        </a:rPr>
                        <a:t>Memoramas</a:t>
                      </a:r>
                      <a:endParaRPr lang="es-MX" sz="2400" dirty="0" smtClean="0">
                        <a:latin typeface="Century Gothic" pitchFamily="34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deportes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3DF97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Juegos de mesa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Rondas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Rally deportivo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Trabajo en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equipo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3DF97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Trabajo en equipo (pares y pequeños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grupos)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Rondas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Rompecabezas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Rally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Juegos de mesa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3DF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5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23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8227E9-76D7-4F03-BF65-DDD8F0E3B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962" y="520069"/>
            <a:ext cx="6544620" cy="1241801"/>
          </a:xfrm>
        </p:spPr>
        <p:txBody>
          <a:bodyPr anchor="ctr">
            <a:normAutofit/>
          </a:bodyPr>
          <a:lstStyle/>
          <a:p>
            <a:pPr algn="r"/>
            <a:r>
              <a:rPr lang="es-MX" sz="3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Aprendizaje por proyectos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AAA5A16-84E8-4BFC-B66B-6D6865093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5113" y="914400"/>
            <a:ext cx="2481307" cy="4948517"/>
          </a:xfrm>
        </p:spPr>
        <p:txBody>
          <a:bodyPr anchor="ctr">
            <a:normAutofit fontScale="85000" lnSpcReduction="10000"/>
          </a:bodyPr>
          <a:lstStyle/>
          <a:p>
            <a:r>
              <a:rPr lang="es-MX" sz="1900" b="1" dirty="0">
                <a:solidFill>
                  <a:srgbClr val="7030A0"/>
                </a:solidFill>
                <a:latin typeface="Comic Sans MS" pitchFamily="66" charset="0"/>
              </a:rPr>
              <a:t>Acciones con las que se favorece la estrategia </a:t>
            </a:r>
          </a:p>
          <a:p>
            <a:pPr algn="l"/>
            <a:endParaRPr lang="es-MX" sz="2600" dirty="0">
              <a:latin typeface="Bell MT" panose="02020503060305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MX" dirty="0">
                <a:latin typeface="Century Gothic" pitchFamily="34" charset="0"/>
              </a:rPr>
              <a:t>Material didáctico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MX" dirty="0">
                <a:latin typeface="Century Gothic" pitchFamily="34" charset="0"/>
              </a:rPr>
              <a:t>Trabajo de indagación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MX" dirty="0">
                <a:latin typeface="Century Gothic" pitchFamily="34" charset="0"/>
              </a:rPr>
              <a:t>Diseño de propuestas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MX" dirty="0">
                <a:latin typeface="Century Gothic" pitchFamily="34" charset="0"/>
              </a:rPr>
              <a:t>Prototipos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MX" dirty="0">
                <a:latin typeface="Century Gothic" pitchFamily="34" charset="0"/>
              </a:rPr>
              <a:t>Manifestaciones artísticas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MX" dirty="0">
                <a:latin typeface="Century Gothic" pitchFamily="34" charset="0"/>
              </a:rPr>
              <a:t>Exposiciones de producciones diversas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MX" dirty="0">
                <a:latin typeface="Century Gothic" pitchFamily="34" charset="0"/>
              </a:rPr>
              <a:t>Experimentos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MX" dirty="0">
                <a:latin typeface="Century Gothic" pitchFamily="34" charset="0"/>
              </a:rPr>
              <a:t>Manifestaciones deportivas </a:t>
            </a:r>
            <a:endParaRPr lang="es-MX" dirty="0" smtClean="0">
              <a:latin typeface="Century Gothic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MX" dirty="0" smtClean="0">
                <a:latin typeface="Century Gothic" pitchFamily="34" charset="0"/>
              </a:rPr>
              <a:t>Realización de un proyecto social o científico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MX" sz="2000" dirty="0">
              <a:latin typeface="Bell MT" panose="02020503060305020303" pitchFamily="18" charset="0"/>
            </a:endParaRPr>
          </a:p>
          <a:p>
            <a:pPr algn="l"/>
            <a:endParaRPr lang="es-MX" sz="2000" dirty="0">
              <a:latin typeface="Bell MT" panose="02020503060305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MX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6">
            <a:extLst>
              <a:ext uri="{FF2B5EF4-FFF2-40B4-BE49-F238E27FC236}">
                <a16:creationId xmlns="" xmlns:a16="http://schemas.microsoft.com/office/drawing/2014/main" id="{A5405075-F860-4097-9D37-20D1CBE50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433932"/>
              </p:ext>
            </p:extLst>
          </p:nvPr>
        </p:nvGraphicFramePr>
        <p:xfrm>
          <a:off x="986951" y="1465201"/>
          <a:ext cx="7390056" cy="44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352">
                  <a:extLst>
                    <a:ext uri="{9D8B030D-6E8A-4147-A177-3AD203B41FA5}">
                      <a16:colId xmlns="" xmlns:a16="http://schemas.microsoft.com/office/drawing/2014/main" val="333965559"/>
                    </a:ext>
                  </a:extLst>
                </a:gridCol>
                <a:gridCol w="2463352">
                  <a:extLst>
                    <a:ext uri="{9D8B030D-6E8A-4147-A177-3AD203B41FA5}">
                      <a16:colId xmlns="" xmlns:a16="http://schemas.microsoft.com/office/drawing/2014/main" val="1764901301"/>
                    </a:ext>
                  </a:extLst>
                </a:gridCol>
                <a:gridCol w="2463352">
                  <a:extLst>
                    <a:ext uri="{9D8B030D-6E8A-4147-A177-3AD203B41FA5}">
                      <a16:colId xmlns="" xmlns:a16="http://schemas.microsoft.com/office/drawing/2014/main" val="1345536177"/>
                    </a:ext>
                  </a:extLst>
                </a:gridCol>
              </a:tblGrid>
              <a:tr h="77833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Century Gothic" pitchFamily="34" charset="0"/>
                        </a:rPr>
                        <a:t>Papel del docente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Century Gothic" pitchFamily="34" charset="0"/>
                        </a:rPr>
                        <a:t>Papel del alumno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Century Gothic" pitchFamily="34" charset="0"/>
                        </a:rPr>
                        <a:t>Aprendizaje </a:t>
                      </a:r>
                      <a:r>
                        <a:rPr lang="es-MX" sz="1800" dirty="0" smtClean="0">
                          <a:latin typeface="Century Gothic" pitchFamily="34" charset="0"/>
                        </a:rPr>
                        <a:t>que </a:t>
                      </a:r>
                      <a:r>
                        <a:rPr lang="es-MX" sz="1800" dirty="0">
                          <a:latin typeface="Century Gothic" pitchFamily="34" charset="0"/>
                        </a:rPr>
                        <a:t>se adquiere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7298292"/>
                  </a:ext>
                </a:extLst>
              </a:tr>
              <a:tr h="3649265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entury Gothic" pitchFamily="34" charset="0"/>
                        </a:rPr>
                        <a:t>Motivar a los alumnos tener compromiso pedagógico y constructivista, es guía , mediador.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Century Gothic" pitchFamily="34" charset="0"/>
                        </a:rPr>
                        <a:t>Se involucra de forma activa en la elaboración de una tarea. </a:t>
                      </a:r>
                      <a:endParaRPr lang="es-MX" sz="1800" dirty="0" smtClean="0"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itchFamily="34" charset="0"/>
                        </a:rPr>
                        <a:t>Resuelve</a:t>
                      </a:r>
                      <a:r>
                        <a:rPr lang="es-MX" sz="1800" baseline="0" dirty="0" smtClean="0">
                          <a:latin typeface="Century Gothic" pitchFamily="34" charset="0"/>
                        </a:rPr>
                        <a:t> problemas, propone, investiga, soluciona, descubre, muestra interés, se relaciona con otros agentes </a:t>
                      </a:r>
                      <a:endParaRPr lang="es-MX" sz="1800" dirty="0">
                        <a:latin typeface="Century Gothic" pitchFamily="34" charset="0"/>
                      </a:endParaRPr>
                    </a:p>
                    <a:p>
                      <a:endParaRPr lang="es-MX" sz="18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itchFamily="34" charset="0"/>
                        </a:rPr>
                        <a:t>Aprende a resolver un problema, producir </a:t>
                      </a:r>
                      <a:r>
                        <a:rPr lang="es-MX" sz="1800" dirty="0">
                          <a:latin typeface="Century Gothic" pitchFamily="34" charset="0"/>
                        </a:rPr>
                        <a:t>algo o satisfacer alguna necesidad planteada por el contexto social, educativo o académico de interés.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7143508"/>
                  </a:ext>
                </a:extLst>
              </a:tr>
            </a:tbl>
          </a:graphicData>
        </a:graphic>
      </p:graphicFrame>
      <p:pic>
        <p:nvPicPr>
          <p:cNvPr id="13" name="Picture 14">
            <a:extLst>
              <a:ext uri="{FF2B5EF4-FFF2-40B4-BE49-F238E27FC236}">
                <a16:creationId xmlns="" xmlns:a16="http://schemas.microsoft.com/office/drawing/2014/main" id="{15BFD08B-1FAC-4454-A6B5-0454894C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5" b="97030" l="9375" r="91667">
                        <a14:foregroundMark x1="18750" y1="94059" x2="76042" y2="92079"/>
                        <a14:foregroundMark x1="12500" y1="96040" x2="38542" y2="96040"/>
                        <a14:foregroundMark x1="56250" y1="96040" x2="91667" y2="97030"/>
                        <a14:foregroundMark x1="22917" y1="61386" x2="22917" y2="57426"/>
                        <a14:foregroundMark x1="12500" y1="52475" x2="9375" y2="55941"/>
                        <a14:foregroundMark x1="21875" y1="25743" x2="20833" y2="14851"/>
                        <a14:foregroundMark x1="25000" y1="24752" x2="42708" y2="13366"/>
                        <a14:foregroundMark x1="14583" y1="16337" x2="10417" y2="12376"/>
                        <a14:foregroundMark x1="15625" y1="7921" x2="20833" y2="11881"/>
                        <a14:foregroundMark x1="25000" y1="2475" x2="26042" y2="4950"/>
                        <a14:foregroundMark x1="69792" y1="3465" x2="61458" y2="2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624" y="3874600"/>
            <a:ext cx="1417855" cy="2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8227E9-76D7-4F03-BF65-DDD8F0E3B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080" y="526756"/>
            <a:ext cx="8937437" cy="1241801"/>
          </a:xfrm>
        </p:spPr>
        <p:txBody>
          <a:bodyPr anchor="ctr">
            <a:normAutofit/>
          </a:bodyPr>
          <a:lstStyle/>
          <a:p>
            <a:r>
              <a:rPr lang="es-MX" sz="2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Aprendizaje basado en </a:t>
            </a:r>
            <a:br>
              <a:rPr lang="es-MX" sz="2800" b="1" dirty="0">
                <a:solidFill>
                  <a:schemeClr val="tx1"/>
                </a:solidFill>
                <a:latin typeface="Bradley Hand ITC" panose="03070402050302030203" pitchFamily="66" charset="0"/>
              </a:rPr>
            </a:br>
            <a:r>
              <a:rPr lang="es-MX" sz="2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casos de enseñanza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AAA5A16-84E8-4BFC-B66B-6D6865093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8516" y="1306858"/>
            <a:ext cx="3104779" cy="5106472"/>
          </a:xfrm>
        </p:spPr>
        <p:txBody>
          <a:bodyPr anchor="ctr">
            <a:normAutofit fontScale="77500" lnSpcReduction="20000"/>
          </a:bodyPr>
          <a:lstStyle/>
          <a:p>
            <a:r>
              <a:rPr lang="es-MX" sz="2300" b="1" dirty="0">
                <a:solidFill>
                  <a:srgbClr val="7030A0"/>
                </a:solidFill>
                <a:latin typeface="Comic Sans MS" pitchFamily="66" charset="0"/>
              </a:rPr>
              <a:t>Acciones con las que se favorece la estrategia</a:t>
            </a:r>
          </a:p>
          <a:p>
            <a:pPr algn="l"/>
            <a:r>
              <a:rPr lang="es-MX" sz="2600" dirty="0">
                <a:latin typeface="Bell MT" panose="02020503060305020303" pitchFamily="18" charset="0"/>
              </a:rPr>
              <a:t> </a:t>
            </a:r>
          </a:p>
          <a:p>
            <a:pPr marL="457200" indent="-457200" algn="l">
              <a:buFont typeface="Garamond" panose="02020404030301010803" pitchFamily="18" charset="0"/>
              <a:buChar char="♦"/>
            </a:pPr>
            <a:r>
              <a:rPr lang="es-MX" sz="2300" dirty="0">
                <a:latin typeface="Century Gothic" pitchFamily="34" charset="0"/>
              </a:rPr>
              <a:t>Plantear situaciones reales (autenticas)o realistas (simuladas)</a:t>
            </a:r>
          </a:p>
          <a:p>
            <a:pPr marL="457200" indent="-457200" algn="l">
              <a:buFont typeface="Garamond" panose="02020404030301010803" pitchFamily="18" charset="0"/>
              <a:buChar char="♦"/>
            </a:pPr>
            <a:r>
              <a:rPr lang="es-MX" sz="2300" dirty="0" smtClean="0">
                <a:latin typeface="Century Gothic" pitchFamily="34" charset="0"/>
              </a:rPr>
              <a:t>Dialogar </a:t>
            </a:r>
            <a:r>
              <a:rPr lang="es-MX" sz="2300" dirty="0">
                <a:latin typeface="Century Gothic" pitchFamily="34" charset="0"/>
              </a:rPr>
              <a:t>con argumentos </a:t>
            </a:r>
          </a:p>
          <a:p>
            <a:pPr marL="457200" indent="-457200" algn="l">
              <a:buFont typeface="Garamond" panose="02020404030301010803" pitchFamily="18" charset="0"/>
              <a:buChar char="♦"/>
            </a:pPr>
            <a:r>
              <a:rPr lang="es-MX" sz="2300" dirty="0">
                <a:latin typeface="Century Gothic" pitchFamily="34" charset="0"/>
              </a:rPr>
              <a:t>Generar y sustentar ideas propias </a:t>
            </a:r>
          </a:p>
          <a:p>
            <a:pPr marL="457200" indent="-457200" algn="l">
              <a:buFont typeface="Garamond" panose="02020404030301010803" pitchFamily="18" charset="0"/>
              <a:buChar char="♦"/>
            </a:pPr>
            <a:r>
              <a:rPr lang="es-MX" sz="2300" dirty="0">
                <a:latin typeface="Century Gothic" pitchFamily="34" charset="0"/>
              </a:rPr>
              <a:t>Realizar juicios de valor </a:t>
            </a:r>
          </a:p>
          <a:p>
            <a:pPr marL="457200" indent="-457200" algn="l">
              <a:buFont typeface="Garamond" panose="02020404030301010803" pitchFamily="18" charset="0"/>
              <a:buChar char="♦"/>
            </a:pPr>
            <a:r>
              <a:rPr lang="es-MX" sz="2300" dirty="0" smtClean="0">
                <a:latin typeface="Century Gothic" pitchFamily="34" charset="0"/>
              </a:rPr>
              <a:t>Explorar </a:t>
            </a:r>
            <a:r>
              <a:rPr lang="es-MX" sz="2300" dirty="0">
                <a:latin typeface="Century Gothic" pitchFamily="34" charset="0"/>
              </a:rPr>
              <a:t>varios ángulos del problema </a:t>
            </a:r>
          </a:p>
          <a:p>
            <a:pPr marL="457200" indent="-457200" algn="l">
              <a:buFont typeface="Garamond" panose="02020404030301010803" pitchFamily="18" charset="0"/>
              <a:buChar char="♦"/>
            </a:pPr>
            <a:r>
              <a:rPr lang="es-MX" sz="2300" dirty="0">
                <a:latin typeface="Century Gothic" pitchFamily="34" charset="0"/>
              </a:rPr>
              <a:t>Opciones de solución </a:t>
            </a:r>
            <a:endParaRPr lang="es-MX" sz="2300" dirty="0" smtClean="0">
              <a:latin typeface="Century Gothic" pitchFamily="34" charset="0"/>
            </a:endParaRPr>
          </a:p>
          <a:p>
            <a:pPr marL="457200" indent="-457200" algn="l">
              <a:buFont typeface="Garamond" panose="02020404030301010803" pitchFamily="18" charset="0"/>
              <a:buChar char="♦"/>
            </a:pPr>
            <a:r>
              <a:rPr lang="es-MX" sz="2300" dirty="0" smtClean="0">
                <a:latin typeface="Century Gothic" pitchFamily="34" charset="0"/>
              </a:rPr>
              <a:t>Tener apertura al escuchar diversas aportaciones</a:t>
            </a:r>
            <a:endParaRPr lang="es-MX" sz="2300" dirty="0">
              <a:latin typeface="Century Gothic" pitchFamily="34" charset="0"/>
            </a:endParaRPr>
          </a:p>
          <a:p>
            <a:pPr marL="457200" indent="-457200" algn="l">
              <a:buFont typeface="Garamond" panose="02020404030301010803" pitchFamily="18" charset="0"/>
              <a:buChar char="♦"/>
            </a:pPr>
            <a:endParaRPr lang="es-MX" sz="2600" dirty="0">
              <a:latin typeface="Bell MT" panose="02020503060305020303" pitchFamily="18" charset="0"/>
            </a:endParaRPr>
          </a:p>
          <a:p>
            <a:pPr marL="457200" indent="-457200" algn="l">
              <a:buFont typeface="Garamond" panose="02020404030301010803" pitchFamily="18" charset="0"/>
              <a:buChar char="♦"/>
            </a:pPr>
            <a:endParaRPr lang="es-MX" sz="2600" dirty="0">
              <a:latin typeface="Bell MT" panose="02020503060305020303" pitchFamily="18" charset="0"/>
            </a:endParaRPr>
          </a:p>
          <a:p>
            <a:pPr algn="l"/>
            <a:endParaRPr lang="es-MX" sz="26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MX" sz="20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MX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6">
            <a:extLst>
              <a:ext uri="{FF2B5EF4-FFF2-40B4-BE49-F238E27FC236}">
                <a16:creationId xmlns="" xmlns:a16="http://schemas.microsoft.com/office/drawing/2014/main" id="{A5405075-F860-4097-9D37-20D1CBE50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53776"/>
              </p:ext>
            </p:extLst>
          </p:nvPr>
        </p:nvGraphicFramePr>
        <p:xfrm>
          <a:off x="797052" y="1475970"/>
          <a:ext cx="7493117" cy="4771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706">
                  <a:extLst>
                    <a:ext uri="{9D8B030D-6E8A-4147-A177-3AD203B41FA5}">
                      <a16:colId xmlns="" xmlns:a16="http://schemas.microsoft.com/office/drawing/2014/main" val="333965559"/>
                    </a:ext>
                  </a:extLst>
                </a:gridCol>
                <a:gridCol w="2606475">
                  <a:extLst>
                    <a:ext uri="{9D8B030D-6E8A-4147-A177-3AD203B41FA5}">
                      <a16:colId xmlns="" xmlns:a16="http://schemas.microsoft.com/office/drawing/2014/main" val="1764901301"/>
                    </a:ext>
                  </a:extLst>
                </a:gridCol>
                <a:gridCol w="2388936">
                  <a:extLst>
                    <a:ext uri="{9D8B030D-6E8A-4147-A177-3AD203B41FA5}">
                      <a16:colId xmlns="" xmlns:a16="http://schemas.microsoft.com/office/drawing/2014/main" val="1345536177"/>
                    </a:ext>
                  </a:extLst>
                </a:gridCol>
              </a:tblGrid>
              <a:tr h="698714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Papel del docente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>
                          <a:latin typeface="Century Gothic" pitchFamily="34" charset="0"/>
                        </a:rPr>
                        <a:t>Papel del alumno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>
                          <a:latin typeface="Century Gothic" pitchFamily="34" charset="0"/>
                        </a:rPr>
                        <a:t>Aprendizaje </a:t>
                      </a:r>
                      <a:r>
                        <a:rPr lang="es-MX" sz="1400" dirty="0">
                          <a:latin typeface="Century Gothic" pitchFamily="34" charset="0"/>
                        </a:rPr>
                        <a:t>que se adquiere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7298292"/>
                  </a:ext>
                </a:extLst>
              </a:tr>
              <a:tr h="4072361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Evaluar los resultados logrados por los alumnos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Hacer preguntas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Conduce a disolución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Evalúa la participación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Promueve el aprendizaje colaborativo cooperativo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Clarifica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Orienta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Retro alimenta al grupo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Promueve el pensamiento de otro nivel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Elabora un plan de enseñanza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Discute el sentido y metas de la 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>
                          <a:latin typeface="Century Gothic" pitchFamily="34" charset="0"/>
                        </a:rPr>
                        <a:t>Solucionadores de problemas </a:t>
                      </a:r>
                    </a:p>
                    <a:p>
                      <a:pPr algn="just"/>
                      <a:r>
                        <a:rPr lang="es-MX" sz="1200" dirty="0">
                          <a:latin typeface="Century Gothic" pitchFamily="34" charset="0"/>
                        </a:rPr>
                        <a:t>Elabora sus  propias conclusiones del caso y las aportaciones </a:t>
                      </a:r>
                    </a:p>
                    <a:p>
                      <a:pPr algn="just"/>
                      <a:r>
                        <a:rPr lang="es-MX" sz="1200" dirty="0">
                          <a:latin typeface="Century Gothic" pitchFamily="34" charset="0"/>
                        </a:rPr>
                        <a:t>Reflexiona sobre su aprendizaje </a:t>
                      </a:r>
                    </a:p>
                    <a:p>
                      <a:pPr algn="just"/>
                      <a:r>
                        <a:rPr lang="es-MX" sz="1200" dirty="0" smtClean="0">
                          <a:latin typeface="Century Gothic" pitchFamily="34" charset="0"/>
                        </a:rPr>
                        <a:t>Analiza </a:t>
                      </a:r>
                      <a:r>
                        <a:rPr lang="es-MX" sz="1200" dirty="0">
                          <a:latin typeface="Century Gothic" pitchFamily="34" charset="0"/>
                        </a:rPr>
                        <a:t>e interpreta el caso </a:t>
                      </a:r>
                    </a:p>
                    <a:p>
                      <a:pPr algn="just"/>
                      <a:r>
                        <a:rPr lang="es-MX" sz="1200" dirty="0">
                          <a:latin typeface="Century Gothic" pitchFamily="34" charset="0"/>
                        </a:rPr>
                        <a:t>Busca información </a:t>
                      </a:r>
                    </a:p>
                    <a:p>
                      <a:pPr algn="just"/>
                      <a:r>
                        <a:rPr lang="es-MX" sz="1200" dirty="0">
                          <a:latin typeface="Century Gothic" pitchFamily="34" charset="0"/>
                        </a:rPr>
                        <a:t>Elabora una o varias propuestas de solución </a:t>
                      </a:r>
                    </a:p>
                    <a:p>
                      <a:pPr algn="just"/>
                      <a:r>
                        <a:rPr lang="es-MX" sz="1200" dirty="0">
                          <a:latin typeface="Century Gothic" pitchFamily="34" charset="0"/>
                        </a:rPr>
                        <a:t>Interactúa en equipo para mejorar su conocimiento del caso </a:t>
                      </a:r>
                    </a:p>
                    <a:p>
                      <a:pPr algn="just"/>
                      <a:r>
                        <a:rPr lang="es-MX" sz="1200" dirty="0">
                          <a:latin typeface="Century Gothic" pitchFamily="34" charset="0"/>
                        </a:rPr>
                        <a:t>Presenta su punto de vista y aporta ideas </a:t>
                      </a:r>
                    </a:p>
                    <a:p>
                      <a:pPr algn="just"/>
                      <a:r>
                        <a:rPr lang="es-MX" sz="1200" dirty="0">
                          <a:latin typeface="Century Gothic" pitchFamily="34" charset="0"/>
                        </a:rPr>
                        <a:t>Participa en la discusión del caso y pregunta para clarificar </a:t>
                      </a:r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just"/>
                      <a:r>
                        <a:rPr lang="es-ES" sz="1200" dirty="0" smtClean="0">
                          <a:latin typeface="Century Gothic" pitchFamily="34" charset="0"/>
                        </a:rPr>
                        <a:t>Mostrar una actitud de apertura y tolerancia ante las ideas de otros </a:t>
                      </a:r>
                    </a:p>
                    <a:p>
                      <a:pPr algn="just"/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Desarrolla habilidades de aplicación e integración del conocimiento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Juicio critico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Deliberación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Diálogo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Toma de decisiones </a:t>
                      </a:r>
                    </a:p>
                    <a:p>
                      <a:pPr algn="just"/>
                      <a:r>
                        <a:rPr lang="es-MX" sz="1400" dirty="0">
                          <a:latin typeface="Century Gothic" pitchFamily="34" charset="0"/>
                        </a:rPr>
                        <a:t>Solución de problemas  </a:t>
                      </a:r>
                      <a:endParaRPr lang="es-MX" sz="1400" dirty="0" smtClean="0">
                        <a:latin typeface="Century Gothic" pitchFamily="34" charset="0"/>
                      </a:endParaRPr>
                    </a:p>
                    <a:p>
                      <a:pPr algn="just"/>
                      <a:r>
                        <a:rPr lang="es-MX" sz="1400" baseline="0" dirty="0" smtClean="0">
                          <a:latin typeface="Century Gothic" pitchFamily="34" charset="0"/>
                        </a:rPr>
                        <a:t>Reflexión</a:t>
                      </a:r>
                    </a:p>
                    <a:p>
                      <a:pPr algn="just"/>
                      <a:r>
                        <a:rPr lang="es-MX" sz="1400" baseline="0" dirty="0" smtClean="0">
                          <a:latin typeface="Century Gothic" pitchFamily="34" charset="0"/>
                        </a:rPr>
                        <a:t>Búsqueda de información</a:t>
                      </a:r>
                      <a:endParaRPr lang="es-MX" sz="14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7143508"/>
                  </a:ext>
                </a:extLst>
              </a:tr>
            </a:tbl>
          </a:graphicData>
        </a:graphic>
      </p:graphicFrame>
      <p:pic>
        <p:nvPicPr>
          <p:cNvPr id="11" name="Picture 21">
            <a:extLst>
              <a:ext uri="{FF2B5EF4-FFF2-40B4-BE49-F238E27FC236}">
                <a16:creationId xmlns="" xmlns:a16="http://schemas.microsoft.com/office/drawing/2014/main" id="{CAE02B1D-6810-44A3-B3E7-EFED4DF1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5318" l="2367" r="98225">
                        <a14:foregroundMark x1="8876" y1="19064" x2="10651" y2="27759"/>
                        <a14:foregroundMark x1="24852" y1="9365" x2="31953" y2="9365"/>
                        <a14:foregroundMark x1="33728" y1="7023" x2="42604" y2="6020"/>
                        <a14:foregroundMark x1="49704" y1="4682" x2="58580" y2="4348"/>
                        <a14:foregroundMark x1="90533" y1="21739" x2="92308" y2="30769"/>
                        <a14:foregroundMark x1="31361" y1="44147" x2="57396" y2="40468"/>
                        <a14:foregroundMark x1="62130" y1="43144" x2="57988" y2="37458"/>
                        <a14:foregroundMark x1="29586" y1="43813" x2="37870" y2="38462"/>
                        <a14:foregroundMark x1="33728" y1="90301" x2="28994" y2="95318"/>
                        <a14:foregroundMark x1="2959" y1="23746" x2="2367" y2="25084"/>
                        <a14:foregroundMark x1="5917" y1="30769" x2="5325" y2="29431"/>
                        <a14:foregroundMark x1="81657" y1="10033" x2="83432" y2="10702"/>
                        <a14:foregroundMark x1="98225" y1="30100" x2="97041" y2="32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90" y="4107542"/>
            <a:ext cx="1554596" cy="275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7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8227E9-76D7-4F03-BF65-DDD8F0E3B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43" y="553336"/>
            <a:ext cx="8937437" cy="1241801"/>
          </a:xfrm>
        </p:spPr>
        <p:txBody>
          <a:bodyPr anchor="ctr">
            <a:normAutofit/>
          </a:bodyPr>
          <a:lstStyle/>
          <a:p>
            <a:r>
              <a:rPr lang="es-MX" sz="28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Aprendizaje basado en problemas  (ABP)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AAA5A16-84E8-4BFC-B66B-6D6865093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5113" y="1058487"/>
            <a:ext cx="2481307" cy="4312402"/>
          </a:xfrm>
        </p:spPr>
        <p:txBody>
          <a:bodyPr anchor="ctr">
            <a:normAutofit fontScale="92500" lnSpcReduction="10000"/>
          </a:bodyPr>
          <a:lstStyle/>
          <a:p>
            <a:r>
              <a:rPr lang="es-MX" sz="1900" b="1" dirty="0">
                <a:solidFill>
                  <a:srgbClr val="7030A0"/>
                </a:solidFill>
                <a:latin typeface="Comic Sans MS" pitchFamily="66" charset="0"/>
              </a:rPr>
              <a:t>Acciones con las que se favorece la estrategia </a:t>
            </a:r>
          </a:p>
          <a:p>
            <a:pPr algn="l"/>
            <a:endParaRPr lang="es-MX" sz="2600" dirty="0">
              <a:latin typeface="Bell MT" panose="020205030603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itchFamily="34" charset="0"/>
              </a:rPr>
              <a:t>Proyectos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itchFamily="34" charset="0"/>
              </a:rPr>
              <a:t>Casos reales en forma de narrativo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itchFamily="34" charset="0"/>
              </a:rPr>
              <a:t>Juegos de simulación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itchFamily="34" charset="0"/>
              </a:rPr>
              <a:t>Ambientes de aprendizaje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Century Gothic" pitchFamily="34" charset="0"/>
              </a:rPr>
              <a:t>Reflexión al momento de implementar situaciones que impliquen la </a:t>
            </a:r>
            <a:r>
              <a:rPr lang="es-MX" sz="1600" dirty="0">
                <a:latin typeface="Century Gothic" pitchFamily="34" charset="0"/>
              </a:rPr>
              <a:t>r</a:t>
            </a:r>
            <a:r>
              <a:rPr lang="es-MX" sz="1600" dirty="0" smtClean="0">
                <a:latin typeface="Century Gothic" pitchFamily="34" charset="0"/>
              </a:rPr>
              <a:t>esolución </a:t>
            </a:r>
            <a:r>
              <a:rPr lang="es-MX" sz="1600" dirty="0">
                <a:latin typeface="Century Gothic" pitchFamily="34" charset="0"/>
              </a:rPr>
              <a:t>de problemas </a:t>
            </a:r>
            <a:endParaRPr lang="es-MX" sz="1600" dirty="0" smtClean="0">
              <a:latin typeface="Century Gothic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MX" sz="1600" dirty="0">
              <a:latin typeface="Century Gothic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MX" sz="2100" dirty="0">
              <a:latin typeface="Century Gothic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MX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6">
            <a:extLst>
              <a:ext uri="{FF2B5EF4-FFF2-40B4-BE49-F238E27FC236}">
                <a16:creationId xmlns="" xmlns:a16="http://schemas.microsoft.com/office/drawing/2014/main" id="{A5405075-F860-4097-9D37-20D1CBE50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19248"/>
              </p:ext>
            </p:extLst>
          </p:nvPr>
        </p:nvGraphicFramePr>
        <p:xfrm>
          <a:off x="754722" y="1479714"/>
          <a:ext cx="7390056" cy="463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352">
                  <a:extLst>
                    <a:ext uri="{9D8B030D-6E8A-4147-A177-3AD203B41FA5}">
                      <a16:colId xmlns="" xmlns:a16="http://schemas.microsoft.com/office/drawing/2014/main" val="333965559"/>
                    </a:ext>
                  </a:extLst>
                </a:gridCol>
                <a:gridCol w="2463352">
                  <a:extLst>
                    <a:ext uri="{9D8B030D-6E8A-4147-A177-3AD203B41FA5}">
                      <a16:colId xmlns="" xmlns:a16="http://schemas.microsoft.com/office/drawing/2014/main" val="1764901301"/>
                    </a:ext>
                  </a:extLst>
                </a:gridCol>
                <a:gridCol w="2463352">
                  <a:extLst>
                    <a:ext uri="{9D8B030D-6E8A-4147-A177-3AD203B41FA5}">
                      <a16:colId xmlns="" xmlns:a16="http://schemas.microsoft.com/office/drawing/2014/main" val="1345536177"/>
                    </a:ext>
                  </a:extLst>
                </a:gridCol>
              </a:tblGrid>
              <a:tr h="77582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Papel del docente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Papel del alumno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Aprendizaje que </a:t>
                      </a:r>
                      <a:r>
                        <a:rPr lang="es-MX" sz="200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2000" dirty="0">
                          <a:latin typeface="Century Gothic" pitchFamily="34" charset="0"/>
                        </a:rPr>
                        <a:t>se adquiere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7298292"/>
                  </a:ext>
                </a:extLst>
              </a:tr>
              <a:tr h="3858489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Century Gothic" pitchFamily="34" charset="0"/>
                        </a:rPr>
                        <a:t>Facilitador y guía: propone el problema y da información, asesor , promueve el dialogo. </a:t>
                      </a:r>
                      <a:endParaRPr lang="es-MX" sz="200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2000" dirty="0" smtClean="0">
                          <a:latin typeface="Century Gothic" pitchFamily="34" charset="0"/>
                        </a:rPr>
                        <a:t>Documentarse acerca del tema </a:t>
                      </a:r>
                      <a:endParaRPr lang="es-MX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Century Gothic" pitchFamily="34" charset="0"/>
                        </a:rPr>
                        <a:t>Activo, busca ideas y soluciones, es responsable.   </a:t>
                      </a:r>
                      <a:endParaRPr lang="es-MX" sz="200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2000" dirty="0" smtClean="0">
                          <a:latin typeface="Century Gothic" pitchFamily="34" charset="0"/>
                        </a:rPr>
                        <a:t>Selecciona y utiliza información, resuelve problemas</a:t>
                      </a:r>
                    </a:p>
                    <a:p>
                      <a:endParaRPr lang="es-MX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Century Gothic" pitchFamily="34" charset="0"/>
                        </a:rPr>
                        <a:t>Analiza </a:t>
                      </a:r>
                      <a:r>
                        <a:rPr lang="es-MX" sz="2000" dirty="0">
                          <a:latin typeface="Century Gothic" pitchFamily="34" charset="0"/>
                        </a:rPr>
                        <a:t>información, reflexión, auto regulación, experimentación, trabajo cooperativo</a:t>
                      </a:r>
                      <a:r>
                        <a:rPr lang="es-MX" sz="2000" dirty="0" smtClean="0">
                          <a:latin typeface="Century Gothic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s-MX" sz="2000" dirty="0" smtClean="0">
                          <a:latin typeface="Century Gothic" pitchFamily="34" charset="0"/>
                        </a:rPr>
                        <a:t>Resolución</a:t>
                      </a:r>
                      <a:r>
                        <a:rPr lang="es-MX" sz="2000" baseline="0" dirty="0" smtClean="0">
                          <a:latin typeface="Century Gothic" pitchFamily="34" charset="0"/>
                        </a:rPr>
                        <a:t> de problemas</a:t>
                      </a:r>
                      <a:r>
                        <a:rPr lang="es-MX" sz="2000" dirty="0" smtClean="0">
                          <a:latin typeface="Century Gothic" pitchFamily="34" charset="0"/>
                        </a:rPr>
                        <a:t> </a:t>
                      </a:r>
                      <a:endParaRPr lang="es-MX" sz="20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7143508"/>
                  </a:ext>
                </a:extLst>
              </a:tr>
            </a:tbl>
          </a:graphicData>
        </a:graphic>
      </p:graphicFrame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D1063CB0-8040-495C-9808-FFE8E8BFB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18" b="93860" l="6335" r="90045">
                        <a14:foregroundMark x1="39819" y1="9211" x2="61086" y2="7895"/>
                        <a14:foregroundMark x1="6787" y1="36404" x2="13122" y2="38158"/>
                        <a14:foregroundMark x1="24887" y1="48246" x2="24887" y2="55702"/>
                        <a14:foregroundMark x1="76018" y1="47368" x2="75113" y2="57018"/>
                        <a14:foregroundMark x1="46154" y1="72368" x2="46154" y2="85088"/>
                        <a14:foregroundMark x1="57919" y1="64474" x2="57919" y2="86842"/>
                        <a14:foregroundMark x1="39819" y1="92105" x2="60181" y2="92105"/>
                        <a14:foregroundMark x1="36652" y1="94298" x2="39367" y2="90789"/>
                        <a14:foregroundMark x1="77376" y1="11842" x2="80995" y2="7456"/>
                        <a14:foregroundMark x1="65611" y1="35088" x2="90045" y2="35088"/>
                        <a14:foregroundMark x1="40724" y1="35965" x2="6335" y2="3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8" y="5160384"/>
            <a:ext cx="1784233" cy="184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9C6D9FA8-EC34-4246-8F47-BBDA6FC2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5" b="98068" l="2128" r="94681">
                        <a14:foregroundMark x1="7447" y1="13527" x2="25532" y2="13527"/>
                        <a14:foregroundMark x1="24468" y1="9179" x2="4255" y2="12560"/>
                        <a14:foregroundMark x1="21277" y1="8696" x2="41489" y2="4831"/>
                        <a14:foregroundMark x1="37234" y1="37198" x2="22340" y2="56522"/>
                        <a14:foregroundMark x1="41489" y1="37198" x2="38298" y2="64734"/>
                        <a14:foregroundMark x1="63830" y1="40097" x2="59574" y2="67633"/>
                        <a14:foregroundMark x1="59574" y1="67633" x2="59574" y2="67633"/>
                        <a14:foregroundMark x1="63830" y1="39614" x2="81915" y2="58937"/>
                        <a14:foregroundMark x1="20213" y1="65217" x2="11702" y2="66667"/>
                        <a14:foregroundMark x1="24468" y1="95169" x2="78723" y2="95652"/>
                        <a14:foregroundMark x1="92553" y1="16908" x2="91489" y2="31401"/>
                        <a14:foregroundMark x1="20213" y1="97101" x2="60638" y2="98068"/>
                        <a14:foregroundMark x1="94681" y1="67633" x2="85106" y2="67633"/>
                        <a14:foregroundMark x1="48936" y1="61353" x2="84043" y2="94203"/>
                        <a14:foregroundMark x1="38298" y1="72947" x2="38298" y2="91304"/>
                        <a14:foregroundMark x1="43617" y1="2415" x2="36170" y2="2415"/>
                        <a14:foregroundMark x1="34043" y1="67150" x2="34043" y2="7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42" y="3646257"/>
            <a:ext cx="1445290" cy="31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4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8227E9-76D7-4F03-BF65-DDD8F0E3B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080" y="526756"/>
            <a:ext cx="8937437" cy="1241801"/>
          </a:xfrm>
        </p:spPr>
        <p:txBody>
          <a:bodyPr anchor="ctr">
            <a:normAutofit/>
          </a:bodyPr>
          <a:lstStyle/>
          <a:p>
            <a:r>
              <a:rPr lang="es-MX" sz="32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Aprendizaje en el servicio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AAA5A16-84E8-4BFC-B66B-6D6865093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2908" y="777240"/>
            <a:ext cx="3036618" cy="5883712"/>
          </a:xfrm>
        </p:spPr>
        <p:txBody>
          <a:bodyPr anchor="ctr">
            <a:normAutofit fontScale="85000" lnSpcReduction="20000"/>
          </a:bodyPr>
          <a:lstStyle/>
          <a:p>
            <a:pPr algn="l"/>
            <a:r>
              <a:rPr lang="es-MX" sz="2600" b="1" dirty="0">
                <a:solidFill>
                  <a:srgbClr val="7030A0"/>
                </a:solidFill>
                <a:latin typeface="Bell MT" panose="02020503060305020303" pitchFamily="18" charset="0"/>
              </a:rPr>
              <a:t>Acciones con las que se favorece la estrategia</a:t>
            </a:r>
          </a:p>
          <a:p>
            <a:pPr algn="l"/>
            <a:r>
              <a:rPr lang="es-MX" sz="2600" dirty="0">
                <a:latin typeface="Bell MT" panose="02020503060305020303" pitchFamily="18" charset="0"/>
              </a:rPr>
              <a:t> </a:t>
            </a:r>
            <a:endParaRPr lang="es-MX" sz="2600" dirty="0" smtClean="0">
              <a:latin typeface="Bell MT" panose="0202050306030502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s-MX" sz="2600" dirty="0" smtClean="0">
              <a:latin typeface="Bell MT" panose="0202050306030502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MX" sz="2000" dirty="0" smtClean="0">
                <a:latin typeface="Bell MT" panose="02020503060305020303" pitchFamily="18" charset="0"/>
              </a:rPr>
              <a:t>Atención </a:t>
            </a:r>
            <a:r>
              <a:rPr lang="es-MX" sz="2000" dirty="0">
                <a:latin typeface="Bell MT" panose="02020503060305020303" pitchFamily="18" charset="0"/>
              </a:rPr>
              <a:t>y cuidado mediante la acción </a:t>
            </a:r>
            <a:r>
              <a:rPr lang="es-MX" sz="2000" dirty="0" smtClean="0">
                <a:latin typeface="Bell MT" panose="02020503060305020303" pitchFamily="18" charset="0"/>
              </a:rPr>
              <a:t>reciproca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MX" sz="2000" dirty="0" smtClean="0">
                <a:latin typeface="Bell MT" panose="02020503060305020303" pitchFamily="18" charset="0"/>
              </a:rPr>
              <a:t>Trabajo con valores</a:t>
            </a:r>
            <a:endParaRPr lang="es-MX" sz="2000" dirty="0">
              <a:latin typeface="Bell MT" panose="0202050306030502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MX" sz="2000" dirty="0">
                <a:latin typeface="Bell MT" panose="02020503060305020303" pitchFamily="18" charset="0"/>
              </a:rPr>
              <a:t>Participación política y reconstrucción </a:t>
            </a:r>
            <a:r>
              <a:rPr lang="es-MX" sz="2000" dirty="0" smtClean="0">
                <a:latin typeface="Bell MT" panose="02020503060305020303" pitchFamily="18" charset="0"/>
              </a:rPr>
              <a:t>social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MX" sz="2000" dirty="0" smtClean="0">
                <a:latin typeface="Bell MT" panose="02020503060305020303" pitchFamily="18" charset="0"/>
              </a:rPr>
              <a:t>Fomentar la participación activa en el aula </a:t>
            </a:r>
            <a:endParaRPr lang="es-MX" sz="2000" dirty="0">
              <a:latin typeface="Bell MT" panose="0202050306030502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MX" sz="2000" dirty="0" smtClean="0">
                <a:latin typeface="Bell MT" panose="02020503060305020303" pitchFamily="18" charset="0"/>
              </a:rPr>
              <a:t>Campañas </a:t>
            </a:r>
            <a:r>
              <a:rPr lang="es-MX" sz="2000" dirty="0">
                <a:latin typeface="Bell MT" panose="02020503060305020303" pitchFamily="18" charset="0"/>
              </a:rPr>
              <a:t>de labor social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MX" sz="2000" dirty="0">
                <a:latin typeface="Bell MT" panose="02020503060305020303" pitchFamily="18" charset="0"/>
              </a:rPr>
              <a:t>Juego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MX" sz="2000" dirty="0">
                <a:latin typeface="Bell MT" panose="02020503060305020303" pitchFamily="18" charset="0"/>
              </a:rPr>
              <a:t>Colaboración con la comunidad escolar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MX" sz="2000" dirty="0">
                <a:latin typeface="Bell MT" panose="02020503060305020303" pitchFamily="18" charset="0"/>
              </a:rPr>
              <a:t>Gestión de recursos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MX" sz="2000" dirty="0">
                <a:latin typeface="Bell MT" panose="02020503060305020303" pitchFamily="18" charset="0"/>
              </a:rPr>
              <a:t>Ayudar a personas vulnerables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MX" sz="2000" dirty="0">
                <a:latin typeface="Bell MT" panose="02020503060305020303" pitchFamily="18" charset="0"/>
              </a:rPr>
              <a:t>Compartir saberes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s-MX" sz="2000" dirty="0">
                <a:latin typeface="Bell MT" panose="02020503060305020303" pitchFamily="18" charset="0"/>
              </a:rPr>
              <a:t>Proyectos de servicios comunitarios   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MX" sz="2000" dirty="0">
              <a:latin typeface="Bell MT" panose="020205030603050203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MX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6">
            <a:extLst>
              <a:ext uri="{FF2B5EF4-FFF2-40B4-BE49-F238E27FC236}">
                <a16:creationId xmlns="" xmlns:a16="http://schemas.microsoft.com/office/drawing/2014/main" id="{A5405075-F860-4097-9D37-20D1CBE50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03605"/>
              </p:ext>
            </p:extLst>
          </p:nvPr>
        </p:nvGraphicFramePr>
        <p:xfrm>
          <a:off x="682151" y="1305546"/>
          <a:ext cx="7700391" cy="525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797">
                  <a:extLst>
                    <a:ext uri="{9D8B030D-6E8A-4147-A177-3AD203B41FA5}">
                      <a16:colId xmlns="" xmlns:a16="http://schemas.microsoft.com/office/drawing/2014/main" val="333965559"/>
                    </a:ext>
                  </a:extLst>
                </a:gridCol>
                <a:gridCol w="2566797">
                  <a:extLst>
                    <a:ext uri="{9D8B030D-6E8A-4147-A177-3AD203B41FA5}">
                      <a16:colId xmlns="" xmlns:a16="http://schemas.microsoft.com/office/drawing/2014/main" val="1764901301"/>
                    </a:ext>
                  </a:extLst>
                </a:gridCol>
                <a:gridCol w="2566797">
                  <a:extLst>
                    <a:ext uri="{9D8B030D-6E8A-4147-A177-3AD203B41FA5}">
                      <a16:colId xmlns="" xmlns:a16="http://schemas.microsoft.com/office/drawing/2014/main" val="1345536177"/>
                    </a:ext>
                  </a:extLst>
                </a:gridCol>
              </a:tblGrid>
              <a:tr h="7758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Century Gothic" pitchFamily="34" charset="0"/>
                        </a:rPr>
                        <a:t>Papel del docente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Century Gothic" pitchFamily="34" charset="0"/>
                        </a:rPr>
                        <a:t>Papel del alumno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Century Gothic" pitchFamily="34" charset="0"/>
                        </a:rPr>
                        <a:t>Aprendizaje </a:t>
                      </a:r>
                      <a:r>
                        <a:rPr lang="es-MX" sz="1600" dirty="0" smtClean="0">
                          <a:latin typeface="Century Gothic" pitchFamily="34" charset="0"/>
                        </a:rPr>
                        <a:t>que</a:t>
                      </a:r>
                      <a:r>
                        <a:rPr lang="es-MX" sz="16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entury Gothic" pitchFamily="34" charset="0"/>
                        </a:rPr>
                        <a:t>se </a:t>
                      </a:r>
                      <a:r>
                        <a:rPr lang="es-MX" sz="1600" dirty="0">
                          <a:latin typeface="Century Gothic" pitchFamily="34" charset="0"/>
                        </a:rPr>
                        <a:t>adquiere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7298292"/>
                  </a:ext>
                </a:extLst>
              </a:tr>
              <a:tr h="3858489"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entury Gothic" pitchFamily="34" charset="0"/>
                        </a:rPr>
                        <a:t>Mediador y postulador de problemas , transmisión de </a:t>
                      </a:r>
                      <a:r>
                        <a:rPr lang="es-MX" sz="1800" dirty="0" smtClean="0">
                          <a:latin typeface="Century Gothic" pitchFamily="34" charset="0"/>
                        </a:rPr>
                        <a:t>valores,</a:t>
                      </a:r>
                      <a:r>
                        <a:rPr lang="es-MX" sz="1800" baseline="0" dirty="0" smtClean="0">
                          <a:latin typeface="Century Gothic" pitchFamily="34" charset="0"/>
                        </a:rPr>
                        <a:t> conocedor del contexto.</a:t>
                      </a:r>
                    </a:p>
                    <a:p>
                      <a:r>
                        <a:rPr lang="es-MX" sz="1800" dirty="0" smtClean="0">
                          <a:latin typeface="Century Gothic" pitchFamily="34" charset="0"/>
                        </a:rPr>
                        <a:t>Promueve al faculta miento y la auto gestión tanto en los estudiantes como actores de la comunidad</a:t>
                      </a:r>
                    </a:p>
                    <a:p>
                      <a:r>
                        <a:rPr lang="es-ES" sz="1800" dirty="0" smtClean="0">
                          <a:latin typeface="Century Gothic" pitchFamily="34" charset="0"/>
                        </a:rPr>
                        <a:t>Experiencia transformadora reflexión y critica</a:t>
                      </a:r>
                    </a:p>
                    <a:p>
                      <a:endParaRPr lang="es-MX" sz="18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latin typeface="Century Gothic" pitchFamily="34" charset="0"/>
                        </a:rPr>
                        <a:t>Participación activa con experiencias en el servicio</a:t>
                      </a:r>
                    </a:p>
                    <a:p>
                      <a:r>
                        <a:rPr lang="es-MX" sz="1800" dirty="0">
                          <a:latin typeface="Century Gothic" pitchFamily="34" charset="0"/>
                        </a:rPr>
                        <a:t>Asesor </a:t>
                      </a:r>
                      <a:endParaRPr lang="es-MX" sz="1800" dirty="0" smtClean="0">
                        <a:latin typeface="Century Gothic" pitchFamily="34" charset="0"/>
                      </a:endParaRPr>
                    </a:p>
                    <a:p>
                      <a:r>
                        <a:rPr lang="es-MX" sz="1800" dirty="0" smtClean="0">
                          <a:latin typeface="Century Gothic" pitchFamily="34" charset="0"/>
                        </a:rPr>
                        <a:t>Aprendiz</a:t>
                      </a:r>
                    </a:p>
                    <a:p>
                      <a:r>
                        <a:rPr lang="es-MX" sz="1800" dirty="0" smtClean="0">
                          <a:latin typeface="Century Gothic" pitchFamily="34" charset="0"/>
                        </a:rPr>
                        <a:t>Investigador</a:t>
                      </a:r>
                    </a:p>
                    <a:p>
                      <a:r>
                        <a:rPr lang="es-MX" sz="1800" dirty="0" smtClean="0">
                          <a:latin typeface="Century Gothic" pitchFamily="34" charset="0"/>
                        </a:rPr>
                        <a:t>acompañante reivindicador </a:t>
                      </a:r>
                      <a:endParaRPr lang="es-MX" sz="1800" dirty="0">
                        <a:latin typeface="Century Gothic" pitchFamily="34" charset="0"/>
                      </a:endParaRPr>
                    </a:p>
                    <a:p>
                      <a:r>
                        <a:rPr lang="es-MX" sz="1800" dirty="0" smtClean="0">
                          <a:latin typeface="Century Gothic" pitchFamily="34" charset="0"/>
                        </a:rPr>
                        <a:t>actor</a:t>
                      </a:r>
                      <a:endParaRPr lang="es-MX" sz="18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Century Gothic" pitchFamily="34" charset="0"/>
                        </a:rPr>
                        <a:t>Manejo </a:t>
                      </a:r>
                      <a:r>
                        <a:rPr lang="es-MX" sz="1800" dirty="0">
                          <a:latin typeface="Century Gothic" pitchFamily="34" charset="0"/>
                        </a:rPr>
                        <a:t>de situaciones aprendiendo a resolver problemas</a:t>
                      </a:r>
                    </a:p>
                    <a:p>
                      <a:pPr algn="ctr"/>
                      <a:r>
                        <a:rPr lang="es-MX" sz="1800" dirty="0">
                          <a:latin typeface="Century Gothic" pitchFamily="34" charset="0"/>
                        </a:rPr>
                        <a:t> (desafíos), investigación </a:t>
                      </a:r>
                      <a:r>
                        <a:rPr lang="es-MX" sz="1800" dirty="0" smtClean="0">
                          <a:latin typeface="Century Gothic" pitchFamily="34" charset="0"/>
                        </a:rPr>
                        <a:t>,</a:t>
                      </a:r>
                      <a:r>
                        <a:rPr lang="es-MX" sz="1800" baseline="0" dirty="0" smtClean="0">
                          <a:latin typeface="Century Gothic" pitchFamily="34" charset="0"/>
                        </a:rPr>
                        <a:t> autogestión, compromisos con la sociedad, empatía, trabajo colaborativo y comunicación.</a:t>
                      </a:r>
                      <a:r>
                        <a:rPr lang="es-MX" sz="1800" dirty="0" smtClean="0">
                          <a:latin typeface="Century Gothic" pitchFamily="34" charset="0"/>
                        </a:rPr>
                        <a:t> </a:t>
                      </a:r>
                      <a:endParaRPr lang="es-MX" sz="18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7143508"/>
                  </a:ext>
                </a:extLst>
              </a:tr>
            </a:tbl>
          </a:graphicData>
        </a:graphic>
      </p:graphicFrame>
      <p:pic>
        <p:nvPicPr>
          <p:cNvPr id="9" name="Picture 16">
            <a:extLst>
              <a:ext uri="{FF2B5EF4-FFF2-40B4-BE49-F238E27FC236}">
                <a16:creationId xmlns="" xmlns:a16="http://schemas.microsoft.com/office/drawing/2014/main" id="{3FF15733-4CEB-45CA-A6B9-6C4D933C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2" b="94388" l="3502" r="94553">
                        <a14:foregroundMark x1="8171" y1="13265" x2="5447" y2="39796"/>
                        <a14:foregroundMark x1="3502" y1="28571" x2="5058" y2="54592"/>
                        <a14:foregroundMark x1="5058" y1="54592" x2="6226" y2="75510"/>
                        <a14:foregroundMark x1="6226" y1="75510" x2="7393" y2="78571"/>
                        <a14:foregroundMark x1="12062" y1="10714" x2="24125" y2="14796"/>
                        <a14:foregroundMark x1="5837" y1="89796" x2="12062" y2="87245"/>
                        <a14:foregroundMark x1="13619" y1="87245" x2="21790" y2="93878"/>
                        <a14:foregroundMark x1="42412" y1="92857" x2="56809" y2="92857"/>
                        <a14:foregroundMark x1="38521" y1="91837" x2="55253" y2="90816"/>
                        <a14:foregroundMark x1="55253" y1="90816" x2="56031" y2="90816"/>
                        <a14:foregroundMark x1="39689" y1="27551" x2="34630" y2="25510"/>
                        <a14:foregroundMark x1="36965" y1="16837" x2="52529" y2="14796"/>
                        <a14:foregroundMark x1="52529" y1="14796" x2="52918" y2="14796"/>
                        <a14:foregroundMark x1="37354" y1="12755" x2="54086" y2="12245"/>
                        <a14:foregroundMark x1="54086" y1="12245" x2="55642" y2="12245"/>
                        <a14:foregroundMark x1="47082" y1="5102" x2="52529" y2="7143"/>
                        <a14:foregroundMark x1="82101" y1="6633" x2="68093" y2="30102"/>
                        <a14:foregroundMark x1="85603" y1="6122" x2="91829" y2="26020"/>
                        <a14:foregroundMark x1="91829" y1="26020" x2="91440" y2="28571"/>
                        <a14:foregroundMark x1="94553" y1="14286" x2="94163" y2="29082"/>
                        <a14:foregroundMark x1="76654" y1="39796" x2="73930" y2="63776"/>
                        <a14:foregroundMark x1="85214" y1="37245" x2="91829" y2="59184"/>
                        <a14:foregroundMark x1="91829" y1="59184" x2="92218" y2="62245"/>
                        <a14:foregroundMark x1="70428" y1="93367" x2="76265" y2="93367"/>
                        <a14:foregroundMark x1="84825" y1="94388" x2="91051" y2="93367"/>
                        <a14:foregroundMark x1="69261" y1="70918" x2="76654" y2="71939"/>
                        <a14:foregroundMark x1="94163" y1="71939" x2="88327" y2="71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45" y="4623180"/>
            <a:ext cx="2652215" cy="20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8227E9-76D7-4F03-BF65-DDD8F0E3B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080" y="526756"/>
            <a:ext cx="8937437" cy="1241801"/>
          </a:xfrm>
        </p:spPr>
        <p:txBody>
          <a:bodyPr anchor="ctr">
            <a:normAutofit/>
          </a:bodyPr>
          <a:lstStyle/>
          <a:p>
            <a:r>
              <a:rPr lang="es-MX" sz="36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Aprendizaje colaborativo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AAA5A16-84E8-4BFC-B66B-6D6865093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4634" y="1431098"/>
            <a:ext cx="2734649" cy="4312402"/>
          </a:xfrm>
        </p:spPr>
        <p:txBody>
          <a:bodyPr anchor="ctr">
            <a:normAutofit fontScale="92500" lnSpcReduction="10000"/>
          </a:bodyPr>
          <a:lstStyle/>
          <a:p>
            <a:endParaRPr lang="es-MX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s-MX" b="1" dirty="0">
              <a:solidFill>
                <a:srgbClr val="7030A0"/>
              </a:solidFill>
              <a:latin typeface="Comic Sans MS" pitchFamily="66" charset="0"/>
            </a:endParaRPr>
          </a:p>
          <a:p>
            <a:endParaRPr lang="es-MX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s-MX" b="1" dirty="0">
              <a:solidFill>
                <a:srgbClr val="7030A0"/>
              </a:solidFill>
              <a:latin typeface="Comic Sans MS" pitchFamily="66" charset="0"/>
            </a:endParaRPr>
          </a:p>
          <a:p>
            <a:endParaRPr lang="es-MX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s-MX" b="1" dirty="0" smtClean="0">
                <a:solidFill>
                  <a:srgbClr val="7030A0"/>
                </a:solidFill>
                <a:latin typeface="Comic Sans MS" pitchFamily="66" charset="0"/>
              </a:rPr>
              <a:t>Acciones </a:t>
            </a:r>
            <a:r>
              <a:rPr lang="es-MX" b="1" dirty="0">
                <a:solidFill>
                  <a:srgbClr val="7030A0"/>
                </a:solidFill>
                <a:latin typeface="Comic Sans MS" pitchFamily="66" charset="0"/>
              </a:rPr>
              <a:t>con las que se favorece la estrategia </a:t>
            </a:r>
          </a:p>
          <a:p>
            <a:pPr algn="l"/>
            <a:endParaRPr lang="es-MX" sz="2600" dirty="0">
              <a:latin typeface="Bell MT" panose="020205030603050203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MX" sz="2000" dirty="0">
                <a:latin typeface="Century Gothic" pitchFamily="34" charset="0"/>
              </a:rPr>
              <a:t>Trabajo en equipo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MX" sz="2000" dirty="0">
                <a:latin typeface="Century Gothic" pitchFamily="34" charset="0"/>
              </a:rPr>
              <a:t>Juegos de mesa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MX" sz="2000" dirty="0">
                <a:latin typeface="Century Gothic" pitchFamily="34" charset="0"/>
              </a:rPr>
              <a:t>Rally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MX" sz="2000" dirty="0">
                <a:latin typeface="Century Gothic" pitchFamily="34" charset="0"/>
              </a:rPr>
              <a:t>Rondas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MX" sz="2000" dirty="0">
                <a:latin typeface="Century Gothic" pitchFamily="34" charset="0"/>
              </a:rPr>
              <a:t>Rompecabezas</a:t>
            </a:r>
          </a:p>
          <a:p>
            <a:pPr algn="l"/>
            <a:r>
              <a:rPr lang="es-MX" sz="2000" dirty="0">
                <a:latin typeface="Bell MT" panose="02020503060305020303" pitchFamily="18" charset="0"/>
              </a:rPr>
              <a:t>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s-MX" sz="2600" dirty="0"/>
          </a:p>
          <a:p>
            <a:pPr algn="l"/>
            <a:endParaRPr lang="es-MX" sz="26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MX" sz="20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s-MX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6">
            <a:extLst>
              <a:ext uri="{FF2B5EF4-FFF2-40B4-BE49-F238E27FC236}">
                <a16:creationId xmlns="" xmlns:a16="http://schemas.microsoft.com/office/drawing/2014/main" id="{A5405075-F860-4097-9D37-20D1CBE50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55418"/>
              </p:ext>
            </p:extLst>
          </p:nvPr>
        </p:nvGraphicFramePr>
        <p:xfrm>
          <a:off x="797052" y="1446446"/>
          <a:ext cx="7736527" cy="463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955">
                  <a:extLst>
                    <a:ext uri="{9D8B030D-6E8A-4147-A177-3AD203B41FA5}">
                      <a16:colId xmlns="" xmlns:a16="http://schemas.microsoft.com/office/drawing/2014/main" val="333965559"/>
                    </a:ext>
                  </a:extLst>
                </a:gridCol>
                <a:gridCol w="2525486">
                  <a:extLst>
                    <a:ext uri="{9D8B030D-6E8A-4147-A177-3AD203B41FA5}">
                      <a16:colId xmlns="" xmlns:a16="http://schemas.microsoft.com/office/drawing/2014/main" val="1764901301"/>
                    </a:ext>
                  </a:extLst>
                </a:gridCol>
                <a:gridCol w="2627086">
                  <a:extLst>
                    <a:ext uri="{9D8B030D-6E8A-4147-A177-3AD203B41FA5}">
                      <a16:colId xmlns="" xmlns:a16="http://schemas.microsoft.com/office/drawing/2014/main" val="1345536177"/>
                    </a:ext>
                  </a:extLst>
                </a:gridCol>
              </a:tblGrid>
              <a:tr h="77582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Papel del docente </a:t>
                      </a:r>
                    </a:p>
                  </a:txBody>
                  <a:tcPr>
                    <a:solidFill>
                      <a:srgbClr val="ACEA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Papel del alumno </a:t>
                      </a:r>
                    </a:p>
                  </a:txBody>
                  <a:tcPr>
                    <a:solidFill>
                      <a:srgbClr val="ACEA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Aprendizaje que que se adquiere </a:t>
                      </a:r>
                    </a:p>
                  </a:txBody>
                  <a:tcPr>
                    <a:solidFill>
                      <a:srgbClr val="ACEAB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7298292"/>
                  </a:ext>
                </a:extLst>
              </a:tr>
              <a:tr h="3858489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Century Gothic" pitchFamily="34" charset="0"/>
                        </a:rPr>
                        <a:t>Enseña a aprender y promover comunidades de aprendizaje ,modera y orienta el trabajo en equipo.</a:t>
                      </a:r>
                    </a:p>
                  </a:txBody>
                  <a:tcPr>
                    <a:solidFill>
                      <a:srgbClr val="ACEA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Century Gothic" pitchFamily="34" charset="0"/>
                        </a:rPr>
                        <a:t>Trabajo en equipo, apoyo mutuo, resolución y reflexión de problemas  </a:t>
                      </a:r>
                    </a:p>
                  </a:txBody>
                  <a:tcPr>
                    <a:solidFill>
                      <a:srgbClr val="ACEA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Organización </a:t>
                      </a:r>
                    </a:p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Respeta turnos </a:t>
                      </a:r>
                    </a:p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Comunicación e interacción</a:t>
                      </a:r>
                    </a:p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Valores (responsabilidad)</a:t>
                      </a:r>
                    </a:p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Compartir</a:t>
                      </a:r>
                    </a:p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Convivir </a:t>
                      </a:r>
                    </a:p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Proponer acuerdos</a:t>
                      </a:r>
                    </a:p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Empatía</a:t>
                      </a:r>
                    </a:p>
                    <a:p>
                      <a:pPr algn="ctr"/>
                      <a:r>
                        <a:rPr lang="es-MX" sz="2000" dirty="0">
                          <a:latin typeface="Century Gothic" pitchFamily="34" charset="0"/>
                        </a:rPr>
                        <a:t>Participación  </a:t>
                      </a:r>
                    </a:p>
                  </a:txBody>
                  <a:tcPr>
                    <a:solidFill>
                      <a:srgbClr val="ACEAB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7143508"/>
                  </a:ext>
                </a:extLst>
              </a:tr>
            </a:tbl>
          </a:graphicData>
        </a:graphic>
      </p:graphicFrame>
      <p:pic>
        <p:nvPicPr>
          <p:cNvPr id="9" name="Picture 62">
            <a:extLst>
              <a:ext uri="{FF2B5EF4-FFF2-40B4-BE49-F238E27FC236}">
                <a16:creationId xmlns="" xmlns:a16="http://schemas.microsoft.com/office/drawing/2014/main" id="{1BECD738-DA97-42A5-A542-792501F89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5000" l="4124" r="89691">
                        <a14:foregroundMark x1="20619" y1="10000" x2="67010" y2="9500"/>
                        <a14:foregroundMark x1="58763" y1="5500" x2="30928" y2="3500"/>
                        <a14:foregroundMark x1="8247" y1="47500" x2="4124" y2="49500"/>
                        <a14:foregroundMark x1="5155" y1="83000" x2="5155" y2="87500"/>
                        <a14:foregroundMark x1="10309" y1="89500" x2="80412" y2="88000"/>
                        <a14:foregroundMark x1="6186" y1="94000" x2="80412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32" y="4800601"/>
            <a:ext cx="1030712" cy="212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1">
            <a:extLst>
              <a:ext uri="{FF2B5EF4-FFF2-40B4-BE49-F238E27FC236}">
                <a16:creationId xmlns="" xmlns:a16="http://schemas.microsoft.com/office/drawing/2014/main" id="{BF787164-8C20-4495-8F32-E8596B5F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7" b="99231" l="6186" r="96392">
                        <a14:foregroundMark x1="34021" y1="10000" x2="15979" y2="13462"/>
                        <a14:foregroundMark x1="31443" y1="7308" x2="22680" y2="6923"/>
                        <a14:foregroundMark x1="7216" y1="18462" x2="9794" y2="32308"/>
                        <a14:foregroundMark x1="12887" y1="45769" x2="38144" y2="58077"/>
                        <a14:foregroundMark x1="38144" y1="58077" x2="45361" y2="59615"/>
                        <a14:foregroundMark x1="27320" y1="32308" x2="66495" y2="36538"/>
                        <a14:foregroundMark x1="65979" y1="5385" x2="88144" y2="11923"/>
                        <a14:foregroundMark x1="89691" y1="16923" x2="89691" y2="35000"/>
                        <a14:foregroundMark x1="70103" y1="3077" x2="93814" y2="11538"/>
                        <a14:foregroundMark x1="45876" y1="94615" x2="52062" y2="89231"/>
                        <a14:foregroundMark x1="59794" y1="21538" x2="79381" y2="43846"/>
                        <a14:foregroundMark x1="48969" y1="37692" x2="58763" y2="59231"/>
                        <a14:foregroundMark x1="44845" y1="99615" x2="47938" y2="91923"/>
                        <a14:foregroundMark x1="96392" y1="14615" x2="94330" y2="35000"/>
                        <a14:foregroundMark x1="51546" y1="20000" x2="55670" y2="37308"/>
                        <a14:foregroundMark x1="44330" y1="41538" x2="58247" y2="61923"/>
                        <a14:foregroundMark x1="58247" y1="61923" x2="64433" y2="6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91" y="4278204"/>
            <a:ext cx="1938667" cy="214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>
            <a:extLst>
              <a:ext uri="{FF2B5EF4-FFF2-40B4-BE49-F238E27FC236}">
                <a16:creationId xmlns="" xmlns:a16="http://schemas.microsoft.com/office/drawing/2014/main" id="{39D9397C-4A98-42E0-A6CF-8A78625C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97" b="94776" l="7143" r="97253">
                        <a14:foregroundMark x1="7143" y1="29851" x2="10440" y2="42910"/>
                        <a14:foregroundMark x1="50000" y1="7836" x2="68132" y2="6716"/>
                        <a14:foregroundMark x1="90659" y1="14552" x2="87912" y2="26866"/>
                        <a14:foregroundMark x1="96154" y1="20896" x2="97802" y2="23881"/>
                        <a14:foregroundMark x1="64835" y1="47761" x2="82418" y2="56716"/>
                        <a14:foregroundMark x1="74725" y1="53731" x2="77473" y2="57463"/>
                        <a14:foregroundMark x1="27473" y1="57090" x2="26374" y2="61194"/>
                        <a14:foregroundMark x1="29670" y1="88433" x2="67582" y2="88806"/>
                        <a14:foregroundMark x1="50000" y1="91418" x2="68132" y2="94776"/>
                        <a14:foregroundMark x1="52747" y1="41418" x2="52747" y2="41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314" y="54198"/>
            <a:ext cx="1125740" cy="16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57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205784-E491-4363-B034-FA6CF715A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r>
              <a:rPr lang="es-MX" dirty="0">
                <a:solidFill>
                  <a:schemeClr val="tx1"/>
                </a:solidFill>
                <a:latin typeface="Bradley Hand ITC" panose="03070402050302030203" pitchFamily="66" charset="0"/>
              </a:rPr>
              <a:t>Aprendizaje por proyectos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7B2F6A8-96AF-47F3-BE85-6B8EDBB81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 algn="l"/>
            <a:endParaRPr lang="es-MX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7">
            <a:extLst>
              <a:ext uri="{FF2B5EF4-FFF2-40B4-BE49-F238E27FC236}">
                <a16:creationId xmlns="" xmlns:a16="http://schemas.microsoft.com/office/drawing/2014/main" id="{BA053E57-DA92-47B9-BD98-0A4BE663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20" y="1049991"/>
            <a:ext cx="2296160" cy="475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63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7B2F6A8-96AF-47F3-BE85-6B8EDBB81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 algn="l"/>
            <a:endParaRPr lang="es-MX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4">
            <a:extLst>
              <a:ext uri="{FF2B5EF4-FFF2-40B4-BE49-F238E27FC236}">
                <a16:creationId xmlns="" xmlns:a16="http://schemas.microsoft.com/office/drawing/2014/main" id="{1B23C4A0-53BA-4385-8B63-07A4F769F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40727"/>
              </p:ext>
            </p:extLst>
          </p:nvPr>
        </p:nvGraphicFramePr>
        <p:xfrm>
          <a:off x="409108" y="304801"/>
          <a:ext cx="11434551" cy="622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517">
                  <a:extLst>
                    <a:ext uri="{9D8B030D-6E8A-4147-A177-3AD203B41FA5}">
                      <a16:colId xmlns="" xmlns:a16="http://schemas.microsoft.com/office/drawing/2014/main" val="1702548334"/>
                    </a:ext>
                  </a:extLst>
                </a:gridCol>
                <a:gridCol w="3811517">
                  <a:extLst>
                    <a:ext uri="{9D8B030D-6E8A-4147-A177-3AD203B41FA5}">
                      <a16:colId xmlns="" xmlns:a16="http://schemas.microsoft.com/office/drawing/2014/main" val="3600590998"/>
                    </a:ext>
                  </a:extLst>
                </a:gridCol>
                <a:gridCol w="3811517">
                  <a:extLst>
                    <a:ext uri="{9D8B030D-6E8A-4147-A177-3AD203B41FA5}">
                      <a16:colId xmlns="" xmlns:a16="http://schemas.microsoft.com/office/drawing/2014/main" val="1462943940"/>
                    </a:ext>
                  </a:extLst>
                </a:gridCol>
              </a:tblGrid>
              <a:tr h="9972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1°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2°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itchFamily="34" charset="0"/>
                        </a:rPr>
                        <a:t>Actividades para 3°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0676412"/>
                  </a:ext>
                </a:extLst>
              </a:tr>
              <a:tr h="5229388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Proyecto ecológico: techo con PET.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Campaña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de prevención de la violencia.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Huerto escolar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Trabajo de identidad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ACEAB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Feria</a:t>
                      </a:r>
                      <a:r>
                        <a:rPr lang="es-MX" sz="2400" baseline="0" dirty="0" smtClean="0">
                          <a:latin typeface="Century Gothic" pitchFamily="34" charset="0"/>
                        </a:rPr>
                        <a:t> de la ciencia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2400" baseline="0" dirty="0" smtClean="0">
                          <a:latin typeface="Century Gothic" pitchFamily="34" charset="0"/>
                        </a:rPr>
                        <a:t>Elaboración de experimentos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Talleres y exposición de un tema de interés.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ACEAB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Exponer un tema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Manifestaciones artísticas (pequeños grupos)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Talleres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MX" sz="2400" dirty="0" smtClean="0">
                          <a:latin typeface="Century Gothic" pitchFamily="34" charset="0"/>
                        </a:rPr>
                        <a:t>Proyectos científicos (situaciones de ciencia)</a:t>
                      </a:r>
                      <a:endParaRPr lang="es-MX" sz="2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ACEAB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5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47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6F8A2C-B8CF-4B20-9A73-2ADCF63027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DD78E9-DE0D-47AF-A0DB-F475221E3D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118D329-2010-4A15-B57C-429FFAE35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205784-E491-4363-B034-FA6CF715A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r>
              <a:rPr lang="es-MX" dirty="0">
                <a:solidFill>
                  <a:schemeClr val="tx1"/>
                </a:solidFill>
                <a:latin typeface="Bradley Hand ITC" panose="03070402050302030203" pitchFamily="66" charset="0"/>
              </a:rPr>
              <a:t>Aprendizaje basado en casos de enseñanza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4262BC-EE98-4BD6-82DB-4955E8DCC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4">
            <a:extLst>
              <a:ext uri="{FF2B5EF4-FFF2-40B4-BE49-F238E27FC236}">
                <a16:creationId xmlns="" xmlns:a16="http://schemas.microsoft.com/office/drawing/2014/main" id="{88D3DE6B-3BE3-46CC-8010-4D9DFFC8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40" y="1393371"/>
            <a:ext cx="3405306" cy="357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01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929</Words>
  <Application>Microsoft Office PowerPoint</Application>
  <PresentationFormat>Personalizado</PresentationFormat>
  <Paragraphs>214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SavonVTI</vt:lpstr>
      <vt:lpstr>Estrategias de intervención docente </vt:lpstr>
      <vt:lpstr>Aprendizaje por proyectos </vt:lpstr>
      <vt:lpstr>Aprendizaje basado en  casos de enseñanza </vt:lpstr>
      <vt:lpstr>Aprendizaje basado en problemas  (ABP) </vt:lpstr>
      <vt:lpstr>Aprendizaje en el servicio</vt:lpstr>
      <vt:lpstr>Aprendizaje colaborativo </vt:lpstr>
      <vt:lpstr>Aprendizaje por proyectos </vt:lpstr>
      <vt:lpstr>Presentación de PowerPoint</vt:lpstr>
      <vt:lpstr>Aprendizaje basado en casos de enseñanza  </vt:lpstr>
      <vt:lpstr>Presentación de PowerPoint</vt:lpstr>
      <vt:lpstr>Aprendizaje basado en problemas (ABP)  </vt:lpstr>
      <vt:lpstr>Presentación de PowerPoint</vt:lpstr>
      <vt:lpstr>Aprendizaje en el servicio  </vt:lpstr>
      <vt:lpstr>Presentación de PowerPoint</vt:lpstr>
      <vt:lpstr>Aprendizaje colaborativo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intervención docente</dc:title>
  <dc:creator>sonia</dc:creator>
  <cp:lastModifiedBy>Usuario</cp:lastModifiedBy>
  <cp:revision>14</cp:revision>
  <dcterms:created xsi:type="dcterms:W3CDTF">2019-10-09T01:39:11Z</dcterms:created>
  <dcterms:modified xsi:type="dcterms:W3CDTF">2019-10-09T16:13:37Z</dcterms:modified>
</cp:coreProperties>
</file>