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4" r:id="rId2"/>
    <p:sldId id="275" r:id="rId3"/>
    <p:sldId id="276" r:id="rId4"/>
    <p:sldId id="277" r:id="rId5"/>
    <p:sldId id="278" r:id="rId6"/>
    <p:sldId id="279" r:id="rId7"/>
    <p:sldId id="280" r:id="rId8"/>
    <p:sldId id="281"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30/05/2020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6941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30/05/2020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7008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30/05/2020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1603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30/05/2020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330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BDA6386-39CA-40D0-8645-CCDC3D1397D5}" type="datetimeFigureOut">
              <a:rPr lang="es-ES" smtClean="0">
                <a:solidFill>
                  <a:prstClr val="black">
                    <a:tint val="75000"/>
                  </a:prstClr>
                </a:solidFill>
              </a:rPr>
              <a:pPr/>
              <a:t>30/05/2020</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0677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BDA6386-39CA-40D0-8645-CCDC3D1397D5}" type="datetimeFigureOut">
              <a:rPr lang="es-ES" smtClean="0">
                <a:solidFill>
                  <a:prstClr val="black">
                    <a:tint val="75000"/>
                  </a:prstClr>
                </a:solidFill>
              </a:rPr>
              <a:pPr/>
              <a:t>30/05/2020</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7241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BDA6386-39CA-40D0-8645-CCDC3D1397D5}" type="datetimeFigureOut">
              <a:rPr lang="es-ES" smtClean="0">
                <a:solidFill>
                  <a:prstClr val="black">
                    <a:tint val="75000"/>
                  </a:prstClr>
                </a:solidFill>
              </a:rPr>
              <a:pPr/>
              <a:t>30/05/2020</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6126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BDA6386-39CA-40D0-8645-CCDC3D1397D5}" type="datetimeFigureOut">
              <a:rPr lang="es-ES" smtClean="0">
                <a:solidFill>
                  <a:prstClr val="black">
                    <a:tint val="75000"/>
                  </a:prstClr>
                </a:solidFill>
              </a:rPr>
              <a:pPr/>
              <a:t>30/05/2020</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4074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A6386-39CA-40D0-8645-CCDC3D1397D5}" type="datetimeFigureOut">
              <a:rPr lang="es-ES" smtClean="0">
                <a:solidFill>
                  <a:prstClr val="black">
                    <a:tint val="75000"/>
                  </a:prstClr>
                </a:solidFill>
              </a:rPr>
              <a:pPr/>
              <a:t>30/05/2020</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0639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BDA6386-39CA-40D0-8645-CCDC3D1397D5}" type="datetimeFigureOut">
              <a:rPr lang="es-ES" smtClean="0">
                <a:solidFill>
                  <a:prstClr val="black">
                    <a:tint val="75000"/>
                  </a:prstClr>
                </a:solidFill>
              </a:rPr>
              <a:pPr/>
              <a:t>30/05/2020</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3078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BDA6386-39CA-40D0-8645-CCDC3D1397D5}" type="datetimeFigureOut">
              <a:rPr lang="es-ES" smtClean="0">
                <a:solidFill>
                  <a:prstClr val="black">
                    <a:tint val="75000"/>
                  </a:prstClr>
                </a:solidFill>
              </a:rPr>
              <a:pPr/>
              <a:t>30/05/2020</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59617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A6386-39CA-40D0-8645-CCDC3D1397D5}" type="datetimeFigureOut">
              <a:rPr lang="es-ES" smtClean="0">
                <a:solidFill>
                  <a:prstClr val="black">
                    <a:tint val="75000"/>
                  </a:prstClr>
                </a:solidFill>
              </a:rPr>
              <a:pPr/>
              <a:t>30/05/2020</a:t>
            </a:fld>
            <a:endParaRPr lang="es-E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1322E-6FE0-4CA6-8C1D-A2B386E6F03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338077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hyperlink" Target="https://support.office.com/en-us/article/add-or-delete-audio-in-your-powerpoint-presentation-c3b2a9fd-2547-41d9-9182-3dfaa58f1316" TargetMode="External"/><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slide" Target="slide4.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3.wma"/><Relationship Id="rId7"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audio" Target="../media/media4.wma"/><Relationship Id="rId11" Type="http://schemas.openxmlformats.org/officeDocument/2006/relationships/image" Target="../media/image8.png"/><Relationship Id="rId5" Type="http://schemas.microsoft.com/office/2007/relationships/media" Target="../media/media4.wma"/><Relationship Id="rId10" Type="http://schemas.openxmlformats.org/officeDocument/2006/relationships/slide" Target="slide6.xml"/><Relationship Id="rId4" Type="http://schemas.openxmlformats.org/officeDocument/2006/relationships/audio" Target="../media/media3.wma"/><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6.wma"/><Relationship Id="rId7" Type="http://schemas.openxmlformats.org/officeDocument/2006/relationships/image" Target="../media/image14.png"/><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13.png"/><Relationship Id="rId11" Type="http://schemas.openxmlformats.org/officeDocument/2006/relationships/image" Target="../media/image15.png"/><Relationship Id="rId5" Type="http://schemas.openxmlformats.org/officeDocument/2006/relationships/slideLayout" Target="../slideLayouts/slideLayout7.xml"/><Relationship Id="rId10" Type="http://schemas.openxmlformats.org/officeDocument/2006/relationships/image" Target="../media/image8.png"/><Relationship Id="rId4" Type="http://schemas.openxmlformats.org/officeDocument/2006/relationships/audio" Target="../media/media6.wma"/><Relationship Id="rId9"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microsoft.com/office/2007/relationships/media" Target="../media/media8.wma"/><Relationship Id="rId7" Type="http://schemas.openxmlformats.org/officeDocument/2006/relationships/image" Target="../media/image10.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6.png"/><Relationship Id="rId5" Type="http://schemas.openxmlformats.org/officeDocument/2006/relationships/slideLayout" Target="../slideLayouts/slideLayout7.xml"/><Relationship Id="rId4" Type="http://schemas.openxmlformats.org/officeDocument/2006/relationships/audio" Target="../media/media8.wma"/><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81786" y="696197"/>
            <a:ext cx="9239636" cy="1107996"/>
          </a:xfrm>
          <a:prstGeom prst="rect">
            <a:avLst/>
          </a:prstGeom>
          <a:noFill/>
        </p:spPr>
        <p:txBody>
          <a:bodyPr wrap="square" lIns="91440" tIns="45720" rIns="91440" bIns="45720">
            <a:spAutoFit/>
          </a:bodyPr>
          <a:lstStyle/>
          <a:p>
            <a:pPr algn="ctr"/>
            <a:r>
              <a:rPr lang="es-ES" sz="6600" b="1" dirty="0" err="1"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Unit</a:t>
            </a:r>
            <a:r>
              <a:rPr lang="es-ES" sz="6600" b="1" dirty="0"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10. </a:t>
            </a:r>
            <a:r>
              <a:rPr lang="es-ES" sz="6600" b="1" dirty="0" err="1"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Now</a:t>
            </a:r>
            <a:r>
              <a:rPr lang="es-ES" sz="6600" b="1" dirty="0"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I </a:t>
            </a:r>
            <a:r>
              <a:rPr lang="es-ES" sz="6600" b="1" dirty="0" err="1"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get</a:t>
            </a:r>
            <a:r>
              <a:rPr lang="es-ES" sz="6600" b="1" dirty="0"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s-ES" sz="6600" b="1" dirty="0" err="1" smtClean="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it!</a:t>
            </a:r>
            <a:endParaRPr lang="es-ES" sz="6600" b="1" dirty="0">
              <a:ln w="0"/>
              <a:solidFill>
                <a:srgbClr val="1D9A78"/>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 name="CuadroTexto 2"/>
          <p:cNvSpPr txBox="1"/>
          <p:nvPr/>
        </p:nvSpPr>
        <p:spPr>
          <a:xfrm>
            <a:off x="1371600" y="2201246"/>
            <a:ext cx="9749118" cy="3108543"/>
          </a:xfrm>
          <a:prstGeom prst="rect">
            <a:avLst/>
          </a:prstGeom>
          <a:noFill/>
        </p:spPr>
        <p:txBody>
          <a:bodyPr wrap="square" rtlCol="0">
            <a:spAutoFit/>
          </a:bodyPr>
          <a:lstStyle/>
          <a:p>
            <a:r>
              <a:rPr lang="en-US" sz="2800" b="1" dirty="0" smtClean="0">
                <a:solidFill>
                  <a:prstClr val="black"/>
                </a:solidFill>
                <a:latin typeface="Arial" panose="020B0604020202020204" pitchFamily="34" charset="0"/>
                <a:cs typeface="Arial" panose="020B0604020202020204" pitchFamily="34" charset="0"/>
              </a:rPr>
              <a:t>Learning objectives:</a:t>
            </a:r>
          </a:p>
          <a:p>
            <a:endParaRPr lang="en-US" sz="2800" b="1" dirty="0" smtClean="0">
              <a:solidFill>
                <a:prstClr val="black"/>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800" b="1" dirty="0" smtClean="0">
                <a:solidFill>
                  <a:prstClr val="black"/>
                </a:solidFill>
                <a:latin typeface="Arial" panose="020B0604020202020204" pitchFamily="34" charset="0"/>
                <a:cs typeface="Arial" panose="020B0604020202020204" pitchFamily="34" charset="0"/>
              </a:rPr>
              <a:t>Discuss communication, including such topics as gestures and body language using modals and adverbs.</a:t>
            </a:r>
          </a:p>
          <a:p>
            <a:pPr marL="457200" indent="-457200">
              <a:buFont typeface="Wingdings" panose="05000000000000000000" pitchFamily="2" charset="2"/>
              <a:buChar char="Ø"/>
            </a:pPr>
            <a:r>
              <a:rPr lang="en-US" sz="2800" b="1" dirty="0" smtClean="0">
                <a:solidFill>
                  <a:prstClr val="black"/>
                </a:solidFill>
                <a:latin typeface="Arial" panose="020B0604020202020204" pitchFamily="34" charset="0"/>
                <a:cs typeface="Arial" panose="020B0604020202020204" pitchFamily="34" charset="0"/>
              </a:rPr>
              <a:t>Discuss rules and recognize common signs using terms of permission, obligation and prohibition.</a:t>
            </a:r>
            <a:endParaRPr lang="es-ES" sz="2800" b="1" dirty="0">
              <a:solidFill>
                <a:prstClr val="black"/>
              </a:solidFill>
              <a:latin typeface="Arial" panose="020B0604020202020204" pitchFamily="34" charset="0"/>
              <a:cs typeface="Arial" panose="020B0604020202020204" pitchFamily="34" charset="0"/>
            </a:endParaRPr>
          </a:p>
        </p:txBody>
      </p:sp>
      <p:pic>
        <p:nvPicPr>
          <p:cNvPr id="1026" name="Picture 2" descr="Thumbs Up on Apple iOS 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4" y="5309789"/>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nking Face on Apple iOS 1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9218" y="670828"/>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rd Face on Apple iOS 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354" y="696197"/>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ackhand Index Pointing Right on Apple iOS 13.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9218" y="5472836"/>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795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78224" y="275929"/>
            <a:ext cx="11093823" cy="3416320"/>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b="1" dirty="0" smtClean="0">
                <a:solidFill>
                  <a:prstClr val="black"/>
                </a:solidFill>
                <a:latin typeface="Arial" panose="020B0604020202020204" pitchFamily="34" charset="0"/>
                <a:ea typeface="Calibri" panose="020F0502020204030204" pitchFamily="34" charset="0"/>
                <a:cs typeface="Arial" panose="020B0604020202020204" pitchFamily="34" charset="0"/>
              </a:rPr>
              <a:t>By the end of the unit 10, students must be able to respond properly to the following:</a:t>
            </a:r>
            <a:endParaRPr lang="es-ES"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What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does this           gesture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mean? or What do you think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this other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gesture means? </a:t>
            </a:r>
            <a:endPar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Show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me a gesture that means “I don’t understand”/“I’m hungry”/“Come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here / etc.” </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Show me a gesture that means you’re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bored/exhausted/nervous, etc. </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What does this sign/emoticon/emoji mean? or What do you think this sign/emoticon/emoji means?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What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does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mean? Where might you find this rule? </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What rules might you find on an airplane/at school/in a museum/at work?</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mj-lt"/>
              <a:buAutoNum type="arabicPeriod"/>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Show me a gesture and ask what it means. or Show </a:t>
            </a:r>
            <a:r>
              <a:rPr lang="en-US" dirty="0" smtClean="0">
                <a:solidFill>
                  <a:prstClr val="black"/>
                </a:solidFill>
                <a:latin typeface="Arial" panose="020B0604020202020204" pitchFamily="34" charset="0"/>
                <a:ea typeface="Calibri" panose="020F0502020204030204" pitchFamily="34" charset="0"/>
                <a:cs typeface="Arial" panose="020B0604020202020204" pitchFamily="34" charset="0"/>
              </a:rPr>
              <a:t>a classmate </a:t>
            </a: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a gesture and ask what it means. </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 name="CuadroTexto 2"/>
          <p:cNvSpPr txBox="1"/>
          <p:nvPr/>
        </p:nvSpPr>
        <p:spPr>
          <a:xfrm>
            <a:off x="578224" y="3828516"/>
            <a:ext cx="11093823" cy="923330"/>
          </a:xfrm>
          <a:prstGeom prst="rect">
            <a:avLst/>
          </a:prstGeom>
          <a:noFill/>
        </p:spPr>
        <p:txBody>
          <a:bodyPr wrap="square" rtlCol="0">
            <a:spAutoFit/>
          </a:bodyPr>
          <a:lstStyle/>
          <a:p>
            <a:pPr marL="285750" indent="-285750" algn="just">
              <a:buFont typeface="Wingdings" panose="05000000000000000000" pitchFamily="2" charset="2"/>
              <a:buChar char="Ø"/>
            </a:pPr>
            <a:r>
              <a:rPr lang="en-US" b="1" dirty="0" smtClean="0">
                <a:solidFill>
                  <a:prstClr val="black"/>
                </a:solidFill>
                <a:latin typeface="Arial" panose="020B0604020202020204" pitchFamily="34" charset="0"/>
                <a:cs typeface="Arial" panose="020B0604020202020204" pitchFamily="34" charset="0"/>
              </a:rPr>
              <a:t>Some of the following slides contain activities in which you must record your voice. If you have problems with the microphone of the computer, do it on another electronic device and then add it to the PowerPoint file. You must record your work in this file and up load it as evidence of work.</a:t>
            </a:r>
            <a:endParaRPr lang="es-ES" b="1" dirty="0">
              <a:solidFill>
                <a:prstClr val="black"/>
              </a:solidFill>
              <a:latin typeface="Arial" panose="020B0604020202020204" pitchFamily="34" charset="0"/>
              <a:cs typeface="Arial" panose="020B0604020202020204" pitchFamily="34" charset="0"/>
            </a:endParaRPr>
          </a:p>
        </p:txBody>
      </p:sp>
      <p:grpSp>
        <p:nvGrpSpPr>
          <p:cNvPr id="9" name="Grupo 8"/>
          <p:cNvGrpSpPr/>
          <p:nvPr/>
        </p:nvGrpSpPr>
        <p:grpSpPr>
          <a:xfrm>
            <a:off x="847166" y="4888113"/>
            <a:ext cx="10183928" cy="1706334"/>
            <a:chOff x="914401" y="4651579"/>
            <a:chExt cx="10183928" cy="1706334"/>
          </a:xfrm>
        </p:grpSpPr>
        <p:pic>
          <p:nvPicPr>
            <p:cNvPr id="5" name="Imagen 4"/>
            <p:cNvPicPr>
              <a:picLocks noChangeAspect="1"/>
            </p:cNvPicPr>
            <p:nvPr/>
          </p:nvPicPr>
          <p:blipFill rotWithShape="1">
            <a:blip r:embed="rId2"/>
            <a:srcRect l="-56" b="73530"/>
            <a:stretch/>
          </p:blipFill>
          <p:spPr>
            <a:xfrm>
              <a:off x="914401" y="4651579"/>
              <a:ext cx="10183928" cy="1514768"/>
            </a:xfrm>
            <a:prstGeom prst="rect">
              <a:avLst/>
            </a:prstGeom>
          </p:spPr>
        </p:pic>
        <p:sp>
          <p:nvSpPr>
            <p:cNvPr id="6" name="Flecha arriba 5"/>
            <p:cNvSpPr/>
            <p:nvPr/>
          </p:nvSpPr>
          <p:spPr>
            <a:xfrm rot="2668578" flipH="1">
              <a:off x="1216425" y="4777785"/>
              <a:ext cx="320194" cy="14488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Arial" panose="020B0604020202020204" pitchFamily="34" charset="0"/>
                <a:cs typeface="Arial" panose="020B0604020202020204" pitchFamily="34" charset="0"/>
              </a:endParaRPr>
            </a:p>
          </p:txBody>
        </p:sp>
        <p:sp>
          <p:nvSpPr>
            <p:cNvPr id="7" name="Flecha arriba 6"/>
            <p:cNvSpPr/>
            <p:nvPr/>
          </p:nvSpPr>
          <p:spPr>
            <a:xfrm rot="4597876" flipH="1">
              <a:off x="9255011" y="5764028"/>
              <a:ext cx="453260" cy="7345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latin typeface="Arial" panose="020B0604020202020204" pitchFamily="34" charset="0"/>
                <a:cs typeface="Arial" panose="020B0604020202020204" pitchFamily="34" charset="0"/>
              </a:endParaRPr>
            </a:p>
          </p:txBody>
        </p:sp>
      </p:grpSp>
      <p:pic>
        <p:nvPicPr>
          <p:cNvPr id="1026" name="Picture 2" descr="18 gestures that can get you in trouble outside the 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282" b="51194"/>
          <a:stretch/>
        </p:blipFill>
        <p:spPr bwMode="auto">
          <a:xfrm>
            <a:off x="2595282" y="793944"/>
            <a:ext cx="618564" cy="40284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4"/>
          <a:srcRect l="66088" t="20220" r="27505" b="68199"/>
          <a:stretch/>
        </p:blipFill>
        <p:spPr>
          <a:xfrm>
            <a:off x="1554548" y="2449691"/>
            <a:ext cx="443753" cy="450911"/>
          </a:xfrm>
          <a:prstGeom prst="rect">
            <a:avLst/>
          </a:prstGeom>
        </p:spPr>
      </p:pic>
      <p:pic>
        <p:nvPicPr>
          <p:cNvPr id="11" name="Imagen 10">
            <a:hlinkClick r:id="rId5" action="ppaction://hlinksldjump"/>
          </p:cNvPr>
          <p:cNvPicPr>
            <a:picLocks noChangeAspect="1"/>
          </p:cNvPicPr>
          <p:nvPr/>
        </p:nvPicPr>
        <p:blipFill>
          <a:blip r:embed="rId6"/>
          <a:stretch>
            <a:fillRect/>
          </a:stretch>
        </p:blipFill>
        <p:spPr>
          <a:xfrm>
            <a:off x="11138656" y="5858223"/>
            <a:ext cx="717156" cy="720991"/>
          </a:xfrm>
          <a:prstGeom prst="rect">
            <a:avLst/>
          </a:prstGeom>
        </p:spPr>
      </p:pic>
    </p:spTree>
    <p:extLst>
      <p:ext uri="{BB962C8B-B14F-4D97-AF65-F5344CB8AC3E}">
        <p14:creationId xmlns:p14="http://schemas.microsoft.com/office/powerpoint/2010/main" val="3479661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4"/>
          <a:srcRect l="19168" t="28860" r="15101" b="17096"/>
          <a:stretch/>
        </p:blipFill>
        <p:spPr>
          <a:xfrm>
            <a:off x="714340" y="2550474"/>
            <a:ext cx="7851436" cy="3629438"/>
          </a:xfrm>
          <a:prstGeom prst="rect">
            <a:avLst/>
          </a:prstGeom>
        </p:spPr>
      </p:pic>
      <p:sp>
        <p:nvSpPr>
          <p:cNvPr id="3" name="CuadroTexto 2"/>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1 SNAPSHOT</a:t>
            </a:r>
            <a:endParaRPr lang="es-ES" sz="2800" b="1" dirty="0">
              <a:solidFill>
                <a:prstClr val="black"/>
              </a:solidFill>
              <a:latin typeface="Arial" panose="020B0604020202020204" pitchFamily="34" charset="0"/>
              <a:cs typeface="Arial" panose="020B0604020202020204" pitchFamily="34" charset="0"/>
            </a:endParaRPr>
          </a:p>
        </p:txBody>
      </p:sp>
      <p:sp>
        <p:nvSpPr>
          <p:cNvPr id="4" name="CuadroTexto 3"/>
          <p:cNvSpPr txBox="1"/>
          <p:nvPr/>
        </p:nvSpPr>
        <p:spPr>
          <a:xfrm>
            <a:off x="618564" y="744977"/>
            <a:ext cx="10784542" cy="707886"/>
          </a:xfrm>
          <a:prstGeom prst="rect">
            <a:avLst/>
          </a:prstGeom>
          <a:noFill/>
        </p:spPr>
        <p:txBody>
          <a:bodyPr wrap="square" rtlCol="0">
            <a:spAutoFit/>
          </a:bodyPr>
          <a:lstStyle/>
          <a:p>
            <a:pPr algn="just"/>
            <a:r>
              <a:rPr lang="en-US" sz="2000" b="1" dirty="0" err="1" smtClean="0">
                <a:solidFill>
                  <a:prstClr val="black"/>
                </a:solidFill>
                <a:latin typeface="Arial" panose="020B0604020202020204" pitchFamily="34" charset="0"/>
                <a:cs typeface="Arial" panose="020B0604020202020204" pitchFamily="34" charset="0"/>
              </a:rPr>
              <a:t>Emojis</a:t>
            </a:r>
            <a:r>
              <a:rPr lang="en-US" sz="2000" dirty="0" smtClean="0">
                <a:solidFill>
                  <a:prstClr val="black"/>
                </a:solidFill>
                <a:latin typeface="Arial" panose="020B0604020202020204" pitchFamily="34" charset="0"/>
                <a:cs typeface="Arial" panose="020B0604020202020204" pitchFamily="34" charset="0"/>
              </a:rPr>
              <a:t> are picture symbols used in electronic messages and on Web pages. The word emoji comes from Japanese words e (“picture”) + </a:t>
            </a:r>
            <a:r>
              <a:rPr lang="en-US" sz="2000" dirty="0" err="1" smtClean="0">
                <a:solidFill>
                  <a:prstClr val="black"/>
                </a:solidFill>
                <a:latin typeface="Arial" panose="020B0604020202020204" pitchFamily="34" charset="0"/>
                <a:cs typeface="Arial" panose="020B0604020202020204" pitchFamily="34" charset="0"/>
              </a:rPr>
              <a:t>moji</a:t>
            </a:r>
            <a:r>
              <a:rPr lang="en-US" sz="2000" dirty="0" smtClean="0">
                <a:solidFill>
                  <a:prstClr val="black"/>
                </a:solidFill>
                <a:latin typeface="Arial" panose="020B0604020202020204" pitchFamily="34" charset="0"/>
                <a:cs typeface="Arial" panose="020B0604020202020204" pitchFamily="34" charset="0"/>
              </a:rPr>
              <a:t> (“character”).</a:t>
            </a:r>
            <a:endParaRPr lang="en-US" sz="2000" dirty="0">
              <a:solidFill>
                <a:prstClr val="black"/>
              </a:solidFill>
              <a:latin typeface="Arial" panose="020B0604020202020204" pitchFamily="34" charset="0"/>
              <a:cs typeface="Arial" panose="020B0604020202020204" pitchFamily="34" charset="0"/>
            </a:endParaRPr>
          </a:p>
        </p:txBody>
      </p:sp>
      <p:sp>
        <p:nvSpPr>
          <p:cNvPr id="5" name="Rectángulo 4"/>
          <p:cNvSpPr/>
          <p:nvPr/>
        </p:nvSpPr>
        <p:spPr>
          <a:xfrm>
            <a:off x="575982" y="1450250"/>
            <a:ext cx="11040036" cy="1015663"/>
          </a:xfrm>
          <a:prstGeom prst="rect">
            <a:avLst/>
          </a:prstGeom>
        </p:spPr>
        <p:txBody>
          <a:bodyPr wrap="square">
            <a:spAutoFit/>
          </a:bodyPr>
          <a:lstStyle/>
          <a:p>
            <a:pPr algn="just"/>
            <a:r>
              <a:rPr lang="en-US" sz="2000" b="1" dirty="0" smtClean="0">
                <a:solidFill>
                  <a:srgbClr val="0070C0"/>
                </a:solidFill>
                <a:latin typeface="Arial" panose="020B0604020202020204" pitchFamily="34" charset="0"/>
                <a:cs typeface="Arial" panose="020B0604020202020204" pitchFamily="34" charset="0"/>
              </a:rPr>
              <a:t>Exercise #1. </a:t>
            </a:r>
            <a:r>
              <a:rPr lang="en-US" sz="2000" b="1" dirty="0" smtClean="0">
                <a:solidFill>
                  <a:prstClr val="black"/>
                </a:solidFill>
                <a:latin typeface="Arial" panose="020B0604020202020204" pitchFamily="34" charset="0"/>
                <a:cs typeface="Arial" panose="020B0604020202020204" pitchFamily="34" charset="0"/>
              </a:rPr>
              <a:t>Listen to the expressions in the teacher’s audio and practice your pronunciation. Then record yourself telling the same expressions. Place your audio speaker on the Student’s circle.</a:t>
            </a:r>
            <a:endParaRPr lang="es-ES" sz="2000" b="1" dirty="0">
              <a:solidFill>
                <a:prstClr val="black"/>
              </a:solidFill>
              <a:latin typeface="Arial" panose="020B0604020202020204" pitchFamily="34" charset="0"/>
              <a:cs typeface="Arial" panose="020B0604020202020204" pitchFamily="34" charset="0"/>
            </a:endParaRPr>
          </a:p>
        </p:txBody>
      </p:sp>
      <p:grpSp>
        <p:nvGrpSpPr>
          <p:cNvPr id="17" name="Grupo 16"/>
          <p:cNvGrpSpPr/>
          <p:nvPr/>
        </p:nvGrpSpPr>
        <p:grpSpPr>
          <a:xfrm>
            <a:off x="9159689" y="2419592"/>
            <a:ext cx="2243417" cy="1579135"/>
            <a:chOff x="9159689" y="2419592"/>
            <a:chExt cx="2243417" cy="1579135"/>
          </a:xfrm>
        </p:grpSpPr>
        <p:grpSp>
          <p:nvGrpSpPr>
            <p:cNvPr id="16" name="Grupo 15"/>
            <p:cNvGrpSpPr/>
            <p:nvPr/>
          </p:nvGrpSpPr>
          <p:grpSpPr>
            <a:xfrm>
              <a:off x="9654989" y="2865881"/>
              <a:ext cx="1196788" cy="1132846"/>
              <a:chOff x="9654989" y="2865881"/>
              <a:chExt cx="1196788" cy="1132846"/>
            </a:xfrm>
          </p:grpSpPr>
          <p:sp>
            <p:nvSpPr>
              <p:cNvPr id="8" name="Elipse 7"/>
              <p:cNvSpPr/>
              <p:nvPr/>
            </p:nvSpPr>
            <p:spPr>
              <a:xfrm>
                <a:off x="9654989" y="2865881"/>
                <a:ext cx="1196788" cy="1132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7"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48583" y="3127504"/>
                <a:ext cx="609600" cy="609600"/>
              </a:xfrm>
              <a:prstGeom prst="rect">
                <a:avLst/>
              </a:prstGeom>
            </p:spPr>
          </p:pic>
        </p:grpSp>
        <p:sp>
          <p:nvSpPr>
            <p:cNvPr id="9" name="CuadroTexto 8"/>
            <p:cNvSpPr txBox="1"/>
            <p:nvPr/>
          </p:nvSpPr>
          <p:spPr>
            <a:xfrm>
              <a:off x="9159689" y="2419592"/>
              <a:ext cx="2243417" cy="400110"/>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Teacher’s audio:</a:t>
              </a:r>
              <a:endParaRPr lang="es-ES" sz="2000" b="1" dirty="0">
                <a:solidFill>
                  <a:prstClr val="black"/>
                </a:solidFill>
                <a:latin typeface="Arial" panose="020B0604020202020204" pitchFamily="34" charset="0"/>
                <a:cs typeface="Arial" panose="020B0604020202020204" pitchFamily="34" charset="0"/>
              </a:endParaRPr>
            </a:p>
          </p:txBody>
        </p:sp>
      </p:grpSp>
      <p:pic>
        <p:nvPicPr>
          <p:cNvPr id="13" name="Imagen 12">
            <a:hlinkClick r:id="rId6" action="ppaction://hlinksldjump"/>
          </p:cNvPr>
          <p:cNvPicPr>
            <a:picLocks noChangeAspect="1"/>
          </p:cNvPicPr>
          <p:nvPr/>
        </p:nvPicPr>
        <p:blipFill>
          <a:blip r:embed="rId7"/>
          <a:stretch>
            <a:fillRect/>
          </a:stretch>
        </p:blipFill>
        <p:spPr>
          <a:xfrm>
            <a:off x="11138656" y="5858223"/>
            <a:ext cx="717156" cy="720991"/>
          </a:xfrm>
          <a:prstGeom prst="rect">
            <a:avLst/>
          </a:prstGeom>
        </p:spPr>
      </p:pic>
      <p:sp>
        <p:nvSpPr>
          <p:cNvPr id="14" name="Rectángulo 13"/>
          <p:cNvSpPr/>
          <p:nvPr/>
        </p:nvSpPr>
        <p:spPr>
          <a:xfrm>
            <a:off x="714340" y="6247026"/>
            <a:ext cx="10022543" cy="646331"/>
          </a:xfrm>
          <a:prstGeom prst="rect">
            <a:avLst/>
          </a:prstGeom>
        </p:spPr>
        <p:txBody>
          <a:bodyPr wrap="square">
            <a:spAutoFit/>
          </a:bodyPr>
          <a:lstStyle/>
          <a:p>
            <a:r>
              <a:rPr lang="en-US" sz="1200" dirty="0" smtClean="0">
                <a:solidFill>
                  <a:prstClr val="black"/>
                </a:solidFill>
                <a:latin typeface="Arial" panose="020B0604020202020204" pitchFamily="34" charset="0"/>
                <a:cs typeface="Arial" panose="020B0604020202020204" pitchFamily="34" charset="0"/>
              </a:rPr>
              <a:t>For support about adding </a:t>
            </a:r>
            <a:r>
              <a:rPr lang="en-US" sz="1200" dirty="0">
                <a:solidFill>
                  <a:prstClr val="black"/>
                </a:solidFill>
                <a:latin typeface="Arial" panose="020B0604020202020204" pitchFamily="34" charset="0"/>
                <a:cs typeface="Arial" panose="020B0604020202020204" pitchFamily="34" charset="0"/>
              </a:rPr>
              <a:t>audio in your PowerPoint </a:t>
            </a:r>
            <a:r>
              <a:rPr lang="en-US" sz="1200" dirty="0" smtClean="0">
                <a:solidFill>
                  <a:prstClr val="black"/>
                </a:solidFill>
                <a:latin typeface="Arial" panose="020B0604020202020204" pitchFamily="34" charset="0"/>
                <a:cs typeface="Arial" panose="020B0604020202020204" pitchFamily="34" charset="0"/>
              </a:rPr>
              <a:t>presentation, visit:</a:t>
            </a:r>
            <a:endParaRPr lang="es-ES" sz="1200" dirty="0" smtClean="0">
              <a:solidFill>
                <a:prstClr val="black"/>
              </a:solidFill>
              <a:latin typeface="Arial" panose="020B0604020202020204" pitchFamily="34" charset="0"/>
              <a:cs typeface="Arial" panose="020B0604020202020204" pitchFamily="34" charset="0"/>
            </a:endParaRPr>
          </a:p>
          <a:p>
            <a:r>
              <a:rPr lang="es-ES" sz="1200" dirty="0" smtClean="0">
                <a:solidFill>
                  <a:prstClr val="black"/>
                </a:solidFill>
                <a:latin typeface="Arial" panose="020B0604020202020204" pitchFamily="34" charset="0"/>
                <a:cs typeface="Arial" panose="020B0604020202020204" pitchFamily="34" charset="0"/>
                <a:hlinkClick r:id="rId8"/>
              </a:rPr>
              <a:t>https</a:t>
            </a:r>
            <a:r>
              <a:rPr lang="es-ES" sz="1200" dirty="0">
                <a:solidFill>
                  <a:prstClr val="black"/>
                </a:solidFill>
                <a:latin typeface="Arial" panose="020B0604020202020204" pitchFamily="34" charset="0"/>
                <a:cs typeface="Arial" panose="020B0604020202020204" pitchFamily="34" charset="0"/>
                <a:hlinkClick r:id="rId8"/>
              </a:rPr>
              <a:t>://</a:t>
            </a:r>
            <a:r>
              <a:rPr lang="es-ES" sz="1200" dirty="0" smtClean="0">
                <a:solidFill>
                  <a:prstClr val="black"/>
                </a:solidFill>
                <a:latin typeface="Arial" panose="020B0604020202020204" pitchFamily="34" charset="0"/>
                <a:cs typeface="Arial" panose="020B0604020202020204" pitchFamily="34" charset="0"/>
                <a:hlinkClick r:id="rId8"/>
              </a:rPr>
              <a:t>support.office.com/en-us/article/add-or-delete-audio-in-your-powerpoint-presentation-c3b2a9fd-2547-41d9-9182-3dfaa58f1316</a:t>
            </a:r>
            <a:endParaRPr lang="es-ES" sz="1200" dirty="0" smtClean="0">
              <a:solidFill>
                <a:prstClr val="black"/>
              </a:solidFill>
              <a:latin typeface="Arial" panose="020B0604020202020204" pitchFamily="34" charset="0"/>
              <a:cs typeface="Arial" panose="020B0604020202020204" pitchFamily="34" charset="0"/>
            </a:endParaRPr>
          </a:p>
          <a:p>
            <a:endParaRPr lang="es-ES" sz="1200" dirty="0">
              <a:solidFill>
                <a:prstClr val="black"/>
              </a:solidFill>
              <a:latin typeface="Arial" panose="020B0604020202020204" pitchFamily="34" charset="0"/>
              <a:cs typeface="Arial" panose="020B0604020202020204" pitchFamily="34" charset="0"/>
            </a:endParaRPr>
          </a:p>
        </p:txBody>
      </p:sp>
      <p:grpSp>
        <p:nvGrpSpPr>
          <p:cNvPr id="18" name="Grupo 17"/>
          <p:cNvGrpSpPr/>
          <p:nvPr/>
        </p:nvGrpSpPr>
        <p:grpSpPr>
          <a:xfrm>
            <a:off x="9261663" y="4365193"/>
            <a:ext cx="2235571" cy="1617517"/>
            <a:chOff x="9261663" y="4365193"/>
            <a:chExt cx="2235571" cy="1617517"/>
          </a:xfrm>
        </p:grpSpPr>
        <p:sp>
          <p:nvSpPr>
            <p:cNvPr id="12" name="Elipse 11"/>
            <p:cNvSpPr/>
            <p:nvPr/>
          </p:nvSpPr>
          <p:spPr>
            <a:xfrm>
              <a:off x="9654989" y="4849864"/>
              <a:ext cx="1196788" cy="11328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0" name="CuadroTexto 9"/>
            <p:cNvSpPr txBox="1"/>
            <p:nvPr/>
          </p:nvSpPr>
          <p:spPr>
            <a:xfrm>
              <a:off x="9261663" y="4365193"/>
              <a:ext cx="2235571" cy="400110"/>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Student’s audio:</a:t>
              </a:r>
              <a:endParaRPr lang="es-ES" sz="2000" b="1" dirty="0">
                <a:solidFill>
                  <a:prstClr val="black"/>
                </a:solidFill>
                <a:latin typeface="Arial" panose="020B0604020202020204" pitchFamily="34" charset="0"/>
                <a:cs typeface="Arial" panose="020B0604020202020204" pitchFamily="34" charset="0"/>
              </a:endParaRPr>
            </a:p>
          </p:txBody>
        </p:sp>
        <p:sp>
          <p:nvSpPr>
            <p:cNvPr id="15" name="Flecha abajo 14"/>
            <p:cNvSpPr/>
            <p:nvPr/>
          </p:nvSpPr>
          <p:spPr>
            <a:xfrm rot="3071923">
              <a:off x="11052314" y="4617104"/>
              <a:ext cx="234441" cy="626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spTree>
    <p:extLst>
      <p:ext uri="{BB962C8B-B14F-4D97-AF65-F5344CB8AC3E}">
        <p14:creationId xmlns:p14="http://schemas.microsoft.com/office/powerpoint/2010/main" val="412279824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45460" y="754435"/>
            <a:ext cx="10797987" cy="1015663"/>
          </a:xfrm>
          <a:prstGeom prst="rect">
            <a:avLst/>
          </a:prstGeom>
          <a:noFill/>
        </p:spPr>
        <p:txBody>
          <a:bodyPr wrap="square" rtlCol="0">
            <a:spAutoFit/>
          </a:bodyPr>
          <a:lstStyle/>
          <a:p>
            <a:pPr algn="just"/>
            <a:r>
              <a:rPr lang="en-US" sz="2000" b="1" dirty="0" smtClean="0">
                <a:solidFill>
                  <a:srgbClr val="0070C0"/>
                </a:solidFill>
                <a:latin typeface="Arial" panose="020B0604020202020204" pitchFamily="34" charset="0"/>
                <a:cs typeface="Arial" panose="020B0604020202020204" pitchFamily="34" charset="0"/>
              </a:rPr>
              <a:t>Exercise #2. </a:t>
            </a:r>
            <a:r>
              <a:rPr lang="en-US" sz="2000" b="1" dirty="0" smtClean="0">
                <a:solidFill>
                  <a:prstClr val="black"/>
                </a:solidFill>
                <a:latin typeface="Arial" panose="020B0604020202020204" pitchFamily="34" charset="0"/>
                <a:cs typeface="Arial" panose="020B0604020202020204" pitchFamily="34" charset="0"/>
              </a:rPr>
              <a:t>Which are the </a:t>
            </a:r>
            <a:r>
              <a:rPr lang="en-US" sz="2000" b="1" u="sng" dirty="0" smtClean="0">
                <a:solidFill>
                  <a:prstClr val="black"/>
                </a:solidFill>
                <a:latin typeface="Arial" panose="020B0604020202020204" pitchFamily="34" charset="0"/>
                <a:cs typeface="Arial" panose="020B0604020202020204" pitchFamily="34" charset="0"/>
              </a:rPr>
              <a:t>three</a:t>
            </a:r>
            <a:r>
              <a:rPr lang="en-US" sz="2000" b="1" dirty="0" smtClean="0">
                <a:solidFill>
                  <a:prstClr val="black"/>
                </a:solidFill>
                <a:latin typeface="Arial" panose="020B0604020202020204" pitchFamily="34" charset="0"/>
                <a:cs typeface="Arial" panose="020B0604020202020204" pitchFamily="34" charset="0"/>
              </a:rPr>
              <a:t> most popular emoticons (emoji) or stickers you use when responding to messages?  In what situations do you use them? Place your answer in this slide.</a:t>
            </a:r>
          </a:p>
        </p:txBody>
      </p:sp>
      <p:sp>
        <p:nvSpPr>
          <p:cNvPr id="3" name="CuadroTexto 2"/>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1 SNAPSHOT</a:t>
            </a:r>
            <a:endParaRPr lang="es-ES" sz="2800" b="1" dirty="0">
              <a:solidFill>
                <a:prstClr val="black"/>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645460" y="1874160"/>
            <a:ext cx="769495" cy="769495"/>
          </a:xfrm>
          <a:prstGeom prst="rect">
            <a:avLst/>
          </a:prstGeom>
        </p:spPr>
      </p:pic>
      <p:sp>
        <p:nvSpPr>
          <p:cNvPr id="6" name="Rectángulo 5"/>
          <p:cNvSpPr/>
          <p:nvPr/>
        </p:nvSpPr>
        <p:spPr>
          <a:xfrm>
            <a:off x="1630070" y="1904965"/>
            <a:ext cx="9813377" cy="707886"/>
          </a:xfrm>
          <a:prstGeom prst="rect">
            <a:avLst/>
          </a:prstGeom>
          <a:ln w="28575">
            <a:solidFill>
              <a:schemeClr val="accent1"/>
            </a:solidFill>
          </a:ln>
        </p:spPr>
        <p:txBody>
          <a:bodyPr wrap="square">
            <a:spAutoFit/>
          </a:bodyPr>
          <a:lstStyle/>
          <a:p>
            <a:pPr algn="just"/>
            <a:r>
              <a:rPr lang="en-US" sz="2000" b="1" dirty="0">
                <a:solidFill>
                  <a:prstClr val="black"/>
                </a:solidFill>
                <a:latin typeface="Arial" panose="020B0604020202020204" pitchFamily="34" charset="0"/>
                <a:cs typeface="Arial" panose="020B0604020202020204" pitchFamily="34" charset="0"/>
              </a:rPr>
              <a:t>Example: I use this </a:t>
            </a:r>
            <a:r>
              <a:rPr lang="en-US" sz="2000" b="1" dirty="0" smtClean="0">
                <a:solidFill>
                  <a:prstClr val="black"/>
                </a:solidFill>
                <a:latin typeface="Arial" panose="020B0604020202020204" pitchFamily="34" charset="0"/>
                <a:cs typeface="Arial" panose="020B0604020202020204" pitchFamily="34" charset="0"/>
              </a:rPr>
              <a:t>sticker </a:t>
            </a:r>
            <a:r>
              <a:rPr lang="en-US" sz="2000" b="1" dirty="0">
                <a:solidFill>
                  <a:prstClr val="black"/>
                </a:solidFill>
                <a:latin typeface="Arial" panose="020B0604020202020204" pitchFamily="34" charset="0"/>
                <a:cs typeface="Arial" panose="020B0604020202020204" pitchFamily="34" charset="0"/>
              </a:rPr>
              <a:t>to </a:t>
            </a:r>
            <a:r>
              <a:rPr lang="en-US" sz="2000" b="1" u="sng" dirty="0">
                <a:solidFill>
                  <a:prstClr val="black"/>
                </a:solidFill>
                <a:latin typeface="Arial" panose="020B0604020202020204" pitchFamily="34" charset="0"/>
                <a:cs typeface="Arial" panose="020B0604020202020204" pitchFamily="34" charset="0"/>
              </a:rPr>
              <a:t>react to</a:t>
            </a:r>
            <a:r>
              <a:rPr lang="en-US" sz="2000" b="1" dirty="0">
                <a:solidFill>
                  <a:prstClr val="black"/>
                </a:solidFill>
                <a:latin typeface="Arial" panose="020B0604020202020204" pitchFamily="34" charset="0"/>
                <a:cs typeface="Arial" panose="020B0604020202020204" pitchFamily="34" charset="0"/>
              </a:rPr>
              <a:t> people in a chat having a long conversation. </a:t>
            </a:r>
            <a:r>
              <a:rPr lang="en-US" sz="2000" b="1" dirty="0" smtClean="0">
                <a:solidFill>
                  <a:prstClr val="black"/>
                </a:solidFill>
                <a:latin typeface="Arial" panose="020B0604020202020204" pitchFamily="34" charset="0"/>
                <a:cs typeface="Arial" panose="020B0604020202020204" pitchFamily="34" charset="0"/>
              </a:rPr>
              <a:t>Also to </a:t>
            </a:r>
            <a:r>
              <a:rPr lang="en-US" sz="2000" b="1" u="sng" dirty="0" smtClean="0">
                <a:solidFill>
                  <a:prstClr val="black"/>
                </a:solidFill>
                <a:latin typeface="Arial" panose="020B0604020202020204" pitchFamily="34" charset="0"/>
                <a:cs typeface="Arial" panose="020B0604020202020204" pitchFamily="34" charset="0"/>
              </a:rPr>
              <a:t>express</a:t>
            </a:r>
            <a:r>
              <a:rPr lang="en-US" sz="2000" b="1" dirty="0" smtClean="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that </a:t>
            </a:r>
            <a:r>
              <a:rPr lang="en-US" sz="2000" b="1" dirty="0" smtClean="0">
                <a:solidFill>
                  <a:prstClr val="black"/>
                </a:solidFill>
                <a:latin typeface="Arial" panose="020B0604020202020204" pitchFamily="34" charset="0"/>
                <a:cs typeface="Arial" panose="020B0604020202020204" pitchFamily="34" charset="0"/>
              </a:rPr>
              <a:t>I</a:t>
            </a:r>
            <a:r>
              <a:rPr lang="en-US" sz="2000" b="1" dirty="0">
                <a:solidFill>
                  <a:prstClr val="black"/>
                </a:solidFill>
                <a:latin typeface="Arial" panose="020B0604020202020204" pitchFamily="34" charset="0"/>
                <a:cs typeface="Arial" panose="020B0604020202020204" pitchFamily="34" charset="0"/>
              </a:rPr>
              <a:t> </a:t>
            </a:r>
            <a:r>
              <a:rPr lang="en-US" sz="2000" b="1" dirty="0" smtClean="0">
                <a:solidFill>
                  <a:prstClr val="black"/>
                </a:solidFill>
                <a:latin typeface="Arial" panose="020B0604020202020204" pitchFamily="34" charset="0"/>
                <a:cs typeface="Arial" panose="020B0604020202020204" pitchFamily="34" charset="0"/>
              </a:rPr>
              <a:t>am reading </a:t>
            </a:r>
            <a:r>
              <a:rPr lang="en-US" sz="2000" b="1" dirty="0">
                <a:solidFill>
                  <a:prstClr val="black"/>
                </a:solidFill>
                <a:latin typeface="Arial" panose="020B0604020202020204" pitchFamily="34" charset="0"/>
                <a:cs typeface="Arial" panose="020B0604020202020204" pitchFamily="34" charset="0"/>
              </a:rPr>
              <a:t>what they are saying.</a:t>
            </a:r>
            <a:endParaRPr lang="es-ES" sz="2000" b="1" dirty="0">
              <a:solidFill>
                <a:prstClr val="black"/>
              </a:solidFill>
              <a:latin typeface="Arial" panose="020B0604020202020204" pitchFamily="34" charset="0"/>
              <a:cs typeface="Arial" panose="020B0604020202020204" pitchFamily="34" charset="0"/>
            </a:endParaRPr>
          </a:p>
        </p:txBody>
      </p:sp>
      <p:sp>
        <p:nvSpPr>
          <p:cNvPr id="8" name="CuadroTexto 7"/>
          <p:cNvSpPr txBox="1"/>
          <p:nvPr/>
        </p:nvSpPr>
        <p:spPr>
          <a:xfrm>
            <a:off x="645460" y="3300067"/>
            <a:ext cx="10797987" cy="369332"/>
          </a:xfrm>
          <a:prstGeom prst="rect">
            <a:avLst/>
          </a:prstGeom>
          <a:noFill/>
          <a:ln w="28575">
            <a:solidFill>
              <a:schemeClr val="accent1"/>
            </a:solidFill>
          </a:ln>
        </p:spPr>
        <p:txBody>
          <a:bodyPr wrap="square" rtlCol="0">
            <a:spAutoFit/>
          </a:bodyPr>
          <a:lstStyle/>
          <a:p>
            <a:r>
              <a:rPr lang="en-US" dirty="0" smtClean="0">
                <a:solidFill>
                  <a:prstClr val="black"/>
                </a:solidFill>
              </a:rPr>
              <a:t>1.</a:t>
            </a:r>
          </a:p>
        </p:txBody>
      </p:sp>
      <p:pic>
        <p:nvPicPr>
          <p:cNvPr id="9" name="Imagen 8">
            <a:hlinkClick r:id="rId3" action="ppaction://hlinksldjump"/>
          </p:cNvPr>
          <p:cNvPicPr>
            <a:picLocks noChangeAspect="1"/>
          </p:cNvPicPr>
          <p:nvPr/>
        </p:nvPicPr>
        <p:blipFill>
          <a:blip r:embed="rId4"/>
          <a:stretch>
            <a:fillRect/>
          </a:stretch>
        </p:blipFill>
        <p:spPr>
          <a:xfrm>
            <a:off x="11138656" y="5858223"/>
            <a:ext cx="717156" cy="720991"/>
          </a:xfrm>
          <a:prstGeom prst="rect">
            <a:avLst/>
          </a:prstGeom>
        </p:spPr>
      </p:pic>
      <p:sp>
        <p:nvSpPr>
          <p:cNvPr id="10" name="CuadroTexto 9"/>
          <p:cNvSpPr txBox="1"/>
          <p:nvPr/>
        </p:nvSpPr>
        <p:spPr>
          <a:xfrm>
            <a:off x="645460" y="4096082"/>
            <a:ext cx="10797987" cy="369332"/>
          </a:xfrm>
          <a:prstGeom prst="rect">
            <a:avLst/>
          </a:prstGeom>
          <a:noFill/>
          <a:ln w="28575">
            <a:solidFill>
              <a:schemeClr val="accent1"/>
            </a:solidFill>
          </a:ln>
        </p:spPr>
        <p:txBody>
          <a:bodyPr wrap="square" rtlCol="0">
            <a:spAutoFit/>
          </a:bodyPr>
          <a:lstStyle/>
          <a:p>
            <a:r>
              <a:rPr lang="en-US" dirty="0" smtClean="0">
                <a:solidFill>
                  <a:prstClr val="black"/>
                </a:solidFill>
              </a:rPr>
              <a:t>2.</a:t>
            </a:r>
          </a:p>
        </p:txBody>
      </p:sp>
      <p:sp>
        <p:nvSpPr>
          <p:cNvPr id="11" name="CuadroTexto 10"/>
          <p:cNvSpPr txBox="1"/>
          <p:nvPr/>
        </p:nvSpPr>
        <p:spPr>
          <a:xfrm>
            <a:off x="645460" y="4892097"/>
            <a:ext cx="10797987" cy="369332"/>
          </a:xfrm>
          <a:prstGeom prst="rect">
            <a:avLst/>
          </a:prstGeom>
          <a:noFill/>
          <a:ln w="28575">
            <a:solidFill>
              <a:schemeClr val="accent1"/>
            </a:solidFill>
          </a:ln>
        </p:spPr>
        <p:txBody>
          <a:bodyPr wrap="square" rtlCol="0">
            <a:spAutoFit/>
          </a:bodyPr>
          <a:lstStyle/>
          <a:p>
            <a:r>
              <a:rPr lang="en-US" dirty="0" smtClean="0">
                <a:solidFill>
                  <a:prstClr val="black"/>
                </a:solidFill>
              </a:rPr>
              <a:t>3.</a:t>
            </a:r>
            <a:endParaRPr lang="es-ES" dirty="0">
              <a:solidFill>
                <a:prstClr val="black"/>
              </a:solidFill>
            </a:endParaRPr>
          </a:p>
        </p:txBody>
      </p:sp>
    </p:spTree>
    <p:extLst>
      <p:ext uri="{BB962C8B-B14F-4D97-AF65-F5344CB8AC3E}">
        <p14:creationId xmlns:p14="http://schemas.microsoft.com/office/powerpoint/2010/main" val="3320478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2 WORD POWER Body language</a:t>
            </a:r>
            <a:endParaRPr lang="es-ES" sz="2800" b="1" dirty="0">
              <a:solidFill>
                <a:prstClr val="black"/>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8"/>
          <a:srcRect l="48829" t="22978" r="14895" b="34926"/>
          <a:stretch/>
        </p:blipFill>
        <p:spPr>
          <a:xfrm>
            <a:off x="2217838" y="1882090"/>
            <a:ext cx="5943600" cy="3877734"/>
          </a:xfrm>
          <a:prstGeom prst="rect">
            <a:avLst/>
          </a:prstGeom>
        </p:spPr>
      </p:pic>
      <p:sp>
        <p:nvSpPr>
          <p:cNvPr id="4" name="CuadroTexto 3"/>
          <p:cNvSpPr txBox="1"/>
          <p:nvPr/>
        </p:nvSpPr>
        <p:spPr>
          <a:xfrm>
            <a:off x="703729" y="630612"/>
            <a:ext cx="10784541" cy="1323439"/>
          </a:xfrm>
          <a:prstGeom prst="rect">
            <a:avLst/>
          </a:prstGeom>
          <a:noFill/>
        </p:spPr>
        <p:txBody>
          <a:bodyPr wrap="square" rtlCol="0">
            <a:spAutoFit/>
          </a:bodyPr>
          <a:lstStyle/>
          <a:p>
            <a:pPr algn="just"/>
            <a:r>
              <a:rPr lang="en-US" sz="2000" b="1" dirty="0" smtClean="0">
                <a:solidFill>
                  <a:srgbClr val="0070C0"/>
                </a:solidFill>
                <a:latin typeface="Arial" panose="020B0604020202020204" pitchFamily="34" charset="0"/>
                <a:cs typeface="Arial" panose="020B0604020202020204" pitchFamily="34" charset="0"/>
              </a:rPr>
              <a:t>Exercise #3. </a:t>
            </a:r>
            <a:r>
              <a:rPr lang="en-US" sz="2000" b="1" dirty="0" smtClean="0">
                <a:solidFill>
                  <a:prstClr val="black"/>
                </a:solidFill>
                <a:latin typeface="Arial" panose="020B0604020202020204" pitchFamily="34" charset="0"/>
                <a:cs typeface="Arial" panose="020B0604020202020204" pitchFamily="34" charset="0"/>
              </a:rPr>
              <a:t>What do you think the woman is doing in each picture? Complete your book task A. Then look at the adjectives in activity B and describe ORALLY (record your voice) </a:t>
            </a:r>
            <a:r>
              <a:rPr lang="en-US" sz="2000" b="1" u="sng" dirty="0" smtClean="0">
                <a:solidFill>
                  <a:prstClr val="black"/>
                </a:solidFill>
                <a:latin typeface="Arial" panose="020B0604020202020204" pitchFamily="34" charset="0"/>
                <a:cs typeface="Arial" panose="020B0604020202020204" pitchFamily="34" charset="0"/>
              </a:rPr>
              <a:t>what de woman is doing and feeling</a:t>
            </a:r>
            <a:r>
              <a:rPr lang="en-US" sz="2000" b="1" dirty="0" smtClean="0">
                <a:solidFill>
                  <a:prstClr val="black"/>
                </a:solidFill>
                <a:latin typeface="Arial" panose="020B0604020202020204" pitchFamily="34" charset="0"/>
                <a:cs typeface="Arial" panose="020B0604020202020204" pitchFamily="34" charset="0"/>
              </a:rPr>
              <a:t>. There may be more than one answer. Record one audio for the five descriptions. </a:t>
            </a:r>
            <a:r>
              <a:rPr lang="en-US" sz="2000" b="1" dirty="0">
                <a:solidFill>
                  <a:prstClr val="black"/>
                </a:solidFill>
                <a:latin typeface="Arial" panose="020B0604020202020204" pitchFamily="34" charset="0"/>
                <a:cs typeface="Arial" panose="020B0604020202020204" pitchFamily="34" charset="0"/>
              </a:rPr>
              <a:t>Listen to the example</a:t>
            </a:r>
            <a:r>
              <a:rPr lang="en-US" sz="2000" b="1" dirty="0" smtClean="0">
                <a:solidFill>
                  <a:prstClr val="black"/>
                </a:solidFill>
                <a:latin typeface="Arial" panose="020B0604020202020204" pitchFamily="34" charset="0"/>
                <a:cs typeface="Arial" panose="020B0604020202020204" pitchFamily="34" charset="0"/>
              </a:rPr>
              <a:t>:</a:t>
            </a:r>
            <a:endParaRPr lang="es-ES" sz="2000" b="1" dirty="0">
              <a:solidFill>
                <a:prstClr val="black"/>
              </a:solidFill>
              <a:latin typeface="Arial" panose="020B0604020202020204" pitchFamily="34" charset="0"/>
              <a:cs typeface="Arial" panose="020B0604020202020204" pitchFamily="34" charset="0"/>
            </a:endParaRPr>
          </a:p>
        </p:txBody>
      </p:sp>
      <p:grpSp>
        <p:nvGrpSpPr>
          <p:cNvPr id="6" name="Grupo 5"/>
          <p:cNvGrpSpPr/>
          <p:nvPr/>
        </p:nvGrpSpPr>
        <p:grpSpPr>
          <a:xfrm>
            <a:off x="8810066" y="1868263"/>
            <a:ext cx="2512358" cy="1747341"/>
            <a:chOff x="9159689" y="2419592"/>
            <a:chExt cx="2512358" cy="1747341"/>
          </a:xfrm>
        </p:grpSpPr>
        <p:sp>
          <p:nvSpPr>
            <p:cNvPr id="9" name="Elipse 8"/>
            <p:cNvSpPr/>
            <p:nvPr/>
          </p:nvSpPr>
          <p:spPr>
            <a:xfrm>
              <a:off x="9856694" y="3034087"/>
              <a:ext cx="1196788" cy="1132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8" name="CuadroTexto 7"/>
            <p:cNvSpPr txBox="1"/>
            <p:nvPr/>
          </p:nvSpPr>
          <p:spPr>
            <a:xfrm>
              <a:off x="9159689" y="2419592"/>
              <a:ext cx="2512358" cy="707886"/>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Teacher’s example audio:</a:t>
              </a:r>
              <a:endParaRPr lang="es-ES" sz="2000" b="1" dirty="0">
                <a:solidFill>
                  <a:prstClr val="black"/>
                </a:solidFill>
                <a:latin typeface="Arial" panose="020B0604020202020204" pitchFamily="34" charset="0"/>
                <a:cs typeface="Arial" panose="020B0604020202020204" pitchFamily="34" charset="0"/>
              </a:endParaRPr>
            </a:p>
          </p:txBody>
        </p:sp>
      </p:grpSp>
      <p:pic>
        <p:nvPicPr>
          <p:cNvPr id="13"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800665" y="2760881"/>
            <a:ext cx="609600" cy="609600"/>
          </a:xfrm>
          <a:prstGeom prst="rect">
            <a:avLst/>
          </a:prstGeom>
        </p:spPr>
      </p:pic>
      <p:grpSp>
        <p:nvGrpSpPr>
          <p:cNvPr id="14" name="Grupo 13"/>
          <p:cNvGrpSpPr/>
          <p:nvPr/>
        </p:nvGrpSpPr>
        <p:grpSpPr>
          <a:xfrm>
            <a:off x="8815284" y="4184299"/>
            <a:ext cx="2470615" cy="1651678"/>
            <a:chOff x="9012404" y="4288856"/>
            <a:chExt cx="2470615" cy="1651678"/>
          </a:xfrm>
        </p:grpSpPr>
        <p:sp>
          <p:nvSpPr>
            <p:cNvPr id="15" name="Elipse 14"/>
            <p:cNvSpPr/>
            <p:nvPr/>
          </p:nvSpPr>
          <p:spPr>
            <a:xfrm>
              <a:off x="9704191" y="4807688"/>
              <a:ext cx="1196788" cy="11328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6" name="CuadroTexto 15"/>
            <p:cNvSpPr txBox="1"/>
            <p:nvPr/>
          </p:nvSpPr>
          <p:spPr>
            <a:xfrm>
              <a:off x="9012404" y="4288856"/>
              <a:ext cx="2235571" cy="707886"/>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Place student’s audio:</a:t>
              </a:r>
              <a:endParaRPr lang="es-ES" sz="2000" b="1" dirty="0">
                <a:solidFill>
                  <a:prstClr val="black"/>
                </a:solidFill>
                <a:latin typeface="Arial" panose="020B0604020202020204" pitchFamily="34" charset="0"/>
                <a:cs typeface="Arial" panose="020B0604020202020204" pitchFamily="34" charset="0"/>
              </a:endParaRPr>
            </a:p>
          </p:txBody>
        </p:sp>
        <p:sp>
          <p:nvSpPr>
            <p:cNvPr id="17" name="Flecha abajo 16"/>
            <p:cNvSpPr/>
            <p:nvPr/>
          </p:nvSpPr>
          <p:spPr>
            <a:xfrm rot="3071923">
              <a:off x="11052314" y="4617104"/>
              <a:ext cx="234441" cy="626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graphicFrame>
        <p:nvGraphicFramePr>
          <p:cNvPr id="19" name="Tabla 18"/>
          <p:cNvGraphicFramePr>
            <a:graphicFrameLocks noGrp="1"/>
          </p:cNvGraphicFramePr>
          <p:nvPr>
            <p:extLst/>
          </p:nvPr>
        </p:nvGraphicFramePr>
        <p:xfrm>
          <a:off x="2017060" y="5766050"/>
          <a:ext cx="6145305" cy="741680"/>
        </p:xfrm>
        <a:graphic>
          <a:graphicData uri="http://schemas.openxmlformats.org/drawingml/2006/table">
            <a:tbl>
              <a:tblPr firstRow="1" bandRow="1">
                <a:tableStyleId>{2D5ABB26-0587-4C30-8999-92F81FD0307C}</a:tableStyleId>
              </a:tblPr>
              <a:tblGrid>
                <a:gridCol w="1100881"/>
                <a:gridCol w="1223202"/>
                <a:gridCol w="1549388"/>
                <a:gridCol w="1223202"/>
                <a:gridCol w="1048632"/>
              </a:tblGrid>
              <a:tr h="370840">
                <a:tc>
                  <a:txBody>
                    <a:bodyPr/>
                    <a:lstStyle/>
                    <a:p>
                      <a:pPr algn="l"/>
                      <a:r>
                        <a:rPr lang="en-US" dirty="0" smtClean="0">
                          <a:latin typeface="Arial" panose="020B0604020202020204" pitchFamily="34" charset="0"/>
                          <a:cs typeface="Arial" panose="020B0604020202020204" pitchFamily="34" charset="0"/>
                        </a:rPr>
                        <a:t>annoyed</a:t>
                      </a:r>
                      <a:endParaRPr lang="es-E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r>
                        <a:rPr lang="en-US" dirty="0" smtClean="0">
                          <a:latin typeface="Arial" panose="020B0604020202020204" pitchFamily="34" charset="0"/>
                          <a:cs typeface="Arial" panose="020B0604020202020204" pitchFamily="34" charset="0"/>
                        </a:rPr>
                        <a:t>confused</a:t>
                      </a:r>
                      <a:endParaRPr lang="es-ES"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l"/>
                      <a:r>
                        <a:rPr lang="en-US" dirty="0" smtClean="0">
                          <a:latin typeface="Arial" panose="020B0604020202020204" pitchFamily="34" charset="0"/>
                          <a:cs typeface="Arial" panose="020B0604020202020204" pitchFamily="34" charset="0"/>
                        </a:rPr>
                        <a:t>embarrassed</a:t>
                      </a:r>
                      <a:endParaRPr lang="es-ES"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l"/>
                      <a:r>
                        <a:rPr lang="en-US" dirty="0" smtClean="0">
                          <a:latin typeface="Arial" panose="020B0604020202020204" pitchFamily="34" charset="0"/>
                          <a:cs typeface="Arial" panose="020B0604020202020204" pitchFamily="34" charset="0"/>
                        </a:rPr>
                        <a:t>frustrated</a:t>
                      </a:r>
                      <a:endParaRPr lang="es-ES"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l"/>
                      <a:r>
                        <a:rPr lang="en-US" dirty="0" smtClean="0">
                          <a:latin typeface="Arial" panose="020B0604020202020204" pitchFamily="34" charset="0"/>
                          <a:cs typeface="Arial" panose="020B0604020202020204" pitchFamily="34" charset="0"/>
                        </a:rPr>
                        <a:t>irritated</a:t>
                      </a:r>
                      <a:endParaRPr lang="es-ES"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algn="l"/>
                      <a:r>
                        <a:rPr lang="en-US" dirty="0" smtClean="0">
                          <a:latin typeface="Arial" panose="020B0604020202020204" pitchFamily="34" charset="0"/>
                          <a:cs typeface="Arial" panose="020B0604020202020204" pitchFamily="34" charset="0"/>
                        </a:rPr>
                        <a:t>bored</a:t>
                      </a:r>
                      <a:endParaRPr lang="es-E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dirty="0" smtClean="0">
                          <a:latin typeface="Arial" panose="020B0604020202020204" pitchFamily="34" charset="0"/>
                          <a:cs typeface="Arial" panose="020B0604020202020204" pitchFamily="34" charset="0"/>
                        </a:rPr>
                        <a:t>disgusted</a:t>
                      </a:r>
                      <a:endParaRPr lang="es-ES"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l"/>
                      <a:r>
                        <a:rPr lang="en-US" dirty="0" smtClean="0">
                          <a:latin typeface="Arial" panose="020B0604020202020204" pitchFamily="34" charset="0"/>
                          <a:cs typeface="Arial" panose="020B0604020202020204" pitchFamily="34" charset="0"/>
                        </a:rPr>
                        <a:t>exhausted</a:t>
                      </a:r>
                      <a:endParaRPr lang="es-ES"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l"/>
                      <a:r>
                        <a:rPr lang="en-US" dirty="0" smtClean="0">
                          <a:latin typeface="Arial" panose="020B0604020202020204" pitchFamily="34" charset="0"/>
                          <a:cs typeface="Arial" panose="020B0604020202020204" pitchFamily="34" charset="0"/>
                        </a:rPr>
                        <a:t>impatient</a:t>
                      </a:r>
                      <a:endParaRPr lang="es-ES"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l"/>
                      <a:r>
                        <a:rPr lang="en-US" dirty="0" smtClean="0">
                          <a:latin typeface="Arial" panose="020B0604020202020204" pitchFamily="34" charset="0"/>
                          <a:cs typeface="Arial" panose="020B0604020202020204" pitchFamily="34" charset="0"/>
                        </a:rPr>
                        <a:t>nervous</a:t>
                      </a:r>
                      <a:endParaRPr lang="es-ES"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20"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71282" y="5759824"/>
            <a:ext cx="609600" cy="609600"/>
          </a:xfrm>
          <a:prstGeom prst="rect">
            <a:avLst/>
          </a:prstGeom>
        </p:spPr>
      </p:pic>
      <p:sp>
        <p:nvSpPr>
          <p:cNvPr id="21" name="CuadroTexto 20"/>
          <p:cNvSpPr txBox="1"/>
          <p:nvPr/>
        </p:nvSpPr>
        <p:spPr>
          <a:xfrm>
            <a:off x="732375" y="2798145"/>
            <a:ext cx="1287414" cy="2585323"/>
          </a:xfrm>
          <a:prstGeom prst="rect">
            <a:avLst/>
          </a:prstGeom>
          <a:noFill/>
          <a:ln>
            <a:solidFill>
              <a:schemeClr val="tx1"/>
            </a:solidFill>
          </a:ln>
        </p:spPr>
        <p:txBody>
          <a:bodyPr wrap="square" rtlCol="0">
            <a:spAutoFit/>
          </a:bodyPr>
          <a:lstStyle/>
          <a:p>
            <a:pPr>
              <a:lnSpc>
                <a:spcPct val="150000"/>
              </a:lnSpc>
            </a:pPr>
            <a:r>
              <a:rPr lang="en-US" dirty="0" smtClean="0">
                <a:solidFill>
                  <a:prstClr val="black"/>
                </a:solidFill>
                <a:latin typeface="Arial" panose="020B0604020202020204" pitchFamily="34" charset="0"/>
                <a:cs typeface="Arial" panose="020B0604020202020204" pitchFamily="34" charset="0"/>
              </a:rPr>
              <a:t>scratching</a:t>
            </a:r>
          </a:p>
          <a:p>
            <a:pPr>
              <a:lnSpc>
                <a:spcPct val="150000"/>
              </a:lnSpc>
            </a:pPr>
            <a:r>
              <a:rPr lang="en-US" dirty="0" smtClean="0">
                <a:solidFill>
                  <a:prstClr val="black"/>
                </a:solidFill>
                <a:latin typeface="Arial" panose="020B0604020202020204" pitchFamily="34" charset="0"/>
                <a:cs typeface="Arial" panose="020B0604020202020204" pitchFamily="34" charset="0"/>
              </a:rPr>
              <a:t>biting</a:t>
            </a:r>
          </a:p>
          <a:p>
            <a:pPr>
              <a:lnSpc>
                <a:spcPct val="150000"/>
              </a:lnSpc>
            </a:pPr>
            <a:r>
              <a:rPr lang="en-US" dirty="0" smtClean="0">
                <a:solidFill>
                  <a:prstClr val="black"/>
                </a:solidFill>
                <a:latin typeface="Arial" panose="020B0604020202020204" pitchFamily="34" charset="0"/>
                <a:cs typeface="Arial" panose="020B0604020202020204" pitchFamily="34" charset="0"/>
              </a:rPr>
              <a:t>rolling</a:t>
            </a:r>
          </a:p>
          <a:p>
            <a:pPr>
              <a:lnSpc>
                <a:spcPct val="150000"/>
              </a:lnSpc>
            </a:pPr>
            <a:r>
              <a:rPr lang="en-US" dirty="0" smtClean="0">
                <a:solidFill>
                  <a:prstClr val="black"/>
                </a:solidFill>
                <a:latin typeface="Arial" panose="020B0604020202020204" pitchFamily="34" charset="0"/>
                <a:cs typeface="Arial" panose="020B0604020202020204" pitchFamily="34" charset="0"/>
              </a:rPr>
              <a:t>tapping</a:t>
            </a:r>
          </a:p>
          <a:p>
            <a:pPr>
              <a:lnSpc>
                <a:spcPct val="150000"/>
              </a:lnSpc>
            </a:pPr>
            <a:r>
              <a:rPr lang="en-US" dirty="0" smtClean="0">
                <a:solidFill>
                  <a:prstClr val="black"/>
                </a:solidFill>
                <a:latin typeface="Arial" panose="020B0604020202020204" pitchFamily="34" charset="0"/>
                <a:cs typeface="Arial" panose="020B0604020202020204" pitchFamily="34" charset="0"/>
              </a:rPr>
              <a:t>pulling</a:t>
            </a:r>
          </a:p>
          <a:p>
            <a:pPr>
              <a:lnSpc>
                <a:spcPct val="150000"/>
              </a:lnSpc>
            </a:pPr>
            <a:r>
              <a:rPr lang="en-US" dirty="0" smtClean="0">
                <a:solidFill>
                  <a:prstClr val="black"/>
                </a:solidFill>
                <a:latin typeface="Arial" panose="020B0604020202020204" pitchFamily="34" charset="0"/>
                <a:cs typeface="Arial" panose="020B0604020202020204" pitchFamily="34" charset="0"/>
              </a:rPr>
              <a:t>wrinkling</a:t>
            </a:r>
            <a:endParaRPr lang="es-ES" dirty="0">
              <a:solidFill>
                <a:prstClr val="black"/>
              </a:solidFill>
              <a:latin typeface="Arial" panose="020B0604020202020204" pitchFamily="34" charset="0"/>
              <a:cs typeface="Arial" panose="020B0604020202020204" pitchFamily="34" charset="0"/>
            </a:endParaRPr>
          </a:p>
        </p:txBody>
      </p:sp>
      <p:pic>
        <p:nvPicPr>
          <p:cNvPr id="22" name="Sonido grabado">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911425" y="2091111"/>
            <a:ext cx="609600" cy="609600"/>
          </a:xfrm>
          <a:prstGeom prst="rect">
            <a:avLst/>
          </a:prstGeom>
        </p:spPr>
      </p:pic>
      <p:pic>
        <p:nvPicPr>
          <p:cNvPr id="18" name="Imagen 17">
            <a:hlinkClick r:id="rId10" action="ppaction://hlinksldjump"/>
          </p:cNvPr>
          <p:cNvPicPr>
            <a:picLocks noChangeAspect="1"/>
          </p:cNvPicPr>
          <p:nvPr/>
        </p:nvPicPr>
        <p:blipFill>
          <a:blip r:embed="rId11"/>
          <a:stretch>
            <a:fillRect/>
          </a:stretch>
        </p:blipFill>
        <p:spPr>
          <a:xfrm>
            <a:off x="11138656" y="5858223"/>
            <a:ext cx="717156" cy="720991"/>
          </a:xfrm>
          <a:prstGeom prst="rect">
            <a:avLst/>
          </a:prstGeom>
        </p:spPr>
      </p:pic>
      <p:sp>
        <p:nvSpPr>
          <p:cNvPr id="5" name="CuadroTexto 4"/>
          <p:cNvSpPr txBox="1"/>
          <p:nvPr/>
        </p:nvSpPr>
        <p:spPr>
          <a:xfrm>
            <a:off x="8810066" y="3614039"/>
            <a:ext cx="2850776" cy="461665"/>
          </a:xfrm>
          <a:prstGeom prst="rect">
            <a:avLst/>
          </a:prstGeom>
          <a:noFill/>
        </p:spPr>
        <p:txBody>
          <a:bodyPr wrap="square" rtlCol="0">
            <a:spAutoFit/>
          </a:bodyPr>
          <a:lstStyle/>
          <a:p>
            <a:r>
              <a:rPr lang="en-US" sz="1200" dirty="0" smtClean="0">
                <a:solidFill>
                  <a:prstClr val="black"/>
                </a:solidFill>
                <a:latin typeface="Arial" panose="020B0604020202020204" pitchFamily="34" charset="0"/>
                <a:cs typeface="Arial" panose="020B0604020202020204" pitchFamily="34" charset="0"/>
              </a:rPr>
              <a:t>Transcript: In picture A, she’s tapping her foot. She looks impatient.</a:t>
            </a:r>
            <a:endParaRPr lang="es-E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75132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37"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522" fill="hold"/>
                                        <p:tgtEl>
                                          <p:spTgt spid="20"/>
                                        </p:tgtEl>
                                      </p:cBhvr>
                                    </p:cmd>
                                  </p:childTnLst>
                                </p:cTn>
                              </p:par>
                            </p:childTnLst>
                          </p:cTn>
                        </p:par>
                      </p:childTnLst>
                    </p:cTn>
                  </p:par>
                </p:childTnLst>
              </p:cTn>
              <p:nextCondLst>
                <p:cond evt="onClick" delay="0">
                  <p:tgtEl>
                    <p:spTgt spid="20"/>
                  </p:tgtEl>
                </p:cond>
              </p:nextCondLst>
            </p:seq>
            <p:audio>
              <p:cMediaNode vol="80000">
                <p:cTn id="13" fill="hold" display="0">
                  <p:stCondLst>
                    <p:cond delay="indefinite"/>
                  </p:stCondLst>
                  <p:endCondLst>
                    <p:cond evt="onStopAudio" delay="0">
                      <p:tgtEl>
                        <p:sldTgt/>
                      </p:tgtEl>
                    </p:cond>
                  </p:endCondLst>
                </p:cTn>
                <p:tgtEl>
                  <p:spTgt spid="20"/>
                </p:tgtEl>
              </p:cMediaNode>
            </p:audio>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009" fill="hold"/>
                                        <p:tgtEl>
                                          <p:spTgt spid="22"/>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8979"/>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4 GRAMMAR FOCUS</a:t>
            </a:r>
            <a:endParaRPr lang="es-ES" sz="2800" b="1" dirty="0">
              <a:solidFill>
                <a:prstClr val="black"/>
              </a:solidFill>
              <a:latin typeface="Arial" panose="020B0604020202020204" pitchFamily="34" charset="0"/>
              <a:cs typeface="Arial" panose="020B0604020202020204" pitchFamily="34" charset="0"/>
            </a:endParaRPr>
          </a:p>
        </p:txBody>
      </p:sp>
      <p:sp>
        <p:nvSpPr>
          <p:cNvPr id="4" name="CuadroTexto 3"/>
          <p:cNvSpPr txBox="1"/>
          <p:nvPr/>
        </p:nvSpPr>
        <p:spPr>
          <a:xfrm>
            <a:off x="820638" y="731566"/>
            <a:ext cx="10757647" cy="1015663"/>
          </a:xfrm>
          <a:prstGeom prst="rect">
            <a:avLst/>
          </a:prstGeom>
          <a:noFill/>
        </p:spPr>
        <p:txBody>
          <a:bodyPr wrap="square" rtlCol="0">
            <a:spAutoFit/>
          </a:bodyPr>
          <a:lstStyle/>
          <a:p>
            <a:pPr algn="just"/>
            <a:r>
              <a:rPr lang="en-US" sz="2000" dirty="0" smtClean="0">
                <a:solidFill>
                  <a:prstClr val="black"/>
                </a:solidFill>
                <a:latin typeface="Arial" panose="020B0604020202020204" pitchFamily="34" charset="0"/>
                <a:cs typeface="Arial" panose="020B0604020202020204" pitchFamily="34" charset="0"/>
              </a:rPr>
              <a:t>When </a:t>
            </a:r>
            <a:r>
              <a:rPr lang="en-US" sz="2000" b="1" dirty="0" smtClean="0">
                <a:solidFill>
                  <a:prstClr val="black"/>
                </a:solidFill>
                <a:latin typeface="Arial" panose="020B0604020202020204" pitchFamily="34" charset="0"/>
                <a:cs typeface="Arial" panose="020B0604020202020204" pitchFamily="34" charset="0"/>
              </a:rPr>
              <a:t>we are not sure </a:t>
            </a:r>
            <a:r>
              <a:rPr lang="en-US" sz="2000" dirty="0" smtClean="0">
                <a:solidFill>
                  <a:prstClr val="black"/>
                </a:solidFill>
                <a:latin typeface="Arial" panose="020B0604020202020204" pitchFamily="34" charset="0"/>
                <a:cs typeface="Arial" panose="020B0604020202020204" pitchFamily="34" charset="0"/>
              </a:rPr>
              <a:t>about the meaning of something (for example discussing what gestures from </a:t>
            </a:r>
            <a:r>
              <a:rPr lang="en-US" sz="2000" dirty="0">
                <a:solidFill>
                  <a:prstClr val="black"/>
                </a:solidFill>
                <a:latin typeface="Arial" panose="020B0604020202020204" pitchFamily="34" charset="0"/>
                <a:cs typeface="Arial" panose="020B0604020202020204" pitchFamily="34" charset="0"/>
              </a:rPr>
              <a:t>different </a:t>
            </a:r>
            <a:r>
              <a:rPr lang="en-US" sz="2000" dirty="0" smtClean="0">
                <a:solidFill>
                  <a:prstClr val="black"/>
                </a:solidFill>
                <a:latin typeface="Arial" panose="020B0604020202020204" pitchFamily="34" charset="0"/>
                <a:cs typeface="Arial" panose="020B0604020202020204" pitchFamily="34" charset="0"/>
              </a:rPr>
              <a:t>cultures mean)</a:t>
            </a:r>
            <a:r>
              <a:rPr lang="es-ES" sz="2000" dirty="0" smtClean="0">
                <a:solidFill>
                  <a:prstClr val="black"/>
                </a:solidFill>
                <a:latin typeface="Arial" panose="020B0604020202020204" pitchFamily="34" charset="0"/>
                <a:cs typeface="Arial" panose="020B0604020202020204" pitchFamily="34" charset="0"/>
              </a:rPr>
              <a:t>,</a:t>
            </a:r>
            <a:r>
              <a:rPr lang="en-US" sz="2000" dirty="0" smtClean="0">
                <a:solidFill>
                  <a:prstClr val="black"/>
                </a:solidFill>
                <a:latin typeface="Arial" panose="020B0604020202020204" pitchFamily="34" charset="0"/>
                <a:cs typeface="Arial" panose="020B0604020202020204" pitchFamily="34" charset="0"/>
              </a:rPr>
              <a:t> we use modals of possibility (</a:t>
            </a:r>
            <a:r>
              <a:rPr lang="en-US" sz="2000" b="1" i="1" dirty="0" smtClean="0">
                <a:solidFill>
                  <a:srgbClr val="0070C0"/>
                </a:solidFill>
                <a:latin typeface="Arial" panose="020B0604020202020204" pitchFamily="34" charset="0"/>
                <a:cs typeface="Arial" panose="020B0604020202020204" pitchFamily="34" charset="0"/>
              </a:rPr>
              <a:t>might, may, could</a:t>
            </a:r>
            <a:r>
              <a:rPr lang="en-US" sz="2000" dirty="0" smtClean="0">
                <a:solidFill>
                  <a:prstClr val="black"/>
                </a:solidFill>
                <a:latin typeface="Arial" panose="020B0604020202020204" pitchFamily="34" charset="0"/>
                <a:cs typeface="Arial" panose="020B0604020202020204" pitchFamily="34" charset="0"/>
              </a:rPr>
              <a:t>) or adverbs (</a:t>
            </a:r>
            <a:r>
              <a:rPr lang="en-US" sz="2000" b="1" i="1" dirty="0" smtClean="0">
                <a:solidFill>
                  <a:srgbClr val="0070C0"/>
                </a:solidFill>
                <a:latin typeface="Arial" panose="020B0604020202020204" pitchFamily="34" charset="0"/>
                <a:cs typeface="Arial" panose="020B0604020202020204" pitchFamily="34" charset="0"/>
              </a:rPr>
              <a:t>maybe, perhaps, possibly, probably</a:t>
            </a:r>
            <a:r>
              <a:rPr lang="en-US" sz="2000" dirty="0" smtClean="0">
                <a:solidFill>
                  <a:prstClr val="black"/>
                </a:solidFill>
                <a:latin typeface="Arial" panose="020B0604020202020204" pitchFamily="34" charset="0"/>
                <a:cs typeface="Arial" panose="020B0604020202020204" pitchFamily="34" charset="0"/>
              </a:rPr>
              <a:t>).</a:t>
            </a:r>
            <a:endParaRPr lang="es-ES" sz="2000" dirty="0">
              <a:solidFill>
                <a:prstClr val="black"/>
              </a:solidFill>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nvPr>
        </p:nvGraphicFramePr>
        <p:xfrm>
          <a:off x="3565228" y="2357134"/>
          <a:ext cx="5888318" cy="1584960"/>
        </p:xfrm>
        <a:graphic>
          <a:graphicData uri="http://schemas.openxmlformats.org/drawingml/2006/table">
            <a:tbl>
              <a:tblPr firstRow="1" bandRow="1">
                <a:tableStyleId>{2D5ABB26-0587-4C30-8999-92F81FD0307C}</a:tableStyleId>
              </a:tblPr>
              <a:tblGrid>
                <a:gridCol w="2782047"/>
                <a:gridCol w="3106271"/>
              </a:tblGrid>
              <a:tr h="370840">
                <a:tc>
                  <a:txBody>
                    <a:bodyPr/>
                    <a:lstStyle/>
                    <a:p>
                      <a:r>
                        <a:rPr lang="en-US" sz="2000" dirty="0" smtClean="0">
                          <a:latin typeface="Arial" panose="020B0604020202020204" pitchFamily="34" charset="0"/>
                          <a:cs typeface="Arial" panose="020B0604020202020204" pitchFamily="34" charset="0"/>
                        </a:rPr>
                        <a:t>MODALS</a:t>
                      </a:r>
                      <a:endParaRPr lang="es-E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ADVERBS</a:t>
                      </a:r>
                      <a:endParaRPr lang="es-ES" sz="2000" dirty="0">
                        <a:latin typeface="Arial" panose="020B0604020202020204" pitchFamily="34" charset="0"/>
                        <a:cs typeface="Arial" panose="020B0604020202020204" pitchFamily="34" charset="0"/>
                      </a:endParaRPr>
                    </a:p>
                  </a:txBody>
                  <a:tcPr/>
                </a:tc>
              </a:tr>
              <a:tr h="370840">
                <a:tc>
                  <a:txBody>
                    <a:bodyPr/>
                    <a:lstStyle/>
                    <a:p>
                      <a:r>
                        <a:rPr lang="en-US" sz="2000" i="1" dirty="0" smtClean="0">
                          <a:latin typeface="Arial" panose="020B0604020202020204" pitchFamily="34" charset="0"/>
                          <a:cs typeface="Arial" panose="020B0604020202020204" pitchFamily="34" charset="0"/>
                        </a:rPr>
                        <a:t>It </a:t>
                      </a:r>
                      <a:r>
                        <a:rPr lang="en-US" sz="2000" b="1" i="1" dirty="0" smtClean="0">
                          <a:solidFill>
                            <a:srgbClr val="0070C0"/>
                          </a:solidFill>
                          <a:latin typeface="Arial" panose="020B0604020202020204" pitchFamily="34" charset="0"/>
                          <a:cs typeface="Arial" panose="020B0604020202020204" pitchFamily="34" charset="0"/>
                        </a:rPr>
                        <a:t>might/may</a:t>
                      </a:r>
                      <a:r>
                        <a:rPr lang="en-US" sz="2000" i="1" dirty="0" smtClean="0">
                          <a:solidFill>
                            <a:srgbClr val="0070C0"/>
                          </a:solidFill>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mean</a:t>
                      </a:r>
                      <a:endParaRPr lang="es-ES" sz="2000" i="1" dirty="0">
                        <a:latin typeface="Arial" panose="020B0604020202020204" pitchFamily="34" charset="0"/>
                        <a:cs typeface="Arial" panose="020B0604020202020204" pitchFamily="34" charset="0"/>
                      </a:endParaRPr>
                    </a:p>
                  </a:txBody>
                  <a:tcPr/>
                </a:tc>
                <a:tc>
                  <a:txBody>
                    <a:bodyPr/>
                    <a:lstStyle/>
                    <a:p>
                      <a:r>
                        <a:rPr lang="en-US" sz="2000" b="1" i="1" dirty="0" smtClean="0">
                          <a:solidFill>
                            <a:srgbClr val="0070C0"/>
                          </a:solidFill>
                          <a:latin typeface="Arial" panose="020B0604020202020204" pitchFamily="34" charset="0"/>
                          <a:cs typeface="Arial" panose="020B0604020202020204" pitchFamily="34" charset="0"/>
                        </a:rPr>
                        <a:t>Maybe/Perhaps</a:t>
                      </a:r>
                      <a:r>
                        <a:rPr lang="en-US" sz="2000" i="1" dirty="0" smtClean="0">
                          <a:latin typeface="Arial" panose="020B0604020202020204" pitchFamily="34" charset="0"/>
                          <a:cs typeface="Arial" panose="020B0604020202020204" pitchFamily="34" charset="0"/>
                        </a:rPr>
                        <a:t> it mean</a:t>
                      </a:r>
                      <a:r>
                        <a:rPr lang="en-US" sz="2000" i="1" dirty="0" smtClean="0">
                          <a:solidFill>
                            <a:srgbClr val="FF0000"/>
                          </a:solidFill>
                          <a:latin typeface="Arial" panose="020B0604020202020204" pitchFamily="34" charset="0"/>
                          <a:cs typeface="Arial" panose="020B0604020202020204" pitchFamily="34" charset="0"/>
                        </a:rPr>
                        <a:t>s</a:t>
                      </a:r>
                      <a:endParaRPr lang="es-ES" sz="2000" i="1" dirty="0">
                        <a:solidFill>
                          <a:srgbClr val="FF0000"/>
                        </a:solidFill>
                        <a:latin typeface="Arial" panose="020B0604020202020204" pitchFamily="34" charset="0"/>
                        <a:cs typeface="Arial" panose="020B0604020202020204" pitchFamily="34" charset="0"/>
                      </a:endParaRPr>
                    </a:p>
                  </a:txBody>
                  <a:tcPr/>
                </a:tc>
              </a:tr>
              <a:tr h="370840">
                <a:tc>
                  <a:txBody>
                    <a:bodyPr/>
                    <a:lstStyle/>
                    <a:p>
                      <a:r>
                        <a:rPr lang="en-US" sz="2000" i="1" dirty="0" smtClean="0">
                          <a:latin typeface="Arial" panose="020B0604020202020204" pitchFamily="34" charset="0"/>
                          <a:cs typeface="Arial" panose="020B0604020202020204" pitchFamily="34" charset="0"/>
                        </a:rPr>
                        <a:t>It </a:t>
                      </a:r>
                      <a:r>
                        <a:rPr lang="en-US" sz="2000" b="1" i="1" dirty="0" smtClean="0">
                          <a:solidFill>
                            <a:srgbClr val="0070C0"/>
                          </a:solidFill>
                          <a:latin typeface="Arial" panose="020B0604020202020204" pitchFamily="34" charset="0"/>
                          <a:cs typeface="Arial" panose="020B0604020202020204" pitchFamily="34" charset="0"/>
                        </a:rPr>
                        <a:t>could</a:t>
                      </a:r>
                      <a:r>
                        <a:rPr lang="en-US" sz="2000" b="1" i="1"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mean</a:t>
                      </a:r>
                      <a:endParaRPr lang="es-ES" sz="2000" i="1" dirty="0">
                        <a:latin typeface="Arial" panose="020B0604020202020204" pitchFamily="34" charset="0"/>
                        <a:cs typeface="Arial" panose="020B0604020202020204" pitchFamily="34" charset="0"/>
                      </a:endParaRPr>
                    </a:p>
                  </a:txBody>
                  <a:tcPr/>
                </a:tc>
                <a:tc>
                  <a:txBody>
                    <a:bodyPr/>
                    <a:lstStyle/>
                    <a:p>
                      <a:r>
                        <a:rPr lang="en-US" sz="2000" i="1" dirty="0" smtClean="0">
                          <a:latin typeface="Arial" panose="020B0604020202020204" pitchFamily="34" charset="0"/>
                          <a:cs typeface="Arial" panose="020B0604020202020204" pitchFamily="34" charset="0"/>
                        </a:rPr>
                        <a:t>It </a:t>
                      </a:r>
                      <a:r>
                        <a:rPr lang="en-US" sz="2000" b="1" i="1" dirty="0" smtClean="0">
                          <a:solidFill>
                            <a:srgbClr val="0070C0"/>
                          </a:solidFill>
                          <a:latin typeface="Arial" panose="020B0604020202020204" pitchFamily="34" charset="0"/>
                          <a:cs typeface="Arial" panose="020B0604020202020204" pitchFamily="34" charset="0"/>
                        </a:rPr>
                        <a:t>probably</a:t>
                      </a:r>
                      <a:r>
                        <a:rPr lang="en-US" sz="2000" i="1" baseline="0" dirty="0" smtClean="0">
                          <a:latin typeface="Arial" panose="020B0604020202020204" pitchFamily="34" charset="0"/>
                          <a:cs typeface="Arial" panose="020B0604020202020204" pitchFamily="34" charset="0"/>
                        </a:rPr>
                        <a:t> mean</a:t>
                      </a:r>
                      <a:r>
                        <a:rPr lang="en-US" sz="2000" i="1" baseline="0" dirty="0" smtClean="0">
                          <a:solidFill>
                            <a:srgbClr val="FF0000"/>
                          </a:solidFill>
                          <a:latin typeface="Arial" panose="020B0604020202020204" pitchFamily="34" charset="0"/>
                          <a:cs typeface="Arial" panose="020B0604020202020204" pitchFamily="34" charset="0"/>
                        </a:rPr>
                        <a:t>s</a:t>
                      </a:r>
                      <a:endParaRPr lang="es-ES" sz="2000" i="1" dirty="0">
                        <a:solidFill>
                          <a:srgbClr val="FF0000"/>
                        </a:solidFill>
                        <a:latin typeface="Arial" panose="020B0604020202020204" pitchFamily="34" charset="0"/>
                        <a:cs typeface="Arial" panose="020B0604020202020204" pitchFamily="34" charset="0"/>
                      </a:endParaRPr>
                    </a:p>
                  </a:txBody>
                  <a:tcPr/>
                </a:tc>
              </a:tr>
              <a:tr h="370840">
                <a:tc>
                  <a:txBody>
                    <a:bodyPr/>
                    <a:lstStyle/>
                    <a:p>
                      <a:r>
                        <a:rPr lang="en-US" sz="2000" i="1" dirty="0" smtClean="0">
                          <a:latin typeface="Arial" panose="020B0604020202020204" pitchFamily="34" charset="0"/>
                          <a:cs typeface="Arial" panose="020B0604020202020204" pitchFamily="34" charset="0"/>
                        </a:rPr>
                        <a:t>It </a:t>
                      </a:r>
                      <a:r>
                        <a:rPr lang="en-US" sz="2000" b="1" i="1" dirty="0" smtClean="0">
                          <a:solidFill>
                            <a:srgbClr val="7030A0"/>
                          </a:solidFill>
                          <a:latin typeface="Arial" panose="020B0604020202020204" pitchFamily="34" charset="0"/>
                          <a:cs typeface="Arial" panose="020B0604020202020204" pitchFamily="34" charset="0"/>
                        </a:rPr>
                        <a:t>must</a:t>
                      </a:r>
                      <a:r>
                        <a:rPr lang="en-US" sz="2000" i="1" dirty="0" smtClean="0">
                          <a:latin typeface="Arial" panose="020B0604020202020204" pitchFamily="34" charset="0"/>
                          <a:cs typeface="Arial" panose="020B0604020202020204" pitchFamily="34" charset="0"/>
                        </a:rPr>
                        <a:t> mean</a:t>
                      </a:r>
                      <a:endParaRPr lang="es-ES" sz="2000" i="1" dirty="0">
                        <a:latin typeface="Arial" panose="020B0604020202020204" pitchFamily="34" charset="0"/>
                        <a:cs typeface="Arial" panose="020B0604020202020204" pitchFamily="34" charset="0"/>
                      </a:endParaRPr>
                    </a:p>
                  </a:txBody>
                  <a:tcPr/>
                </a:tc>
                <a:tc>
                  <a:txBody>
                    <a:bodyPr/>
                    <a:lstStyle/>
                    <a:p>
                      <a:r>
                        <a:rPr lang="en-US" sz="2000" i="1" dirty="0" smtClean="0">
                          <a:latin typeface="Arial" panose="020B0604020202020204" pitchFamily="34" charset="0"/>
                          <a:cs typeface="Arial" panose="020B0604020202020204" pitchFamily="34" charset="0"/>
                        </a:rPr>
                        <a:t>It </a:t>
                      </a:r>
                      <a:r>
                        <a:rPr lang="en-US" sz="2000" b="1" i="1" dirty="0" smtClean="0">
                          <a:solidFill>
                            <a:srgbClr val="7030A0"/>
                          </a:solidFill>
                          <a:latin typeface="Arial" panose="020B0604020202020204" pitchFamily="34" charset="0"/>
                          <a:cs typeface="Arial" panose="020B0604020202020204" pitchFamily="34" charset="0"/>
                        </a:rPr>
                        <a:t>definitely</a:t>
                      </a:r>
                      <a:r>
                        <a:rPr lang="en-US" sz="2000" i="1" dirty="0" smtClean="0">
                          <a:latin typeface="Arial" panose="020B0604020202020204" pitchFamily="34" charset="0"/>
                          <a:cs typeface="Arial" panose="020B0604020202020204" pitchFamily="34" charset="0"/>
                        </a:rPr>
                        <a:t> mean</a:t>
                      </a:r>
                      <a:r>
                        <a:rPr lang="en-US" sz="2000" i="1" dirty="0" smtClean="0">
                          <a:solidFill>
                            <a:srgbClr val="FF0000"/>
                          </a:solidFill>
                          <a:latin typeface="Arial" panose="020B0604020202020204" pitchFamily="34" charset="0"/>
                          <a:cs typeface="Arial" panose="020B0604020202020204" pitchFamily="34" charset="0"/>
                        </a:rPr>
                        <a:t>s</a:t>
                      </a:r>
                      <a:endParaRPr lang="es-ES" sz="2000" i="1" dirty="0">
                        <a:solidFill>
                          <a:srgbClr val="FF0000"/>
                        </a:solidFill>
                        <a:latin typeface="Arial" panose="020B0604020202020204" pitchFamily="34" charset="0"/>
                        <a:cs typeface="Arial" panose="020B0604020202020204" pitchFamily="34" charset="0"/>
                      </a:endParaRPr>
                    </a:p>
                  </a:txBody>
                  <a:tcPr/>
                </a:tc>
              </a:tr>
            </a:tbl>
          </a:graphicData>
        </a:graphic>
      </p:graphicFrame>
      <p:sp>
        <p:nvSpPr>
          <p:cNvPr id="12" name="CuadroTexto 11"/>
          <p:cNvSpPr txBox="1"/>
          <p:nvPr/>
        </p:nvSpPr>
        <p:spPr>
          <a:xfrm>
            <a:off x="814891" y="4718928"/>
            <a:ext cx="11277601" cy="400110"/>
          </a:xfrm>
          <a:prstGeom prst="rect">
            <a:avLst/>
          </a:prstGeom>
          <a:noFill/>
        </p:spPr>
        <p:txBody>
          <a:bodyPr wrap="square" rtlCol="0">
            <a:spAutoFit/>
          </a:bodyPr>
          <a:lstStyle/>
          <a:p>
            <a:r>
              <a:rPr lang="en-US" sz="2000" dirty="0" smtClean="0">
                <a:solidFill>
                  <a:prstClr val="black"/>
                </a:solidFill>
                <a:latin typeface="Arial" panose="020B0604020202020204" pitchFamily="34" charset="0"/>
                <a:cs typeface="Arial" panose="020B0604020202020204" pitchFamily="34" charset="0"/>
              </a:rPr>
              <a:t>When </a:t>
            </a:r>
            <a:r>
              <a:rPr lang="en-US" sz="2000" b="1" dirty="0" smtClean="0">
                <a:solidFill>
                  <a:prstClr val="black"/>
                </a:solidFill>
                <a:latin typeface="Arial" panose="020B0604020202020204" pitchFamily="34" charset="0"/>
                <a:cs typeface="Arial" panose="020B0604020202020204" pitchFamily="34" charset="0"/>
              </a:rPr>
              <a:t>we are sure </a:t>
            </a:r>
            <a:r>
              <a:rPr lang="en-US" sz="2000" dirty="0" smtClean="0">
                <a:solidFill>
                  <a:prstClr val="black"/>
                </a:solidFill>
                <a:latin typeface="Arial" panose="020B0604020202020204" pitchFamily="34" charset="0"/>
                <a:cs typeface="Arial" panose="020B0604020202020204" pitchFamily="34" charset="0"/>
              </a:rPr>
              <a:t>about the meaning of something, we use modal </a:t>
            </a:r>
            <a:r>
              <a:rPr lang="en-US" sz="2000" b="1" i="1" dirty="0" smtClean="0">
                <a:solidFill>
                  <a:srgbClr val="7030A0"/>
                </a:solidFill>
                <a:latin typeface="Arial" panose="020B0604020202020204" pitchFamily="34" charset="0"/>
                <a:cs typeface="Arial" panose="020B0604020202020204" pitchFamily="34" charset="0"/>
              </a:rPr>
              <a:t>must</a:t>
            </a:r>
            <a:r>
              <a:rPr lang="en-US" sz="2000" dirty="0" smtClean="0">
                <a:solidFill>
                  <a:prstClr val="black"/>
                </a:solidFill>
                <a:latin typeface="Arial" panose="020B0604020202020204" pitchFamily="34" charset="0"/>
                <a:cs typeface="Arial" panose="020B0604020202020204" pitchFamily="34" charset="0"/>
              </a:rPr>
              <a:t> or the adverb </a:t>
            </a:r>
            <a:r>
              <a:rPr lang="en-US" sz="2000" b="1" i="1" dirty="0" smtClean="0">
                <a:solidFill>
                  <a:srgbClr val="7030A0"/>
                </a:solidFill>
                <a:latin typeface="Arial" panose="020B0604020202020204" pitchFamily="34" charset="0"/>
                <a:cs typeface="Arial" panose="020B0604020202020204" pitchFamily="34" charset="0"/>
              </a:rPr>
              <a:t>definitely</a:t>
            </a:r>
            <a:r>
              <a:rPr lang="en-US" sz="2000" i="1" dirty="0" smtClean="0">
                <a:solidFill>
                  <a:prstClr val="black"/>
                </a:solidFill>
                <a:latin typeface="Arial" panose="020B0604020202020204" pitchFamily="34" charset="0"/>
                <a:cs typeface="Arial" panose="020B0604020202020204" pitchFamily="34" charset="0"/>
              </a:rPr>
              <a:t>.</a:t>
            </a:r>
            <a:endParaRPr lang="es-ES" sz="2000" i="1" dirty="0">
              <a:solidFill>
                <a:prstClr val="black"/>
              </a:solidFill>
              <a:latin typeface="Arial" panose="020B0604020202020204" pitchFamily="34" charset="0"/>
              <a:cs typeface="Arial" panose="020B0604020202020204" pitchFamily="34" charset="0"/>
            </a:endParaRPr>
          </a:p>
        </p:txBody>
      </p:sp>
      <p:sp>
        <p:nvSpPr>
          <p:cNvPr id="14" name="CuadroTexto 13"/>
          <p:cNvSpPr txBox="1"/>
          <p:nvPr/>
        </p:nvSpPr>
        <p:spPr>
          <a:xfrm>
            <a:off x="510091" y="5139088"/>
            <a:ext cx="10919013" cy="1323439"/>
          </a:xfrm>
          <a:prstGeom prst="rect">
            <a:avLst/>
          </a:prstGeom>
          <a:noFill/>
          <a:ln w="38100">
            <a:solidFill>
              <a:schemeClr val="accent1"/>
            </a:solidFill>
          </a:ln>
        </p:spPr>
        <p:txBody>
          <a:bodyPr wrap="square" rtlCol="0">
            <a:spAutoFit/>
          </a:bodyPr>
          <a:lstStyle/>
          <a:p>
            <a:r>
              <a:rPr lang="en-US" sz="2000" b="1" dirty="0" smtClean="0">
                <a:solidFill>
                  <a:srgbClr val="0070C0"/>
                </a:solidFill>
                <a:latin typeface="Arial" panose="020B0604020202020204" pitchFamily="34" charset="0"/>
                <a:cs typeface="Arial" panose="020B0604020202020204" pitchFamily="34" charset="0"/>
              </a:rPr>
              <a:t>Answer:</a:t>
            </a:r>
          </a:p>
          <a:p>
            <a:r>
              <a:rPr lang="en-US" sz="2000" dirty="0" smtClean="0">
                <a:solidFill>
                  <a:prstClr val="black"/>
                </a:solidFill>
                <a:latin typeface="Arial" panose="020B0604020202020204" pitchFamily="34" charset="0"/>
                <a:cs typeface="Arial" panose="020B0604020202020204" pitchFamily="34" charset="0"/>
              </a:rPr>
              <a:t>Do </a:t>
            </a:r>
            <a:r>
              <a:rPr lang="en-US" sz="2000" b="1" dirty="0">
                <a:solidFill>
                  <a:prstClr val="black"/>
                </a:solidFill>
                <a:latin typeface="Arial" panose="020B0604020202020204" pitchFamily="34" charset="0"/>
                <a:cs typeface="Arial" panose="020B0604020202020204" pitchFamily="34" charset="0"/>
              </a:rPr>
              <a:t>modals </a:t>
            </a:r>
            <a:r>
              <a:rPr lang="en-US" sz="2000" dirty="0">
                <a:solidFill>
                  <a:prstClr val="black"/>
                </a:solidFill>
                <a:latin typeface="Arial" panose="020B0604020202020204" pitchFamily="34" charset="0"/>
                <a:cs typeface="Arial" panose="020B0604020202020204" pitchFamily="34" charset="0"/>
              </a:rPr>
              <a:t>use the base </a:t>
            </a:r>
            <a:r>
              <a:rPr lang="en-US" sz="2000" dirty="0" smtClean="0">
                <a:solidFill>
                  <a:prstClr val="black"/>
                </a:solidFill>
                <a:latin typeface="Arial" panose="020B0604020202020204" pitchFamily="34" charset="0"/>
                <a:cs typeface="Arial" panose="020B0604020202020204" pitchFamily="34" charset="0"/>
              </a:rPr>
              <a:t>form </a:t>
            </a:r>
            <a:r>
              <a:rPr lang="en-US" sz="2000" dirty="0">
                <a:solidFill>
                  <a:prstClr val="black"/>
                </a:solidFill>
                <a:latin typeface="Arial" panose="020B0604020202020204" pitchFamily="34" charset="0"/>
                <a:cs typeface="Arial" panose="020B0604020202020204" pitchFamily="34" charset="0"/>
              </a:rPr>
              <a:t>of the verb or the infinitive</a:t>
            </a:r>
            <a:r>
              <a:rPr lang="en-US" sz="2000" dirty="0" smtClean="0">
                <a:solidFill>
                  <a:prstClr val="black"/>
                </a:solidFill>
                <a:latin typeface="Arial" panose="020B0604020202020204" pitchFamily="34" charset="0"/>
                <a:cs typeface="Arial" panose="020B0604020202020204" pitchFamily="34" charset="0"/>
              </a:rPr>
              <a:t>? </a:t>
            </a:r>
            <a:r>
              <a:rPr lang="en-US" sz="2000" i="1" dirty="0" smtClean="0">
                <a:solidFill>
                  <a:prstClr val="black"/>
                </a:solidFill>
                <a:latin typeface="Arial" panose="020B0604020202020204" pitchFamily="34" charset="0"/>
                <a:cs typeface="Arial" panose="020B0604020202020204" pitchFamily="34" charset="0"/>
              </a:rPr>
              <a:t>___________________________</a:t>
            </a:r>
            <a:endParaRPr lang="en-US" sz="2000" b="1" i="1" dirty="0" smtClean="0">
              <a:solidFill>
                <a:srgbClr val="0070C0"/>
              </a:solidFill>
              <a:latin typeface="Arial" panose="020B0604020202020204" pitchFamily="34" charset="0"/>
              <a:cs typeface="Arial" panose="020B0604020202020204" pitchFamily="34" charset="0"/>
            </a:endParaRPr>
          </a:p>
          <a:p>
            <a:r>
              <a:rPr lang="en-US" sz="2000" b="1" i="1" dirty="0" smtClean="0">
                <a:solidFill>
                  <a:srgbClr val="0070C0"/>
                </a:solidFill>
                <a:latin typeface="Arial" panose="020B0604020202020204" pitchFamily="34" charset="0"/>
                <a:cs typeface="Arial" panose="020B0604020202020204" pitchFamily="34" charset="0"/>
              </a:rPr>
              <a:t>Maybe</a:t>
            </a:r>
            <a:r>
              <a:rPr lang="en-US" sz="2000" dirty="0" smtClean="0">
                <a:solidFill>
                  <a:prstClr val="black"/>
                </a:solidFill>
                <a:latin typeface="Arial" panose="020B0604020202020204" pitchFamily="34" charset="0"/>
                <a:cs typeface="Arial" panose="020B0604020202020204" pitchFamily="34" charset="0"/>
              </a:rPr>
              <a:t> and </a:t>
            </a:r>
            <a:r>
              <a:rPr lang="en-US" sz="2000" b="1" i="1" dirty="0" smtClean="0">
                <a:solidFill>
                  <a:srgbClr val="0070C0"/>
                </a:solidFill>
                <a:latin typeface="Arial" panose="020B0604020202020204" pitchFamily="34" charset="0"/>
                <a:cs typeface="Arial" panose="020B0604020202020204" pitchFamily="34" charset="0"/>
              </a:rPr>
              <a:t>perhaps</a:t>
            </a:r>
            <a:r>
              <a:rPr lang="en-US" sz="2000" dirty="0" smtClean="0">
                <a:solidFill>
                  <a:prstClr val="black"/>
                </a:solidFill>
                <a:latin typeface="Arial" panose="020B0604020202020204" pitchFamily="34" charset="0"/>
                <a:cs typeface="Arial" panose="020B0604020202020204" pitchFamily="34" charset="0"/>
              </a:rPr>
              <a:t> go at the beginning of the sentence.</a:t>
            </a:r>
          </a:p>
          <a:p>
            <a:r>
              <a:rPr lang="en-US" sz="2000" dirty="0" smtClean="0">
                <a:solidFill>
                  <a:prstClr val="black"/>
                </a:solidFill>
                <a:latin typeface="Arial" panose="020B0604020202020204" pitchFamily="34" charset="0"/>
                <a:cs typeface="Arial" panose="020B0604020202020204" pitchFamily="34" charset="0"/>
              </a:rPr>
              <a:t>Where do </a:t>
            </a:r>
            <a:r>
              <a:rPr lang="en-US" sz="2000" b="1" i="1" dirty="0" smtClean="0">
                <a:solidFill>
                  <a:srgbClr val="0070C0"/>
                </a:solidFill>
                <a:latin typeface="Arial" panose="020B0604020202020204" pitchFamily="34" charset="0"/>
                <a:cs typeface="Arial" panose="020B0604020202020204" pitchFamily="34" charset="0"/>
              </a:rPr>
              <a:t>possibly, probably</a:t>
            </a:r>
            <a:r>
              <a:rPr lang="en-US" sz="2000" i="1" dirty="0" smtClean="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and </a:t>
            </a:r>
            <a:r>
              <a:rPr lang="en-US" sz="2000" b="1" i="1" dirty="0" smtClean="0">
                <a:solidFill>
                  <a:srgbClr val="7030A0"/>
                </a:solidFill>
                <a:latin typeface="Arial" panose="020B0604020202020204" pitchFamily="34" charset="0"/>
                <a:cs typeface="Arial" panose="020B0604020202020204" pitchFamily="34" charset="0"/>
              </a:rPr>
              <a:t>definitely</a:t>
            </a:r>
            <a:r>
              <a:rPr lang="en-US" sz="2000" i="1" dirty="0" smtClean="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go in a sentence?</a:t>
            </a:r>
            <a:r>
              <a:rPr lang="en-US" sz="2000" i="1" dirty="0" smtClean="0">
                <a:solidFill>
                  <a:prstClr val="black"/>
                </a:solidFill>
                <a:latin typeface="Arial" panose="020B0604020202020204" pitchFamily="34" charset="0"/>
                <a:cs typeface="Arial" panose="020B0604020202020204" pitchFamily="34" charset="0"/>
              </a:rPr>
              <a:t>_________________________</a:t>
            </a:r>
            <a:endParaRPr lang="es-ES" sz="2000" i="1" dirty="0">
              <a:solidFill>
                <a:prstClr val="black"/>
              </a:solidFill>
              <a:latin typeface="Arial" panose="020B0604020202020204" pitchFamily="34" charset="0"/>
              <a:cs typeface="Arial" panose="020B0604020202020204" pitchFamily="34" charset="0"/>
            </a:endParaRPr>
          </a:p>
        </p:txBody>
      </p:sp>
      <p:grpSp>
        <p:nvGrpSpPr>
          <p:cNvPr id="20" name="Grupo 19"/>
          <p:cNvGrpSpPr/>
          <p:nvPr/>
        </p:nvGrpSpPr>
        <p:grpSpPr>
          <a:xfrm>
            <a:off x="4787152" y="1930200"/>
            <a:ext cx="5161882" cy="2560259"/>
            <a:chOff x="4787152" y="1930200"/>
            <a:chExt cx="5161882" cy="2560259"/>
          </a:xfrm>
        </p:grpSpPr>
        <p:grpSp>
          <p:nvGrpSpPr>
            <p:cNvPr id="11" name="Grupo 10"/>
            <p:cNvGrpSpPr/>
            <p:nvPr/>
          </p:nvGrpSpPr>
          <p:grpSpPr>
            <a:xfrm>
              <a:off x="4787152" y="1930200"/>
              <a:ext cx="2528047" cy="2560259"/>
              <a:chOff x="3778622" y="2425298"/>
              <a:chExt cx="2528047" cy="2560259"/>
            </a:xfrm>
          </p:grpSpPr>
          <p:cxnSp>
            <p:nvCxnSpPr>
              <p:cNvPr id="8" name="Conector recto de flecha 7"/>
              <p:cNvCxnSpPr/>
              <p:nvPr/>
            </p:nvCxnSpPr>
            <p:spPr>
              <a:xfrm>
                <a:off x="5042645" y="2858348"/>
                <a:ext cx="0" cy="171690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3778622" y="4585447"/>
                <a:ext cx="2528047" cy="400110"/>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Strong Possibility</a:t>
                </a:r>
                <a:endParaRPr lang="es-ES" sz="2000" b="1" dirty="0">
                  <a:solidFill>
                    <a:prstClr val="black"/>
                  </a:solidFill>
                  <a:latin typeface="Arial" panose="020B0604020202020204" pitchFamily="34" charset="0"/>
                  <a:cs typeface="Arial" panose="020B0604020202020204" pitchFamily="34" charset="0"/>
                </a:endParaRPr>
              </a:p>
            </p:txBody>
          </p:sp>
          <p:sp>
            <p:nvSpPr>
              <p:cNvPr id="10" name="CuadroTexto 9"/>
              <p:cNvSpPr txBox="1"/>
              <p:nvPr/>
            </p:nvSpPr>
            <p:spPr>
              <a:xfrm>
                <a:off x="3922057" y="2425298"/>
                <a:ext cx="2241176" cy="400110"/>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Slight Possibility</a:t>
                </a:r>
                <a:endParaRPr lang="es-ES" sz="2000" b="1" dirty="0">
                  <a:solidFill>
                    <a:prstClr val="black"/>
                  </a:solidFill>
                  <a:latin typeface="Arial" panose="020B0604020202020204" pitchFamily="34" charset="0"/>
                  <a:cs typeface="Arial" panose="020B0604020202020204" pitchFamily="34" charset="0"/>
                </a:endParaRPr>
              </a:p>
            </p:txBody>
          </p:sp>
        </p:grpSp>
        <p:sp>
          <p:nvSpPr>
            <p:cNvPr id="5" name="Flecha derecha 4"/>
            <p:cNvSpPr/>
            <p:nvPr/>
          </p:nvSpPr>
          <p:spPr>
            <a:xfrm rot="8619272">
              <a:off x="8010550" y="2613609"/>
              <a:ext cx="484094" cy="134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7" name="CuadroTexto 6"/>
            <p:cNvSpPr txBox="1"/>
            <p:nvPr/>
          </p:nvSpPr>
          <p:spPr>
            <a:xfrm>
              <a:off x="7797504" y="2326776"/>
              <a:ext cx="2151530" cy="276999"/>
            </a:xfrm>
            <a:prstGeom prst="rect">
              <a:avLst/>
            </a:prstGeom>
            <a:noFill/>
          </p:spPr>
          <p:txBody>
            <a:bodyPr wrap="square" rtlCol="0">
              <a:spAutoFit/>
            </a:bodyPr>
            <a:lstStyle/>
            <a:p>
              <a:r>
                <a:rPr lang="en-US" sz="1200" dirty="0" smtClean="0">
                  <a:solidFill>
                    <a:prstClr val="black"/>
                  </a:solidFill>
                  <a:latin typeface="Arial" panose="020B0604020202020204" pitchFamily="34" charset="0"/>
                  <a:cs typeface="Arial" panose="020B0604020202020204" pitchFamily="34" charset="0"/>
                </a:rPr>
                <a:t>Beginning of the sentence</a:t>
              </a:r>
              <a:endParaRPr lang="es-ES" sz="1200" dirty="0">
                <a:solidFill>
                  <a:prstClr val="black"/>
                </a:solidFill>
                <a:latin typeface="Arial" panose="020B0604020202020204" pitchFamily="34" charset="0"/>
                <a:cs typeface="Arial" panose="020B0604020202020204" pitchFamily="34" charset="0"/>
              </a:endParaRPr>
            </a:p>
          </p:txBody>
        </p:sp>
        <p:sp>
          <p:nvSpPr>
            <p:cNvPr id="15" name="Flecha curvada hacia arriba 14"/>
            <p:cNvSpPr/>
            <p:nvPr/>
          </p:nvSpPr>
          <p:spPr>
            <a:xfrm>
              <a:off x="6453692" y="3902030"/>
              <a:ext cx="470648" cy="2286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black"/>
                </a:solidFill>
              </a:endParaRPr>
            </a:p>
          </p:txBody>
        </p:sp>
      </p:grpSp>
      <p:sp>
        <p:nvSpPr>
          <p:cNvPr id="17" name="CuadroTexto 16"/>
          <p:cNvSpPr txBox="1"/>
          <p:nvPr/>
        </p:nvSpPr>
        <p:spPr>
          <a:xfrm>
            <a:off x="9949034" y="3028759"/>
            <a:ext cx="1839555" cy="1200329"/>
          </a:xfrm>
          <a:prstGeom prst="rect">
            <a:avLst/>
          </a:prstGeom>
          <a:solidFill>
            <a:schemeClr val="tx1"/>
          </a:solidFill>
        </p:spPr>
        <p:txBody>
          <a:bodyPr wrap="square" rtlCol="0">
            <a:spAutoFit/>
          </a:bodyPr>
          <a:lstStyle/>
          <a:p>
            <a:r>
              <a:rPr lang="en-US" dirty="0" smtClean="0">
                <a:solidFill>
                  <a:prstClr val="white"/>
                </a:solidFill>
                <a:latin typeface="Arial" panose="020B0604020202020204" pitchFamily="34" charset="0"/>
                <a:cs typeface="Arial" panose="020B0604020202020204" pitchFamily="34" charset="0"/>
              </a:rPr>
              <a:t>This gesture probably means he is happy and surprised.</a:t>
            </a:r>
            <a:endParaRPr lang="es-ES" dirty="0">
              <a:solidFill>
                <a:prstClr val="white"/>
              </a:solidFill>
              <a:latin typeface="Arial" panose="020B0604020202020204" pitchFamily="34" charset="0"/>
              <a:cs typeface="Arial" panose="020B0604020202020204" pitchFamily="34" charset="0"/>
            </a:endParaRPr>
          </a:p>
        </p:txBody>
      </p:sp>
      <p:pic>
        <p:nvPicPr>
          <p:cNvPr id="18" name="Imagen 17"/>
          <p:cNvPicPr>
            <a:picLocks noChangeAspect="1"/>
          </p:cNvPicPr>
          <p:nvPr/>
        </p:nvPicPr>
        <p:blipFill>
          <a:blip r:embed="rId6"/>
          <a:stretch>
            <a:fillRect/>
          </a:stretch>
        </p:blipFill>
        <p:spPr>
          <a:xfrm>
            <a:off x="9802906" y="1704974"/>
            <a:ext cx="1775379" cy="1323785"/>
          </a:xfrm>
          <a:prstGeom prst="rect">
            <a:avLst/>
          </a:prstGeom>
        </p:spPr>
      </p:pic>
      <p:pic>
        <p:nvPicPr>
          <p:cNvPr id="19" name="Imagen 18"/>
          <p:cNvPicPr>
            <a:picLocks noChangeAspect="1"/>
          </p:cNvPicPr>
          <p:nvPr/>
        </p:nvPicPr>
        <p:blipFill>
          <a:blip r:embed="rId7"/>
          <a:stretch>
            <a:fillRect/>
          </a:stretch>
        </p:blipFill>
        <p:spPr>
          <a:xfrm>
            <a:off x="1067640" y="1860809"/>
            <a:ext cx="1021692" cy="1360893"/>
          </a:xfrm>
          <a:prstGeom prst="rect">
            <a:avLst/>
          </a:prstGeom>
        </p:spPr>
      </p:pic>
      <p:sp>
        <p:nvSpPr>
          <p:cNvPr id="21" name="CuadroTexto 20"/>
          <p:cNvSpPr txBox="1"/>
          <p:nvPr/>
        </p:nvSpPr>
        <p:spPr>
          <a:xfrm>
            <a:off x="672353" y="3221702"/>
            <a:ext cx="1839555" cy="1200329"/>
          </a:xfrm>
          <a:prstGeom prst="rect">
            <a:avLst/>
          </a:prstGeom>
          <a:solidFill>
            <a:schemeClr val="tx1"/>
          </a:solidFill>
        </p:spPr>
        <p:txBody>
          <a:bodyPr wrap="square" rtlCol="0">
            <a:spAutoFit/>
          </a:bodyPr>
          <a:lstStyle/>
          <a:p>
            <a:r>
              <a:rPr lang="en-US" dirty="0" smtClean="0">
                <a:solidFill>
                  <a:prstClr val="white"/>
                </a:solidFill>
                <a:latin typeface="Arial" panose="020B0604020202020204" pitchFamily="34" charset="0"/>
                <a:cs typeface="Arial" panose="020B0604020202020204" pitchFamily="34" charset="0"/>
              </a:rPr>
              <a:t>This gesture must mean he is mad or frustrated.</a:t>
            </a:r>
            <a:endParaRPr lang="es-ES" dirty="0">
              <a:solidFill>
                <a:prstClr val="white"/>
              </a:solidFill>
              <a:latin typeface="Arial" panose="020B0604020202020204" pitchFamily="34" charset="0"/>
              <a:cs typeface="Arial" panose="020B0604020202020204" pitchFamily="34" charset="0"/>
            </a:endParaRPr>
          </a:p>
        </p:txBody>
      </p:sp>
      <p:pic>
        <p:nvPicPr>
          <p:cNvPr id="2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05291" y="924315"/>
            <a:ext cx="609600" cy="609600"/>
          </a:xfrm>
          <a:prstGeom prst="rect">
            <a:avLst/>
          </a:prstGeom>
        </p:spPr>
      </p:pic>
      <p:pic>
        <p:nvPicPr>
          <p:cNvPr id="23"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09773" y="4567408"/>
            <a:ext cx="609600" cy="609600"/>
          </a:xfrm>
          <a:prstGeom prst="rect">
            <a:avLst/>
          </a:prstGeom>
        </p:spPr>
      </p:pic>
      <p:pic>
        <p:nvPicPr>
          <p:cNvPr id="24" name="Imagen 23">
            <a:hlinkClick r:id="rId9" action="ppaction://hlinksldjump"/>
          </p:cNvPr>
          <p:cNvPicPr>
            <a:picLocks noChangeAspect="1"/>
          </p:cNvPicPr>
          <p:nvPr/>
        </p:nvPicPr>
        <p:blipFill>
          <a:blip r:embed="rId10"/>
          <a:stretch>
            <a:fillRect/>
          </a:stretch>
        </p:blipFill>
        <p:spPr>
          <a:xfrm>
            <a:off x="11219707" y="6000458"/>
            <a:ext cx="717156" cy="720991"/>
          </a:xfrm>
          <a:prstGeom prst="rect">
            <a:avLst/>
          </a:prstGeom>
        </p:spPr>
      </p:pic>
      <p:pic>
        <p:nvPicPr>
          <p:cNvPr id="3" name="Imagen 2"/>
          <p:cNvPicPr>
            <a:picLocks noChangeAspect="1"/>
          </p:cNvPicPr>
          <p:nvPr/>
        </p:nvPicPr>
        <p:blipFill>
          <a:blip r:embed="rId11"/>
          <a:stretch>
            <a:fillRect/>
          </a:stretch>
        </p:blipFill>
        <p:spPr>
          <a:xfrm>
            <a:off x="4235597" y="4032146"/>
            <a:ext cx="538333" cy="538333"/>
          </a:xfrm>
          <a:prstGeom prst="rect">
            <a:avLst/>
          </a:prstGeom>
        </p:spPr>
      </p:pic>
    </p:spTree>
    <p:extLst>
      <p:ext uri="{BB962C8B-B14F-4D97-AF65-F5344CB8AC3E}">
        <p14:creationId xmlns:p14="http://schemas.microsoft.com/office/powerpoint/2010/main" val="36868081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12" fill="hold"/>
                                        <p:tgtEl>
                                          <p:spTgt spid="22"/>
                                        </p:tgtEl>
                                      </p:cBhvr>
                                    </p:cmd>
                                  </p:childTnLst>
                                </p:cTn>
                              </p:par>
                            </p:childTnLst>
                          </p:cTn>
                        </p:par>
                      </p:childTnLst>
                    </p:cTn>
                  </p:par>
                </p:childTnLst>
              </p:cTn>
              <p:nextCondLst>
                <p:cond evt="onClick" delay="0">
                  <p:tgtEl>
                    <p:spTgt spid="22"/>
                  </p:tgtEl>
                </p:cond>
              </p:nextCondLst>
            </p:seq>
            <p:audio>
              <p:cMediaNode vol="80000">
                <p:cTn id="7" fill="hold" display="0">
                  <p:stCondLst>
                    <p:cond delay="indefinite"/>
                  </p:stCondLst>
                  <p:endCondLst>
                    <p:cond evt="onStopAudio" delay="0">
                      <p:tgtEl>
                        <p:sldTgt/>
                      </p:tgtEl>
                    </p:cond>
                  </p:endCondLst>
                </p:cTn>
                <p:tgtEl>
                  <p:spTgt spid="22"/>
                </p:tgtEl>
              </p:cMediaNode>
            </p:audio>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520" fill="hold"/>
                                        <p:tgtEl>
                                          <p:spTgt spid="23"/>
                                        </p:tgtEl>
                                      </p:cBhvr>
                                    </p:cmd>
                                  </p:childTnLst>
                                </p:cTn>
                              </p:par>
                            </p:childTnLst>
                          </p:cTn>
                        </p:par>
                      </p:childTnLst>
                    </p:cTn>
                  </p:par>
                </p:childTnLst>
              </p:cTn>
              <p:nextCondLst>
                <p:cond evt="onClick" delay="0">
                  <p:tgtEl>
                    <p:spTgt spid="23"/>
                  </p:tgtEl>
                </p:cond>
              </p:nextCondLst>
            </p:seq>
            <p:audio>
              <p:cMediaNode vol="80000">
                <p:cTn id="13" fill="hold" display="0">
                  <p:stCondLst>
                    <p:cond delay="indefinite"/>
                  </p:stCondLst>
                  <p:endCondLst>
                    <p:cond evt="onStopAudio" delay="0">
                      <p:tgtEl>
                        <p:sldTgt/>
                      </p:tgtEl>
                    </p:cond>
                  </p:endCondLst>
                </p:cTn>
                <p:tgtEl>
                  <p:spTgt spid="2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4 GRAMMAR FOCUS</a:t>
            </a:r>
            <a:endParaRPr lang="es-ES" sz="2800" b="1" dirty="0">
              <a:solidFill>
                <a:prstClr val="black"/>
              </a:solidFill>
              <a:latin typeface="Arial" panose="020B0604020202020204" pitchFamily="34" charset="0"/>
              <a:cs typeface="Arial" panose="020B0604020202020204" pitchFamily="34" charset="0"/>
            </a:endParaRPr>
          </a:p>
        </p:txBody>
      </p:sp>
      <p:pic>
        <p:nvPicPr>
          <p:cNvPr id="10" name="Imagen 9"/>
          <p:cNvPicPr>
            <a:picLocks noChangeAspect="1"/>
          </p:cNvPicPr>
          <p:nvPr/>
        </p:nvPicPr>
        <p:blipFill rotWithShape="1">
          <a:blip r:embed="rId6"/>
          <a:srcRect l="12863" t="30331" r="28331" b="14154"/>
          <a:stretch/>
        </p:blipFill>
        <p:spPr>
          <a:xfrm>
            <a:off x="681462" y="2001322"/>
            <a:ext cx="8048065" cy="4271557"/>
          </a:xfrm>
          <a:prstGeom prst="rect">
            <a:avLst/>
          </a:prstGeom>
        </p:spPr>
      </p:pic>
      <p:sp>
        <p:nvSpPr>
          <p:cNvPr id="13" name="CuadroTexto 12"/>
          <p:cNvSpPr txBox="1"/>
          <p:nvPr/>
        </p:nvSpPr>
        <p:spPr>
          <a:xfrm>
            <a:off x="605118" y="629486"/>
            <a:ext cx="10865223" cy="1015663"/>
          </a:xfrm>
          <a:prstGeom prst="rect">
            <a:avLst/>
          </a:prstGeom>
          <a:noFill/>
        </p:spPr>
        <p:txBody>
          <a:bodyPr wrap="square" rtlCol="0">
            <a:spAutoFit/>
          </a:bodyPr>
          <a:lstStyle/>
          <a:p>
            <a:r>
              <a:rPr lang="en-US" sz="2000" b="1" dirty="0" smtClean="0">
                <a:solidFill>
                  <a:srgbClr val="0070C0"/>
                </a:solidFill>
                <a:latin typeface="Arial" panose="020B0604020202020204" pitchFamily="34" charset="0"/>
                <a:cs typeface="Arial" panose="020B0604020202020204" pitchFamily="34" charset="0"/>
              </a:rPr>
              <a:t>Exercise #4</a:t>
            </a:r>
            <a:r>
              <a:rPr lang="en-US" sz="2000" b="1" dirty="0" smtClean="0">
                <a:solidFill>
                  <a:prstClr val="black"/>
                </a:solidFill>
                <a:latin typeface="Arial" panose="020B0604020202020204" pitchFamily="34" charset="0"/>
                <a:cs typeface="Arial" panose="020B0604020202020204" pitchFamily="34" charset="0"/>
              </a:rPr>
              <a:t>. What do these gestures mean? Make statements about each gesture. Look </a:t>
            </a:r>
            <a:r>
              <a:rPr lang="en-US" sz="2000" b="1" dirty="0">
                <a:solidFill>
                  <a:prstClr val="black"/>
                </a:solidFill>
                <a:latin typeface="Arial" panose="020B0604020202020204" pitchFamily="34" charset="0"/>
                <a:cs typeface="Arial" panose="020B0604020202020204" pitchFamily="34" charset="0"/>
              </a:rPr>
              <a:t>into your book </a:t>
            </a:r>
            <a:r>
              <a:rPr lang="en-US" sz="2000" b="1" dirty="0" smtClean="0">
                <a:solidFill>
                  <a:prstClr val="black"/>
                </a:solidFill>
                <a:latin typeface="Arial" panose="020B0604020202020204" pitchFamily="34" charset="0"/>
                <a:cs typeface="Arial" panose="020B0604020202020204" pitchFamily="34" charset="0"/>
              </a:rPr>
              <a:t>page. Use the meanings in the box (possible meanings) or your own ideas. </a:t>
            </a:r>
            <a:r>
              <a:rPr lang="en-US" sz="2000" b="1" dirty="0">
                <a:solidFill>
                  <a:prstClr val="black"/>
                </a:solidFill>
                <a:latin typeface="Arial" panose="020B0604020202020204" pitchFamily="34" charset="0"/>
                <a:cs typeface="Arial" panose="020B0604020202020204" pitchFamily="34" charset="0"/>
              </a:rPr>
              <a:t>Record your voice (one audio for the 5 statements). </a:t>
            </a:r>
            <a:endParaRPr lang="es-ES" sz="2000" b="1" dirty="0">
              <a:solidFill>
                <a:prstClr val="black"/>
              </a:solidFill>
              <a:latin typeface="Arial" panose="020B0604020202020204" pitchFamily="34" charset="0"/>
              <a:cs typeface="Arial" panose="020B0604020202020204" pitchFamily="34" charset="0"/>
            </a:endParaRPr>
          </a:p>
        </p:txBody>
      </p:sp>
      <p:grpSp>
        <p:nvGrpSpPr>
          <p:cNvPr id="14" name="Grupo 13"/>
          <p:cNvGrpSpPr/>
          <p:nvPr/>
        </p:nvGrpSpPr>
        <p:grpSpPr>
          <a:xfrm>
            <a:off x="9055618" y="1622826"/>
            <a:ext cx="2589535" cy="1780750"/>
            <a:chOff x="9149748" y="2212752"/>
            <a:chExt cx="2589535" cy="1780750"/>
          </a:xfrm>
        </p:grpSpPr>
        <p:sp>
          <p:nvSpPr>
            <p:cNvPr id="17" name="Elipse 16"/>
            <p:cNvSpPr/>
            <p:nvPr/>
          </p:nvSpPr>
          <p:spPr>
            <a:xfrm>
              <a:off x="9878618" y="2860656"/>
              <a:ext cx="1196788" cy="1132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6" name="CuadroTexto 15"/>
            <p:cNvSpPr txBox="1"/>
            <p:nvPr/>
          </p:nvSpPr>
          <p:spPr>
            <a:xfrm>
              <a:off x="9149748" y="2212752"/>
              <a:ext cx="2589535" cy="707886"/>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Teacher’s example audio:</a:t>
              </a:r>
              <a:endParaRPr lang="es-ES" sz="2000" b="1" dirty="0">
                <a:solidFill>
                  <a:prstClr val="black"/>
                </a:solidFill>
                <a:latin typeface="Arial" panose="020B0604020202020204" pitchFamily="34" charset="0"/>
                <a:cs typeface="Arial" panose="020B0604020202020204" pitchFamily="34" charset="0"/>
              </a:endParaRPr>
            </a:p>
          </p:txBody>
        </p:sp>
      </p:grpSp>
      <p:grpSp>
        <p:nvGrpSpPr>
          <p:cNvPr id="19" name="Grupo 18"/>
          <p:cNvGrpSpPr/>
          <p:nvPr/>
        </p:nvGrpSpPr>
        <p:grpSpPr>
          <a:xfrm>
            <a:off x="9107579" y="4029157"/>
            <a:ext cx="2378873" cy="1698241"/>
            <a:chOff x="9104146" y="4365193"/>
            <a:chExt cx="2378873" cy="1698241"/>
          </a:xfrm>
        </p:grpSpPr>
        <p:sp>
          <p:nvSpPr>
            <p:cNvPr id="20" name="Elipse 19"/>
            <p:cNvSpPr/>
            <p:nvPr/>
          </p:nvSpPr>
          <p:spPr>
            <a:xfrm>
              <a:off x="9781055" y="4930588"/>
              <a:ext cx="1196788" cy="11328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1" name="CuadroTexto 20"/>
            <p:cNvSpPr txBox="1"/>
            <p:nvPr/>
          </p:nvSpPr>
          <p:spPr>
            <a:xfrm>
              <a:off x="9104146" y="4365193"/>
              <a:ext cx="2159229" cy="707886"/>
            </a:xfrm>
            <a:prstGeom prst="rect">
              <a:avLst/>
            </a:prstGeom>
            <a:noFill/>
          </p:spPr>
          <p:txBody>
            <a:bodyPr wrap="square" rtlCol="0">
              <a:spAutoFit/>
            </a:bodyPr>
            <a:lstStyle/>
            <a:p>
              <a:r>
                <a:rPr lang="en-US" sz="2000" b="1" dirty="0" smtClean="0">
                  <a:solidFill>
                    <a:prstClr val="black"/>
                  </a:solidFill>
                  <a:latin typeface="Arial" panose="020B0604020202020204" pitchFamily="34" charset="0"/>
                  <a:cs typeface="Arial" panose="020B0604020202020204" pitchFamily="34" charset="0"/>
                </a:rPr>
                <a:t>Place student’s audio:</a:t>
              </a:r>
              <a:endParaRPr lang="es-ES" sz="2000" b="1" dirty="0">
                <a:solidFill>
                  <a:prstClr val="black"/>
                </a:solidFill>
                <a:latin typeface="Arial" panose="020B0604020202020204" pitchFamily="34" charset="0"/>
                <a:cs typeface="Arial" panose="020B0604020202020204" pitchFamily="34" charset="0"/>
              </a:endParaRPr>
            </a:p>
          </p:txBody>
        </p:sp>
        <p:sp>
          <p:nvSpPr>
            <p:cNvPr id="22" name="Flecha abajo 21"/>
            <p:cNvSpPr/>
            <p:nvPr/>
          </p:nvSpPr>
          <p:spPr>
            <a:xfrm rot="3071923">
              <a:off x="11052314" y="4617104"/>
              <a:ext cx="234441" cy="626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pic>
        <p:nvPicPr>
          <p:cNvPr id="25"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045585" y="2532353"/>
            <a:ext cx="609600" cy="609600"/>
          </a:xfrm>
          <a:prstGeom prst="rect">
            <a:avLst/>
          </a:prstGeom>
        </p:spPr>
      </p:pic>
      <p:pic>
        <p:nvPicPr>
          <p:cNvPr id="28" name="Sonido grabado">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902533" y="1407310"/>
            <a:ext cx="609600" cy="609600"/>
          </a:xfrm>
          <a:prstGeom prst="rect">
            <a:avLst/>
          </a:prstGeom>
        </p:spPr>
      </p:pic>
      <p:pic>
        <p:nvPicPr>
          <p:cNvPr id="15" name="Imagen 14">
            <a:hlinkClick r:id="rId8" action="ppaction://hlinksldjump"/>
          </p:cNvPr>
          <p:cNvPicPr>
            <a:picLocks noChangeAspect="1"/>
          </p:cNvPicPr>
          <p:nvPr/>
        </p:nvPicPr>
        <p:blipFill>
          <a:blip r:embed="rId9"/>
          <a:stretch>
            <a:fillRect/>
          </a:stretch>
        </p:blipFill>
        <p:spPr>
          <a:xfrm>
            <a:off x="11138656" y="5858223"/>
            <a:ext cx="717156" cy="720991"/>
          </a:xfrm>
          <a:prstGeom prst="rect">
            <a:avLst/>
          </a:prstGeom>
        </p:spPr>
      </p:pic>
      <p:sp>
        <p:nvSpPr>
          <p:cNvPr id="18" name="CuadroTexto 17"/>
          <p:cNvSpPr txBox="1"/>
          <p:nvPr/>
        </p:nvSpPr>
        <p:spPr>
          <a:xfrm>
            <a:off x="9347955" y="3437088"/>
            <a:ext cx="2301689" cy="461665"/>
          </a:xfrm>
          <a:prstGeom prst="rect">
            <a:avLst/>
          </a:prstGeom>
          <a:noFill/>
        </p:spPr>
        <p:txBody>
          <a:bodyPr wrap="square" rtlCol="0">
            <a:spAutoFit/>
          </a:bodyPr>
          <a:lstStyle/>
          <a:p>
            <a:r>
              <a:rPr lang="en-US" sz="1200" dirty="0" smtClean="0">
                <a:solidFill>
                  <a:prstClr val="black"/>
                </a:solidFill>
                <a:latin typeface="Arial" panose="020B0604020202020204" pitchFamily="34" charset="0"/>
                <a:cs typeface="Arial" panose="020B0604020202020204" pitchFamily="34" charset="0"/>
              </a:rPr>
              <a:t>Transcript: The first gesture could mean, I can’t hear you.</a:t>
            </a:r>
            <a:endParaRPr lang="es-E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01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27" fill="hold"/>
                                        <p:tgtEl>
                                          <p:spTgt spid="25"/>
                                        </p:tgtEl>
                                      </p:cBhvr>
                                    </p:cmd>
                                  </p:childTnLst>
                                </p:cTn>
                              </p:par>
                            </p:childTnLst>
                          </p:cTn>
                        </p:par>
                      </p:childTnLst>
                    </p:cTn>
                  </p:par>
                </p:childTnLst>
              </p:cTn>
              <p:nextCondLst>
                <p:cond evt="onClick" delay="0">
                  <p:tgtEl>
                    <p:spTgt spid="25"/>
                  </p:tgtEl>
                </p:cond>
              </p:nextCondLst>
            </p:seq>
            <p:audio>
              <p:cMediaNode vol="80000">
                <p:cTn id="7" fill="hold" display="0">
                  <p:stCondLst>
                    <p:cond delay="indefinite"/>
                  </p:stCondLst>
                  <p:endCondLst>
                    <p:cond evt="onStopAudio" delay="0">
                      <p:tgtEl>
                        <p:sldTgt/>
                      </p:tgtEl>
                    </p:cond>
                  </p:endCondLst>
                </p:cTn>
                <p:tgtEl>
                  <p:spTgt spid="25"/>
                </p:tgtEl>
              </p:cMediaNode>
            </p:audio>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523" fill="hold"/>
                                        <p:tgtEl>
                                          <p:spTgt spid="28"/>
                                        </p:tgtEl>
                                      </p:cBhvr>
                                    </p:cmd>
                                  </p:childTnLst>
                                </p:cTn>
                              </p:par>
                            </p:childTnLst>
                          </p:cTn>
                        </p:par>
                      </p:childTnLst>
                    </p:cTn>
                  </p:par>
                </p:childTnLst>
              </p:cTn>
              <p:nextCondLst>
                <p:cond evt="onClick" delay="0">
                  <p:tgtEl>
                    <p:spTgt spid="28"/>
                  </p:tgtEl>
                </p:cond>
              </p:nextCondLst>
            </p:seq>
            <p:audio>
              <p:cMediaNode vol="80000">
                <p:cTn id="13" fill="hold" display="0">
                  <p:stCondLst>
                    <p:cond delay="indefinite"/>
                  </p:stCondLst>
                  <p:endCondLst>
                    <p:cond evt="onStopAudio" delay="0">
                      <p:tgtEl>
                        <p:sldTgt/>
                      </p:tgtEl>
                    </p:cond>
                  </p:endCondLst>
                </p:cTn>
                <p:tgtEl>
                  <p:spTgt spid="2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85799" y="750449"/>
            <a:ext cx="10905566" cy="2215991"/>
          </a:xfrm>
          <a:prstGeom prst="rect">
            <a:avLst/>
          </a:prstGeom>
        </p:spPr>
        <p:txBody>
          <a:bodyPr wrap="square">
            <a:spAutoFit/>
          </a:bodyPr>
          <a:lstStyle/>
          <a:p>
            <a:pPr algn="ctr">
              <a:lnSpc>
                <a:spcPct val="115000"/>
              </a:lnSpc>
            </a:pP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MODALS AND ADVERBS </a:t>
            </a:r>
            <a:r>
              <a:rPr lang="en-US" sz="2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PRACTICE </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“STRANGE HAPPENINGS”</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Exercise #5</a:t>
            </a:r>
            <a:r>
              <a:rPr lang="en-US" sz="2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Imagine </a:t>
            </a:r>
            <a:r>
              <a:rPr lang="en-US" sz="2000" b="1" dirty="0">
                <a:solidFill>
                  <a:prstClr val="black"/>
                </a:solidFill>
                <a:latin typeface="Arial" panose="020B0604020202020204" pitchFamily="34" charset="0"/>
                <a:ea typeface="Calibri" panose="020F0502020204030204" pitchFamily="34" charset="0"/>
                <a:cs typeface="Arial" panose="020B0604020202020204" pitchFamily="34" charset="0"/>
              </a:rPr>
              <a:t>you are in these situations. What do you think they mean</a:t>
            </a:r>
            <a:r>
              <a:rPr lang="en-US" sz="2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Write your answers here in the slide. </a:t>
            </a:r>
            <a:r>
              <a:rPr lang="en-US" sz="2000" b="1" u="sng" dirty="0" smtClean="0">
                <a:solidFill>
                  <a:prstClr val="black"/>
                </a:solidFill>
                <a:latin typeface="Arial" panose="020B0604020202020204" pitchFamily="34" charset="0"/>
                <a:ea typeface="Calibri" panose="020F0502020204030204" pitchFamily="34" charset="0"/>
                <a:cs typeface="Arial" panose="020B0604020202020204" pitchFamily="34" charset="0"/>
              </a:rPr>
              <a:t>Use modals and adverbs of possibility.</a:t>
            </a:r>
          </a:p>
          <a:p>
            <a:pPr>
              <a:lnSpc>
                <a:spcPct val="115000"/>
              </a:lnSpc>
            </a:pP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1. You walk into your classroom. There are no people there.</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A=</a:t>
            </a:r>
            <a:r>
              <a:rPr lang="en-US" sz="2000" i="1" dirty="0">
                <a:solidFill>
                  <a:prstClr val="black"/>
                </a:solidFill>
                <a:latin typeface="Arial" panose="020B0604020202020204" pitchFamily="34" charset="0"/>
                <a:ea typeface="Calibri" panose="020F0502020204030204" pitchFamily="34" charset="0"/>
                <a:cs typeface="Arial" panose="020B0604020202020204" pitchFamily="34" charset="0"/>
              </a:rPr>
              <a:t> It </a:t>
            </a:r>
            <a:r>
              <a:rPr lang="en-US" sz="2000" b="1" i="1" dirty="0">
                <a:solidFill>
                  <a:prstClr val="black"/>
                </a:solidFill>
                <a:latin typeface="Arial" panose="020B0604020202020204" pitchFamily="34" charset="0"/>
                <a:ea typeface="Calibri" panose="020F0502020204030204" pitchFamily="34" charset="0"/>
                <a:cs typeface="Arial" panose="020B0604020202020204" pitchFamily="34" charset="0"/>
              </a:rPr>
              <a:t>might</a:t>
            </a:r>
            <a:r>
              <a:rPr lang="en-US" sz="2000" i="1" dirty="0">
                <a:solidFill>
                  <a:prstClr val="black"/>
                </a:solidFill>
                <a:latin typeface="Arial" panose="020B0604020202020204" pitchFamily="34" charset="0"/>
                <a:ea typeface="Calibri" panose="020F0502020204030204" pitchFamily="34" charset="0"/>
                <a:cs typeface="Arial" panose="020B0604020202020204" pitchFamily="34" charset="0"/>
              </a:rPr>
              <a:t> mean I’m in the wrong classroom. Or </a:t>
            </a:r>
            <a:r>
              <a:rPr lang="en-US" sz="2000" b="1" i="1" dirty="0">
                <a:solidFill>
                  <a:prstClr val="black"/>
                </a:solidFill>
                <a:latin typeface="Arial" panose="020B0604020202020204" pitchFamily="34" charset="0"/>
                <a:ea typeface="Calibri" panose="020F0502020204030204" pitchFamily="34" charset="0"/>
                <a:cs typeface="Arial" panose="020B0604020202020204" pitchFamily="34" charset="0"/>
              </a:rPr>
              <a:t>maybe</a:t>
            </a:r>
            <a:r>
              <a:rPr lang="en-US" sz="2000" i="1" dirty="0">
                <a:solidFill>
                  <a:prstClr val="black"/>
                </a:solidFill>
                <a:latin typeface="Arial" panose="020B0604020202020204" pitchFamily="34" charset="0"/>
                <a:ea typeface="Calibri" panose="020F0502020204030204" pitchFamily="34" charset="0"/>
                <a:cs typeface="Arial" panose="020B0604020202020204" pitchFamily="34" charset="0"/>
              </a:rPr>
              <a:t> it means I’m very, very late for class</a:t>
            </a:r>
            <a:r>
              <a:rPr lang="en-US" sz="2000" i="1"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p:txBody>
      </p:sp>
      <p:sp>
        <p:nvSpPr>
          <p:cNvPr id="4" name="CuadroTexto 3"/>
          <p:cNvSpPr txBox="1"/>
          <p:nvPr/>
        </p:nvSpPr>
        <p:spPr>
          <a:xfrm>
            <a:off x="0" y="0"/>
            <a:ext cx="12192000" cy="523220"/>
          </a:xfrm>
          <a:prstGeom prst="rect">
            <a:avLst/>
          </a:prstGeom>
          <a:solidFill>
            <a:schemeClr val="accent6">
              <a:lumMod val="60000"/>
              <a:lumOff val="40000"/>
            </a:schemeClr>
          </a:solidFill>
        </p:spPr>
        <p:txBody>
          <a:bodyPr wrap="squar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Book activity 4 GRAMMAR PRACTICE</a:t>
            </a:r>
            <a:endParaRPr lang="es-ES" sz="2800" b="1" dirty="0">
              <a:solidFill>
                <a:prstClr val="black"/>
              </a:solidFill>
              <a:latin typeface="Arial" panose="020B0604020202020204" pitchFamily="34" charset="0"/>
              <a:cs typeface="Arial" panose="020B0604020202020204" pitchFamily="34" charset="0"/>
            </a:endParaRPr>
          </a:p>
        </p:txBody>
      </p:sp>
      <p:sp>
        <p:nvSpPr>
          <p:cNvPr id="5" name="Rectángulo 4"/>
          <p:cNvSpPr/>
          <p:nvPr/>
        </p:nvSpPr>
        <p:spPr>
          <a:xfrm>
            <a:off x="685799" y="3193670"/>
            <a:ext cx="10703860" cy="2923877"/>
          </a:xfrm>
          <a:prstGeom prst="rect">
            <a:avLst/>
          </a:prstGeom>
          <a:ln w="38100">
            <a:solidFill>
              <a:schemeClr val="accent1"/>
            </a:solidFill>
          </a:ln>
        </p:spPr>
        <p:txBody>
          <a:bodyPr wrap="square">
            <a:spAutoFit/>
          </a:bodyPr>
          <a:lstStyle/>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2. You are driving a car. A police officer stops you</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3. It’s 3:00 A.M. You hear a loud noise outside your door</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4. You receive a greeting card. There is no message and no return address</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5. You find an old painting in your garage. The person in the painting looks like you</a:t>
            </a: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a:lnSpc>
                <a:spcPct val="115000"/>
              </a:lnSpc>
            </a:pPr>
            <a:r>
              <a:rPr lang="en-U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6" name="Imagen 5">
            <a:hlinkClick r:id="" action="ppaction://noaction"/>
          </p:cNvPr>
          <p:cNvPicPr>
            <a:picLocks noChangeAspect="1"/>
          </p:cNvPicPr>
          <p:nvPr/>
        </p:nvPicPr>
        <p:blipFill>
          <a:blip r:embed="rId2"/>
          <a:stretch>
            <a:fillRect/>
          </a:stretch>
        </p:blipFill>
        <p:spPr>
          <a:xfrm>
            <a:off x="11138656" y="5858223"/>
            <a:ext cx="717156" cy="720991"/>
          </a:xfrm>
          <a:prstGeom prst="rect">
            <a:avLst/>
          </a:prstGeom>
        </p:spPr>
      </p:pic>
    </p:spTree>
    <p:extLst>
      <p:ext uri="{BB962C8B-B14F-4D97-AF65-F5344CB8AC3E}">
        <p14:creationId xmlns:p14="http://schemas.microsoft.com/office/powerpoint/2010/main" val="2050810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13</TotalTime>
  <Words>892</Words>
  <Application>Microsoft Office PowerPoint</Application>
  <PresentationFormat>Panorámica</PresentationFormat>
  <Paragraphs>86</Paragraphs>
  <Slides>8</Slides>
  <Notes>0</Notes>
  <HiddenSlides>0</HiddenSlides>
  <MMClips>8</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Wingdings</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Maria Elena</cp:lastModifiedBy>
  <cp:revision>4</cp:revision>
  <dcterms:created xsi:type="dcterms:W3CDTF">2020-05-29T22:54:59Z</dcterms:created>
  <dcterms:modified xsi:type="dcterms:W3CDTF">2020-05-30T15:16:57Z</dcterms:modified>
</cp:coreProperties>
</file>