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activeX"/>
  <Override PartName="/ppt/activeX/activeX4.xml" ContentType="application/vnd.ms-office.activeX+xml"/>
  <Override PartName="/ppt/activeX/activeX5.xml" ContentType="application/vnd.ms-office.activeX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activeX/activeX11.xml" ContentType="application/vnd.ms-office.activeX+xml"/>
  <Override PartName="/ppt/activeX/activeX12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activeX/activeX8.xml" ContentType="application/vnd.ms-office.activeX+xml"/>
  <Override PartName="/ppt/activeX/activeX9.xml" ContentType="application/vnd.ms-office.activeX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8A320-B859-4D5B-B968-A34D855D8D23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EBEE9-7B93-41F1-9E89-58D78FEA529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EBEE9-7B93-41F1-9E89-58D78FEA5296}" type="slidenum">
              <a:rPr lang="es-ES" smtClean="0"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13C6-393A-49A8-9979-9F7E1292B70C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E94D-C414-4EF2-BE05-B8C33F8174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13C6-393A-49A8-9979-9F7E1292B70C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E94D-C414-4EF2-BE05-B8C33F8174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13C6-393A-49A8-9979-9F7E1292B70C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E94D-C414-4EF2-BE05-B8C33F8174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13C6-393A-49A8-9979-9F7E1292B70C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E94D-C414-4EF2-BE05-B8C33F8174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13C6-393A-49A8-9979-9F7E1292B70C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E94D-C414-4EF2-BE05-B8C33F8174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13C6-393A-49A8-9979-9F7E1292B70C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E94D-C414-4EF2-BE05-B8C33F8174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13C6-393A-49A8-9979-9F7E1292B70C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E94D-C414-4EF2-BE05-B8C33F8174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13C6-393A-49A8-9979-9F7E1292B70C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E94D-C414-4EF2-BE05-B8C33F8174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13C6-393A-49A8-9979-9F7E1292B70C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E94D-C414-4EF2-BE05-B8C33F8174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13C6-393A-49A8-9979-9F7E1292B70C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E94D-C414-4EF2-BE05-B8C33F8174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13C6-393A-49A8-9979-9F7E1292B70C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E94D-C414-4EF2-BE05-B8C33F8174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A13C6-393A-49A8-9979-9F7E1292B70C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EE94D-C414-4EF2-BE05-B8C33F8174C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0" Type="http://schemas.openxmlformats.org/officeDocument/2006/relationships/control" Target="../activeX/activeX9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2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7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0034" y="546629"/>
            <a:ext cx="8072494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92D050"/>
                </a:solidFill>
              </a:rPr>
              <a:t> Since and </a:t>
            </a:r>
            <a:r>
              <a:rPr lang="en-US" sz="3200" b="1" dirty="0" smtClean="0">
                <a:solidFill>
                  <a:srgbClr val="92D050"/>
                </a:solidFill>
              </a:rPr>
              <a:t>for</a:t>
            </a:r>
            <a:endParaRPr lang="en-US" sz="3200" b="1" dirty="0">
              <a:solidFill>
                <a:srgbClr val="92D050"/>
              </a:solidFill>
            </a:endParaRPr>
          </a:p>
          <a:p>
            <a:r>
              <a:rPr lang="en-US" b="1" dirty="0"/>
              <a:t> </a:t>
            </a:r>
          </a:p>
          <a:p>
            <a:r>
              <a:rPr lang="en-US" b="1" dirty="0">
                <a:solidFill>
                  <a:srgbClr val="00B0F0"/>
                </a:solidFill>
              </a:rPr>
              <a:t>'FOR'</a:t>
            </a:r>
            <a:r>
              <a:rPr lang="en-US" b="1" dirty="0"/>
              <a:t> is used for general periods of time. It’s to express duration. 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- </a:t>
            </a:r>
            <a:r>
              <a:rPr lang="en-US" b="1" dirty="0">
                <a:solidFill>
                  <a:srgbClr val="00B0F0"/>
                </a:solidFill>
              </a:rPr>
              <a:t>For</a:t>
            </a:r>
            <a:r>
              <a:rPr lang="en-US" b="1" dirty="0"/>
              <a:t> three days, </a:t>
            </a:r>
            <a:br>
              <a:rPr lang="en-US" b="1" dirty="0"/>
            </a:br>
            <a:r>
              <a:rPr lang="en-US" b="1" dirty="0"/>
              <a:t>- </a:t>
            </a:r>
            <a:r>
              <a:rPr lang="en-US" b="1" dirty="0">
                <a:solidFill>
                  <a:srgbClr val="00B0F0"/>
                </a:solidFill>
              </a:rPr>
              <a:t>For</a:t>
            </a:r>
            <a:r>
              <a:rPr lang="en-US" b="1" dirty="0"/>
              <a:t> a week, </a:t>
            </a:r>
            <a:br>
              <a:rPr lang="en-US" b="1" dirty="0"/>
            </a:br>
            <a:r>
              <a:rPr lang="en-US" b="1" dirty="0"/>
              <a:t>- </a:t>
            </a:r>
            <a:r>
              <a:rPr lang="en-US" b="1" dirty="0">
                <a:solidFill>
                  <a:srgbClr val="00B0F0"/>
                </a:solidFill>
              </a:rPr>
              <a:t>For</a:t>
            </a:r>
            <a:r>
              <a:rPr lang="en-US" b="1" dirty="0"/>
              <a:t> several years, </a:t>
            </a:r>
            <a:br>
              <a:rPr lang="en-US" b="1" dirty="0"/>
            </a:br>
            <a:r>
              <a:rPr lang="en-US" b="1" dirty="0"/>
              <a:t>- </a:t>
            </a:r>
            <a:r>
              <a:rPr lang="en-US" b="1" dirty="0">
                <a:solidFill>
                  <a:srgbClr val="00B0F0"/>
                </a:solidFill>
              </a:rPr>
              <a:t>For </a:t>
            </a:r>
            <a:r>
              <a:rPr lang="en-US" b="1" dirty="0"/>
              <a:t>two centuries.</a:t>
            </a:r>
            <a:br>
              <a:rPr lang="en-US" b="1" dirty="0"/>
            </a:br>
            <a:endParaRPr lang="en-US" b="1" dirty="0" smtClean="0"/>
          </a:p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'SINCE'</a:t>
            </a:r>
            <a:r>
              <a:rPr lang="en-US" b="1" dirty="0"/>
              <a:t> is used for a starting point, a specific time.</a:t>
            </a:r>
          </a:p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- 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Since</a:t>
            </a:r>
            <a:r>
              <a:rPr lang="en-US" b="1" dirty="0"/>
              <a:t> Monday, </a:t>
            </a:r>
            <a:br>
              <a:rPr lang="en-US" b="1" dirty="0"/>
            </a:br>
            <a:r>
              <a:rPr lang="en-US" b="1" dirty="0"/>
              <a:t>-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Since</a:t>
            </a:r>
            <a:r>
              <a:rPr lang="en-US" b="1" dirty="0"/>
              <a:t> 1997, </a:t>
            </a:r>
            <a:br>
              <a:rPr lang="en-US" b="1" dirty="0"/>
            </a:br>
            <a:r>
              <a:rPr lang="en-US" b="1" dirty="0"/>
              <a:t>-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Since</a:t>
            </a:r>
            <a:r>
              <a:rPr lang="en-US" b="1" dirty="0"/>
              <a:t> the last war.</a:t>
            </a:r>
          </a:p>
          <a:p>
            <a:r>
              <a:rPr lang="en-US" b="1" dirty="0"/>
              <a:t>-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Since</a:t>
            </a:r>
            <a:r>
              <a:rPr lang="en-US" b="1" dirty="0"/>
              <a:t> the day we met.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85786" y="642918"/>
          <a:ext cx="5786478" cy="5181600"/>
        </p:xfrm>
        <a:graphic>
          <a:graphicData uri="http://schemas.openxmlformats.org/drawingml/2006/table">
            <a:tbl>
              <a:tblPr/>
              <a:tblGrid>
                <a:gridCol w="5786478"/>
              </a:tblGrid>
              <a:tr h="0">
                <a:tc>
                  <a:txBody>
                    <a:bodyPr/>
                    <a:lstStyle/>
                    <a:p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1)  </a:t>
                      </a:r>
                      <a:r>
                        <a:rPr lang="es-ES" sz="2800" dirty="0" smtClean="0">
                          <a:latin typeface="Arial" pitchFamily="34" charset="0"/>
                          <a:cs typeface="Arial" pitchFamily="34" charset="0"/>
                        </a:rPr>
                        <a:t>___________</a:t>
                      </a:r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   </a:t>
                      </a:r>
                      <a:r>
                        <a:rPr lang="es-ES" sz="2800" dirty="0" err="1">
                          <a:latin typeface="Arial" pitchFamily="34" charset="0"/>
                          <a:cs typeface="Arial" pitchFamily="34" charset="0"/>
                        </a:rPr>
                        <a:t>Easter</a:t>
                      </a:r>
                      <a:endParaRPr lang="es-E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2)  </a:t>
                      </a:r>
                      <a:r>
                        <a:rPr lang="es-ES" sz="2800" dirty="0" smtClean="0">
                          <a:latin typeface="Arial" pitchFamily="34" charset="0"/>
                          <a:cs typeface="Arial" pitchFamily="34" charset="0"/>
                        </a:rPr>
                        <a:t>___________</a:t>
                      </a:r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   </a:t>
                      </a:r>
                      <a:r>
                        <a:rPr lang="es-ES" sz="2800" dirty="0" err="1">
                          <a:latin typeface="Arial" pitchFamily="34" charset="0"/>
                          <a:cs typeface="Arial" pitchFamily="34" charset="0"/>
                        </a:rPr>
                        <a:t>two</a:t>
                      </a:r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2800" dirty="0" err="1">
                          <a:latin typeface="Arial" pitchFamily="34" charset="0"/>
                          <a:cs typeface="Arial" pitchFamily="34" charset="0"/>
                        </a:rPr>
                        <a:t>weeks</a:t>
                      </a:r>
                      <a:endParaRPr lang="es-E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3)  </a:t>
                      </a:r>
                      <a:r>
                        <a:rPr lang="es-ES" sz="2800" dirty="0" smtClean="0">
                          <a:latin typeface="Arial" pitchFamily="34" charset="0"/>
                          <a:cs typeface="Arial" pitchFamily="34" charset="0"/>
                        </a:rPr>
                        <a:t>___________</a:t>
                      </a:r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  my </a:t>
                      </a:r>
                      <a:r>
                        <a:rPr lang="es-ES" sz="2800" dirty="0" err="1">
                          <a:latin typeface="Arial" pitchFamily="34" charset="0"/>
                          <a:cs typeface="Arial" pitchFamily="34" charset="0"/>
                        </a:rPr>
                        <a:t>birthday</a:t>
                      </a:r>
                      <a:endParaRPr lang="es-E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4) </a:t>
                      </a:r>
                      <a:r>
                        <a:rPr lang="es-ES" sz="2800" dirty="0" smtClean="0">
                          <a:latin typeface="Arial" pitchFamily="34" charset="0"/>
                          <a:cs typeface="Arial" pitchFamily="34" charset="0"/>
                        </a:rPr>
                        <a:t> ___________</a:t>
                      </a:r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   </a:t>
                      </a:r>
                      <a:r>
                        <a:rPr lang="es-ES" sz="2800" dirty="0" err="1">
                          <a:latin typeface="Arial" pitchFamily="34" charset="0"/>
                          <a:cs typeface="Arial" pitchFamily="34" charset="0"/>
                        </a:rPr>
                        <a:t>last</a:t>
                      </a:r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2800" dirty="0" err="1">
                          <a:latin typeface="Arial" pitchFamily="34" charset="0"/>
                          <a:cs typeface="Arial" pitchFamily="34" charset="0"/>
                        </a:rPr>
                        <a:t>summer</a:t>
                      </a:r>
                      <a:endParaRPr lang="es-E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5) </a:t>
                      </a:r>
                      <a:r>
                        <a:rPr lang="es-ES" sz="2800" dirty="0" smtClean="0">
                          <a:latin typeface="Arial" pitchFamily="34" charset="0"/>
                          <a:cs typeface="Arial" pitchFamily="34" charset="0"/>
                        </a:rPr>
                        <a:t> ___________</a:t>
                      </a:r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   1999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6) </a:t>
                      </a:r>
                      <a:r>
                        <a:rPr lang="es-ES" sz="2800" dirty="0" smtClean="0">
                          <a:latin typeface="Arial" pitchFamily="34" charset="0"/>
                          <a:cs typeface="Arial" pitchFamily="34" charset="0"/>
                        </a:rPr>
                        <a:t> ___________</a:t>
                      </a:r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   ten </a:t>
                      </a:r>
                      <a:r>
                        <a:rPr lang="es-ES" sz="2800" dirty="0" err="1">
                          <a:latin typeface="Arial" pitchFamily="34" charset="0"/>
                          <a:cs typeface="Arial" pitchFamily="34" charset="0"/>
                        </a:rPr>
                        <a:t>days</a:t>
                      </a:r>
                      <a:endParaRPr lang="es-E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7) </a:t>
                      </a:r>
                      <a:r>
                        <a:rPr lang="es-ES" sz="2800" dirty="0" smtClean="0">
                          <a:latin typeface="Arial" pitchFamily="34" charset="0"/>
                          <a:cs typeface="Arial" pitchFamily="34" charset="0"/>
                        </a:rPr>
                        <a:t> ___________</a:t>
                      </a:r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   a </a:t>
                      </a:r>
                      <a:r>
                        <a:rPr lang="es-ES" sz="2800" dirty="0" err="1">
                          <a:latin typeface="Arial" pitchFamily="34" charset="0"/>
                          <a:cs typeface="Arial" pitchFamily="34" charset="0"/>
                        </a:rPr>
                        <a:t>few</a:t>
                      </a:r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 minutes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8)  </a:t>
                      </a:r>
                      <a:r>
                        <a:rPr lang="es-ES" sz="2800" dirty="0" smtClean="0">
                          <a:latin typeface="Arial" pitchFamily="34" charset="0"/>
                          <a:cs typeface="Arial" pitchFamily="34" charset="0"/>
                        </a:rPr>
                        <a:t>___________</a:t>
                      </a:r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  1st </a:t>
                      </a:r>
                      <a:r>
                        <a:rPr lang="es-ES" sz="2800" dirty="0" err="1">
                          <a:latin typeface="Arial" pitchFamily="34" charset="0"/>
                          <a:cs typeface="Arial" pitchFamily="34" charset="0"/>
                        </a:rPr>
                        <a:t>April</a:t>
                      </a:r>
                      <a:endParaRPr lang="es-E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9)  </a:t>
                      </a:r>
                      <a:r>
                        <a:rPr lang="es-ES" sz="2800" dirty="0" smtClean="0">
                          <a:latin typeface="Arial" pitchFamily="34" charset="0"/>
                          <a:cs typeface="Arial" pitchFamily="34" charset="0"/>
                        </a:rPr>
                        <a:t>___________</a:t>
                      </a:r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   a </a:t>
                      </a:r>
                      <a:r>
                        <a:rPr lang="es-ES" sz="2800" dirty="0" err="1">
                          <a:latin typeface="Arial" pitchFamily="34" charset="0"/>
                          <a:cs typeface="Arial" pitchFamily="34" charset="0"/>
                        </a:rPr>
                        <a:t>long</a:t>
                      </a:r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 time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s-ES" sz="2800" dirty="0" smtClean="0">
                          <a:latin typeface="Arial" pitchFamily="34" charset="0"/>
                          <a:cs typeface="Arial" pitchFamily="34" charset="0"/>
                        </a:rPr>
                        <a:t>) ___________</a:t>
                      </a:r>
                      <a:r>
                        <a:rPr lang="es-ES" sz="2800" dirty="0">
                          <a:latin typeface="Arial" pitchFamily="34" charset="0"/>
                          <a:cs typeface="Arial" pitchFamily="34" charset="0"/>
                        </a:rPr>
                        <a:t>   6 </a:t>
                      </a:r>
                      <a:r>
                        <a:rPr lang="es-ES" sz="2800" dirty="0" err="1">
                          <a:latin typeface="Arial" pitchFamily="34" charset="0"/>
                          <a:cs typeface="Arial" pitchFamily="34" charset="0"/>
                        </a:rPr>
                        <a:t>o'clock</a:t>
                      </a:r>
                      <a:endParaRPr lang="es-E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controls>
      <p:control spid="14337" name="DefaultOcx" r:id="rId2" imgW="866880" imgH="228600"/>
      <p:control spid="14338" name="HTMLSelect1" r:id="rId3" imgW="866880" imgH="228600"/>
      <p:control spid="14339" name="HTMLSelect2" r:id="rId4" imgW="866880" imgH="228600"/>
      <p:control spid="14340" name="HTMLSelect3" r:id="rId5" imgW="866880" imgH="228600"/>
      <p:control spid="14341" name="HTMLSelect4" r:id="rId6" imgW="866880" imgH="228600"/>
      <p:control spid="14342" name="HTMLSelect5" r:id="rId7" imgW="866880" imgH="228600"/>
      <p:control spid="14343" name="HTMLSelect6" r:id="rId8" imgW="866880" imgH="228600"/>
      <p:control spid="14344" name="HTMLSelect7" r:id="rId9" imgW="866880" imgH="228600"/>
      <p:control spid="14345" name="HTMLSelect8" r:id="rId10" imgW="866880" imgH="228600"/>
      <p:control spid="14346" name="HTMLSelect9" r:id="rId11" imgW="866880" imgH="228600"/>
    </p:controls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28728" y="5699485"/>
            <a:ext cx="58579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8700" tIns="45720" rIns="1587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6.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T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he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Canadian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two-dollar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coin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(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or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 </a:t>
            </a:r>
            <a:r>
              <a:rPr kumimoji="0" lang="es-ES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toonie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) has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been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in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circulation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________ 1996.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  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since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 Unicode" pitchFamily="34" charset="0"/>
              <a:cs typeface="Lucida Sans Unicode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  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for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 Unicode" pitchFamily="34" charset="0"/>
              <a:cs typeface="Lucida Sans Unicode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16386" name="Picture 2" descr="wedd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476" y="142852"/>
            <a:ext cx="952500" cy="923925"/>
          </a:xfrm>
          <a:prstGeom prst="rect">
            <a:avLst/>
          </a:prstGeom>
          <a:noFill/>
        </p:spPr>
      </p:pic>
      <p:pic>
        <p:nvPicPr>
          <p:cNvPr id="16387" name="Picture 3" descr="diar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476" y="1408131"/>
            <a:ext cx="952500" cy="723900"/>
          </a:xfrm>
          <a:prstGeom prst="rect">
            <a:avLst/>
          </a:prstGeom>
          <a:noFill/>
        </p:spPr>
      </p:pic>
      <p:pic>
        <p:nvPicPr>
          <p:cNvPr id="16388" name="Picture 4" descr="student studyi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476" y="2398731"/>
            <a:ext cx="952500" cy="885825"/>
          </a:xfrm>
          <a:prstGeom prst="rect">
            <a:avLst/>
          </a:prstGeom>
          <a:noFill/>
        </p:spPr>
      </p:pic>
      <p:pic>
        <p:nvPicPr>
          <p:cNvPr id="16389" name="Picture 5" descr="beave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1914" y="3576644"/>
            <a:ext cx="952500" cy="781050"/>
          </a:xfrm>
          <a:prstGeom prst="rect">
            <a:avLst/>
          </a:prstGeom>
          <a:noFill/>
        </p:spPr>
      </p:pic>
      <p:pic>
        <p:nvPicPr>
          <p:cNvPr id="16390" name="Picture 6" descr="couga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1914" y="4657738"/>
            <a:ext cx="952500" cy="628650"/>
          </a:xfrm>
          <a:prstGeom prst="rect">
            <a:avLst/>
          </a:prstGeom>
          <a:noFill/>
        </p:spPr>
      </p:pic>
      <p:pic>
        <p:nvPicPr>
          <p:cNvPr id="16391" name="Picture 7" descr="two dollars coin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3214" y="5623842"/>
            <a:ext cx="911200" cy="805554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1428728" y="508795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sz="1200" dirty="0" err="1">
                <a:solidFill>
                  <a:srgbClr val="000000"/>
                </a:solidFill>
                <a:latin typeface="Lucida Sans Unicode" pitchFamily="34" charset="0"/>
                <a:cs typeface="Lucida Sans Unicode" pitchFamily="34" charset="0"/>
              </a:rPr>
              <a:t>T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hey've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been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married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________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twenty-five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years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  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since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 Unicode" pitchFamily="34" charset="0"/>
              <a:cs typeface="Lucida Sans Unicode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  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for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428728" y="1508927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M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ary has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kept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a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diary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________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she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was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ten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years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old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  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since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 Unicode" pitchFamily="34" charset="0"/>
              <a:cs typeface="Lucida Sans Unicode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  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for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428728" y="2580497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3.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J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on has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been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a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student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here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________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March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  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since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 Unicode" pitchFamily="34" charset="0"/>
              <a:cs typeface="Lucida Sans Unicode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  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for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428760" y="3638796"/>
            <a:ext cx="4572000" cy="8463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4.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T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he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beaver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has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been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an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emblem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of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Canada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________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many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years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  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since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 Unicode" pitchFamily="34" charset="0"/>
              <a:cs typeface="Lucida Sans Unicode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  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for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500166" y="4627915"/>
            <a:ext cx="6215106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5.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C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ougars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have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almost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disappeared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from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the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Victoria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area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________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humans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settled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here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  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since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 Unicode" pitchFamily="34" charset="0"/>
              <a:cs typeface="Lucida Sans Unicode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  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for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91440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Fill</a:t>
            </a:r>
            <a:r>
              <a:rPr kumimoji="0" lang="es-ES" sz="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in </a:t>
            </a:r>
            <a:r>
              <a:rPr kumimoji="0" lang="es-ES" sz="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the</a:t>
            </a:r>
            <a:r>
              <a:rPr kumimoji="0" lang="es-ES" sz="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ES" sz="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fol</a:t>
            </a:r>
            <a:r>
              <a:rPr kumimoji="0" lang="es-ES" sz="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214546" y="3357562"/>
            <a:ext cx="69294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-171396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1438" y="892665"/>
            <a:ext cx="8929718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1.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They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have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been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living in Madrid ___________ 1972.</a:t>
            </a:r>
            <a:b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2. He has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been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in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prison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___________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four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years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3. He has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known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about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fact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___________ a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long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time.</a:t>
            </a:r>
            <a:b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4.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Conditions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have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changed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lot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___________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we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were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children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5.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Our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teacher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has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been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very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ill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___________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last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month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3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6. I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haven't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eaten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anything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___________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twenty-four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hours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7. In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fact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he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always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very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rude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We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have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been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waiting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for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him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___________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half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hour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8. I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haven't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seen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him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___________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three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years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it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because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I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haven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't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been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there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---- I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left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school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9. I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have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been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trying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mend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old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fashioned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car ___________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hours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10.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One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of my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friends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has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been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teaching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in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Tokyo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___________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three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years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I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haven't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met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him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___________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last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year</a:t>
            </a:r>
            <a: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br>
              <a: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4282" y="252691"/>
            <a:ext cx="3778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Practice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since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for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controls>
      <p:control spid="11266" name="DefaultOcx" r:id="rId2" imgW="1295280" imgH="228600"/>
      <p:control spid="11267" name="HTMLText1" r:id="rId3" imgW="1295280" imgH="228600"/>
      <p:control spid="11268" name="HTMLText2" r:id="rId4" imgW="1295280" imgH="228600"/>
      <p:control spid="11269" name="HTMLText3" r:id="rId5" imgW="1295280" imgH="228600"/>
    </p:controls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99</Words>
  <Application>Microsoft Office PowerPoint</Application>
  <PresentationFormat>Presentación en pantalla (4:3)</PresentationFormat>
  <Paragraphs>58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10</cp:revision>
  <dcterms:created xsi:type="dcterms:W3CDTF">2014-05-26T14:06:03Z</dcterms:created>
  <dcterms:modified xsi:type="dcterms:W3CDTF">2014-05-26T15:16:04Z</dcterms:modified>
</cp:coreProperties>
</file>