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58" r:id="rId5"/>
    <p:sldId id="261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404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AD19-B1B7-4E39-A43A-D78C4195FDEB}" type="datetimeFigureOut">
              <a:rPr lang="es-ES" smtClean="0"/>
              <a:t>18/10/2015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53723-3F77-4FC2-B6F4-2D4BBC2712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5201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AD19-B1B7-4E39-A43A-D78C4195FDEB}" type="datetimeFigureOut">
              <a:rPr lang="es-ES" smtClean="0"/>
              <a:t>18/10/2015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53723-3F77-4FC2-B6F4-2D4BBC2712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3517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AD19-B1B7-4E39-A43A-D78C4195FDEB}" type="datetimeFigureOut">
              <a:rPr lang="es-ES" smtClean="0"/>
              <a:t>18/10/2015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53723-3F77-4FC2-B6F4-2D4BBC2712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7744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AD19-B1B7-4E39-A43A-D78C4195FDEB}" type="datetimeFigureOut">
              <a:rPr lang="es-ES" smtClean="0"/>
              <a:t>18/10/2015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53723-3F77-4FC2-B6F4-2D4BBC2712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2253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AD19-B1B7-4E39-A43A-D78C4195FDEB}" type="datetimeFigureOut">
              <a:rPr lang="es-ES" smtClean="0"/>
              <a:t>18/10/2015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53723-3F77-4FC2-B6F4-2D4BBC2712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804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AD19-B1B7-4E39-A43A-D78C4195FDEB}" type="datetimeFigureOut">
              <a:rPr lang="es-ES" smtClean="0"/>
              <a:t>18/10/2015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53723-3F77-4FC2-B6F4-2D4BBC2712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3395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AD19-B1B7-4E39-A43A-D78C4195FDEB}" type="datetimeFigureOut">
              <a:rPr lang="es-ES" smtClean="0"/>
              <a:t>18/10/2015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53723-3F77-4FC2-B6F4-2D4BBC2712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6585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AD19-B1B7-4E39-A43A-D78C4195FDEB}" type="datetimeFigureOut">
              <a:rPr lang="es-ES" smtClean="0"/>
              <a:t>18/10/2015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53723-3F77-4FC2-B6F4-2D4BBC2712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437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AD19-B1B7-4E39-A43A-D78C4195FDEB}" type="datetimeFigureOut">
              <a:rPr lang="es-ES" smtClean="0"/>
              <a:t>18/10/2015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53723-3F77-4FC2-B6F4-2D4BBC2712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5844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AD19-B1B7-4E39-A43A-D78C4195FDEB}" type="datetimeFigureOut">
              <a:rPr lang="es-ES" smtClean="0"/>
              <a:t>18/10/2015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53723-3F77-4FC2-B6F4-2D4BBC2712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610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AD19-B1B7-4E39-A43A-D78C4195FDEB}" type="datetimeFigureOut">
              <a:rPr lang="es-ES" smtClean="0"/>
              <a:t>18/10/2015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53723-3F77-4FC2-B6F4-2D4BBC2712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8393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AAD19-B1B7-4E39-A43A-D78C4195FDEB}" type="datetimeFigureOut">
              <a:rPr lang="es-ES" smtClean="0"/>
              <a:t>18/10/2015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53723-3F77-4FC2-B6F4-2D4BBC2712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561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ammar.cl/Basic/Can_Cannot.htm" TargetMode="External"/><Relationship Id="rId2" Type="http://schemas.openxmlformats.org/officeDocument/2006/relationships/hyperlink" Target="http://www.grammar.cl/Present/To_Be.htm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bOzc-vF3jOQ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2.bp.blogspot.com/-GDPcFHYnBnU/VNt1C90ssCI/AAAAAAAABaY/1gxB5zfyBHU/s1600/adverbios%2Bfrecuenci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38196"/>
            <a:ext cx="8352928" cy="6431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7872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037936"/>
              </p:ext>
            </p:extLst>
          </p:nvPr>
        </p:nvGraphicFramePr>
        <p:xfrm>
          <a:off x="251520" y="188641"/>
          <a:ext cx="5040559" cy="5904655"/>
        </p:xfrm>
        <a:graphic>
          <a:graphicData uri="http://schemas.openxmlformats.org/drawingml/2006/table">
            <a:tbl>
              <a:tblPr/>
              <a:tblGrid>
                <a:gridCol w="993903"/>
                <a:gridCol w="1428736"/>
                <a:gridCol w="2617920"/>
              </a:tblGrid>
              <a:tr h="765658"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err="1">
                          <a:solidFill>
                            <a:srgbClr val="0070C0"/>
                          </a:solidFill>
                          <a:effectLst/>
                        </a:rPr>
                        <a:t>Frequency</a:t>
                      </a:r>
                      <a:endParaRPr lang="es-ES" sz="1400" b="1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47625" marR="95250" marT="47625" marB="476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>
                          <a:solidFill>
                            <a:srgbClr val="0070C0"/>
                          </a:solidFill>
                          <a:effectLst/>
                        </a:rPr>
                        <a:t>Adverb of Frequency</a:t>
                      </a:r>
                    </a:p>
                  </a:txBody>
                  <a:tcPr marL="47625" marR="95250" marT="47625" marB="476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err="1">
                          <a:solidFill>
                            <a:srgbClr val="0070C0"/>
                          </a:solidFill>
                          <a:effectLst/>
                        </a:rPr>
                        <a:t>Example</a:t>
                      </a:r>
                      <a:r>
                        <a:rPr lang="es-ES" sz="1400" b="1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es-ES" sz="1400" b="1" dirty="0" err="1">
                          <a:solidFill>
                            <a:srgbClr val="0070C0"/>
                          </a:solidFill>
                          <a:effectLst/>
                        </a:rPr>
                        <a:t>Sentence</a:t>
                      </a:r>
                      <a:endParaRPr lang="es-ES" sz="1400" b="1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marL="47625" marR="95250" marT="47625" marB="476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7993"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rgbClr val="7030A0"/>
                          </a:solidFill>
                          <a:effectLst/>
                        </a:rPr>
                        <a:t>100%</a:t>
                      </a:r>
                    </a:p>
                  </a:txBody>
                  <a:tcPr marL="47625" marR="47625" marT="19050" marB="19050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err="1">
                          <a:solidFill>
                            <a:srgbClr val="00B0F0"/>
                          </a:solidFill>
                          <a:effectLst/>
                        </a:rPr>
                        <a:t>always</a:t>
                      </a:r>
                      <a:endParaRPr lang="es-ES" sz="1400" b="1" dirty="0">
                        <a:solidFill>
                          <a:srgbClr val="00B0F0"/>
                        </a:solidFill>
                        <a:effectLst/>
                      </a:endParaRPr>
                    </a:p>
                  </a:txBody>
                  <a:tcPr marL="47625" marR="47625" marT="19050" marB="19050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</a:rPr>
                        <a:t>I </a:t>
                      </a: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</a:rPr>
                        <a:t>always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</a:rPr>
                        <a:t> go to bed before 11pm.</a:t>
                      </a:r>
                    </a:p>
                  </a:txBody>
                  <a:tcPr marL="47625" marR="47625" marT="19050" marB="19050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57993"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rgbClr val="7030A0"/>
                          </a:solidFill>
                          <a:effectLst/>
                        </a:rPr>
                        <a:t>90%</a:t>
                      </a:r>
                    </a:p>
                  </a:txBody>
                  <a:tcPr marL="47625" marR="47625" marT="19050" marB="19050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err="1">
                          <a:solidFill>
                            <a:srgbClr val="00B0F0"/>
                          </a:solidFill>
                          <a:effectLst/>
                        </a:rPr>
                        <a:t>usually</a:t>
                      </a:r>
                      <a:endParaRPr lang="es-ES" sz="1400" b="1" dirty="0">
                        <a:solidFill>
                          <a:srgbClr val="00B0F0"/>
                        </a:solidFill>
                        <a:effectLst/>
                      </a:endParaRPr>
                    </a:p>
                  </a:txBody>
                  <a:tcPr marL="47625" marR="47625" marT="19050" marB="19050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</a:rPr>
                        <a:t>I </a:t>
                      </a: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</a:rPr>
                        <a:t>usually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</a:rPr>
                        <a:t> have cereal for breakfast.</a:t>
                      </a:r>
                    </a:p>
                  </a:txBody>
                  <a:tcPr marL="47625" marR="47625" marT="19050" marB="19050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81826"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rgbClr val="7030A0"/>
                          </a:solidFill>
                          <a:effectLst/>
                        </a:rPr>
                        <a:t>80%</a:t>
                      </a:r>
                    </a:p>
                  </a:txBody>
                  <a:tcPr marL="47625" marR="47625" marT="19050" marB="19050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err="1">
                          <a:solidFill>
                            <a:srgbClr val="00B0F0"/>
                          </a:solidFill>
                          <a:effectLst/>
                        </a:rPr>
                        <a:t>normally</a:t>
                      </a:r>
                      <a:r>
                        <a:rPr lang="es-ES" sz="1400" b="1" dirty="0">
                          <a:solidFill>
                            <a:srgbClr val="00B0F0"/>
                          </a:solidFill>
                          <a:effectLst/>
                        </a:rPr>
                        <a:t> / </a:t>
                      </a:r>
                      <a:r>
                        <a:rPr lang="es-ES" sz="1400" b="1" dirty="0" err="1">
                          <a:solidFill>
                            <a:srgbClr val="00B0F0"/>
                          </a:solidFill>
                          <a:effectLst/>
                        </a:rPr>
                        <a:t>generally</a:t>
                      </a:r>
                      <a:endParaRPr lang="es-ES" sz="1400" b="1" dirty="0">
                        <a:solidFill>
                          <a:srgbClr val="00B0F0"/>
                        </a:solidFill>
                        <a:effectLst/>
                      </a:endParaRPr>
                    </a:p>
                  </a:txBody>
                  <a:tcPr marL="47625" marR="47625" marT="19050" marB="19050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</a:rPr>
                        <a:t>I </a:t>
                      </a: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</a:rPr>
                        <a:t>normally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</a:rPr>
                        <a:t> go to the gym.</a:t>
                      </a:r>
                    </a:p>
                  </a:txBody>
                  <a:tcPr marL="47625" marR="47625" marT="19050" marB="19050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81826">
                <a:tc>
                  <a:txBody>
                    <a:bodyPr/>
                    <a:lstStyle/>
                    <a:p>
                      <a:pPr algn="ctr"/>
                      <a:r>
                        <a:rPr lang="es-ES" sz="1400" b="1">
                          <a:solidFill>
                            <a:srgbClr val="7030A0"/>
                          </a:solidFill>
                          <a:effectLst/>
                        </a:rPr>
                        <a:t>70%</a:t>
                      </a:r>
                    </a:p>
                  </a:txBody>
                  <a:tcPr marL="47625" marR="47625" marT="19050" marB="19050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err="1">
                          <a:solidFill>
                            <a:srgbClr val="00B0F0"/>
                          </a:solidFill>
                          <a:effectLst/>
                        </a:rPr>
                        <a:t>often</a:t>
                      </a:r>
                      <a:r>
                        <a:rPr lang="es-ES" sz="1400" b="1" dirty="0">
                          <a:solidFill>
                            <a:srgbClr val="00B0F0"/>
                          </a:solidFill>
                          <a:effectLst/>
                        </a:rPr>
                        <a:t>* / </a:t>
                      </a:r>
                      <a:r>
                        <a:rPr lang="es-ES" sz="1400" b="1" dirty="0" err="1">
                          <a:solidFill>
                            <a:srgbClr val="00B0F0"/>
                          </a:solidFill>
                          <a:effectLst/>
                        </a:rPr>
                        <a:t>frequently</a:t>
                      </a:r>
                      <a:endParaRPr lang="es-ES" sz="1400" b="1" dirty="0">
                        <a:solidFill>
                          <a:srgbClr val="00B0F0"/>
                        </a:solidFill>
                        <a:effectLst/>
                      </a:endParaRPr>
                    </a:p>
                  </a:txBody>
                  <a:tcPr marL="47625" marR="47625" marT="19050" marB="19050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</a:rPr>
                        <a:t>I </a:t>
                      </a: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</a:rPr>
                        <a:t>often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</a:rPr>
                        <a:t> surf the internet.</a:t>
                      </a:r>
                    </a:p>
                  </a:txBody>
                  <a:tcPr marL="47625" marR="47625" marT="19050" marB="19050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81826"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rgbClr val="7030A0"/>
                          </a:solidFill>
                          <a:effectLst/>
                        </a:rPr>
                        <a:t>50%</a:t>
                      </a:r>
                    </a:p>
                  </a:txBody>
                  <a:tcPr marL="47625" marR="47625" marT="19050" marB="19050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err="1">
                          <a:solidFill>
                            <a:srgbClr val="00B0F0"/>
                          </a:solidFill>
                          <a:effectLst/>
                        </a:rPr>
                        <a:t>sometimes</a:t>
                      </a:r>
                      <a:endParaRPr lang="es-ES" sz="1400" b="1" dirty="0">
                        <a:solidFill>
                          <a:srgbClr val="00B0F0"/>
                        </a:solidFill>
                        <a:effectLst/>
                      </a:endParaRPr>
                    </a:p>
                  </a:txBody>
                  <a:tcPr marL="47625" marR="47625" marT="19050" marB="19050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</a:rPr>
                        <a:t>I </a:t>
                      </a: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</a:rPr>
                        <a:t>sometimes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</a:rPr>
                        <a:t> forget my wife's birthday.</a:t>
                      </a:r>
                    </a:p>
                  </a:txBody>
                  <a:tcPr marL="47625" marR="47625" marT="19050" marB="19050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68857">
                <a:tc>
                  <a:txBody>
                    <a:bodyPr/>
                    <a:lstStyle/>
                    <a:p>
                      <a:pPr algn="ctr"/>
                      <a:r>
                        <a:rPr lang="es-ES" sz="1400" b="1">
                          <a:solidFill>
                            <a:srgbClr val="7030A0"/>
                          </a:solidFill>
                          <a:effectLst/>
                        </a:rPr>
                        <a:t>30%</a:t>
                      </a:r>
                    </a:p>
                  </a:txBody>
                  <a:tcPr marL="47625" marR="47625" marT="19050" marB="19050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err="1">
                          <a:solidFill>
                            <a:srgbClr val="00B0F0"/>
                          </a:solidFill>
                          <a:effectLst/>
                        </a:rPr>
                        <a:t>occasionally</a:t>
                      </a:r>
                      <a:endParaRPr lang="es-ES" sz="1400" b="1" dirty="0">
                        <a:solidFill>
                          <a:srgbClr val="00B0F0"/>
                        </a:solidFill>
                        <a:effectLst/>
                      </a:endParaRPr>
                    </a:p>
                  </a:txBody>
                  <a:tcPr marL="47625" marR="47625" marT="19050" marB="19050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</a:rPr>
                        <a:t>I </a:t>
                      </a: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</a:rPr>
                        <a:t>occasionally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</a:rPr>
                        <a:t> eat junk food.</a:t>
                      </a:r>
                    </a:p>
                  </a:txBody>
                  <a:tcPr marL="47625" marR="47625" marT="19050" marB="19050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57993"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rgbClr val="7030A0"/>
                          </a:solidFill>
                          <a:effectLst/>
                        </a:rPr>
                        <a:t>10%</a:t>
                      </a:r>
                    </a:p>
                  </a:txBody>
                  <a:tcPr marL="47625" marR="47625" marT="19050" marB="19050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err="1">
                          <a:solidFill>
                            <a:srgbClr val="00B0F0"/>
                          </a:solidFill>
                          <a:effectLst/>
                        </a:rPr>
                        <a:t>seldom</a:t>
                      </a:r>
                      <a:endParaRPr lang="es-ES" sz="1400" b="1" dirty="0">
                        <a:solidFill>
                          <a:srgbClr val="00B0F0"/>
                        </a:solidFill>
                        <a:effectLst/>
                      </a:endParaRPr>
                    </a:p>
                  </a:txBody>
                  <a:tcPr marL="47625" marR="47625" marT="19050" marB="19050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</a:rPr>
                        <a:t>I </a:t>
                      </a: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</a:rPr>
                        <a:t>seldom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</a:rPr>
                        <a:t> read the newspaper.</a:t>
                      </a:r>
                    </a:p>
                  </a:txBody>
                  <a:tcPr marL="47625" marR="47625" marT="19050" marB="19050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81826"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rgbClr val="7030A0"/>
                          </a:solidFill>
                          <a:effectLst/>
                        </a:rPr>
                        <a:t>5%</a:t>
                      </a:r>
                    </a:p>
                  </a:txBody>
                  <a:tcPr marL="47625" marR="47625" marT="19050" marB="19050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err="1">
                          <a:solidFill>
                            <a:srgbClr val="00B0F0"/>
                          </a:solidFill>
                          <a:effectLst/>
                        </a:rPr>
                        <a:t>hardly</a:t>
                      </a:r>
                      <a:r>
                        <a:rPr lang="es-ES" sz="1400" b="1" dirty="0">
                          <a:solidFill>
                            <a:srgbClr val="00B0F0"/>
                          </a:solidFill>
                          <a:effectLst/>
                        </a:rPr>
                        <a:t> </a:t>
                      </a:r>
                      <a:r>
                        <a:rPr lang="es-ES" sz="1400" b="1" dirty="0" err="1">
                          <a:solidFill>
                            <a:srgbClr val="00B0F0"/>
                          </a:solidFill>
                          <a:effectLst/>
                        </a:rPr>
                        <a:t>ever</a:t>
                      </a:r>
                      <a:r>
                        <a:rPr lang="es-ES" sz="1400" b="1" dirty="0">
                          <a:solidFill>
                            <a:srgbClr val="00B0F0"/>
                          </a:solidFill>
                          <a:effectLst/>
                        </a:rPr>
                        <a:t> / </a:t>
                      </a:r>
                      <a:r>
                        <a:rPr lang="es-ES" sz="1400" b="1" dirty="0" err="1">
                          <a:solidFill>
                            <a:srgbClr val="00B0F0"/>
                          </a:solidFill>
                          <a:effectLst/>
                        </a:rPr>
                        <a:t>rarely</a:t>
                      </a:r>
                      <a:endParaRPr lang="es-ES" sz="1400" b="1" dirty="0">
                        <a:solidFill>
                          <a:srgbClr val="00B0F0"/>
                        </a:solidFill>
                        <a:effectLst/>
                      </a:endParaRPr>
                    </a:p>
                  </a:txBody>
                  <a:tcPr marL="47625" marR="47625" marT="19050" marB="19050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</a:rPr>
                        <a:t>I </a:t>
                      </a: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</a:rPr>
                        <a:t>hardly ever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</a:rPr>
                        <a:t> drink alcohol.</a:t>
                      </a:r>
                    </a:p>
                  </a:txBody>
                  <a:tcPr marL="47625" marR="47625" marT="19050" marB="19050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68857"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rgbClr val="7030A0"/>
                          </a:solidFill>
                          <a:effectLst/>
                        </a:rPr>
                        <a:t>0%</a:t>
                      </a:r>
                    </a:p>
                  </a:txBody>
                  <a:tcPr marL="47625" marR="47625" marT="19050" marB="19050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err="1">
                          <a:solidFill>
                            <a:srgbClr val="00B0F0"/>
                          </a:solidFill>
                          <a:effectLst/>
                        </a:rPr>
                        <a:t>never</a:t>
                      </a:r>
                      <a:endParaRPr lang="es-ES" sz="1400" b="1" dirty="0">
                        <a:solidFill>
                          <a:srgbClr val="00B0F0"/>
                        </a:solidFill>
                        <a:effectLst/>
                      </a:endParaRPr>
                    </a:p>
                  </a:txBody>
                  <a:tcPr marL="47625" marR="47625" marT="19050" marB="19050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</a:rPr>
                        <a:t>I </a:t>
                      </a: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</a:rPr>
                        <a:t>never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</a:rPr>
                        <a:t> swim in the sea.</a:t>
                      </a:r>
                    </a:p>
                  </a:txBody>
                  <a:tcPr marL="47625" marR="47625" marT="19050" marB="19050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224787"/>
              </p:ext>
            </p:extLst>
          </p:nvPr>
        </p:nvGraphicFramePr>
        <p:xfrm>
          <a:off x="5508104" y="1412766"/>
          <a:ext cx="3384376" cy="720090"/>
        </p:xfrm>
        <a:graphic>
          <a:graphicData uri="http://schemas.openxmlformats.org/drawingml/2006/table">
            <a:tbl>
              <a:tblPr/>
              <a:tblGrid>
                <a:gridCol w="3384376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s-ES" sz="1200" b="1" dirty="0" err="1">
                          <a:effectLst/>
                        </a:rPr>
                        <a:t>Subject</a:t>
                      </a:r>
                      <a:r>
                        <a:rPr lang="es-ES" sz="1200" b="1" dirty="0">
                          <a:effectLst/>
                        </a:rPr>
                        <a:t> + </a:t>
                      </a:r>
                      <a:r>
                        <a:rPr lang="es-ES" sz="1200" b="1" dirty="0" err="1">
                          <a:effectLst/>
                        </a:rPr>
                        <a:t>adverb</a:t>
                      </a:r>
                      <a:r>
                        <a:rPr lang="es-ES" sz="1200" b="1" dirty="0">
                          <a:effectLst/>
                        </a:rPr>
                        <a:t> + </a:t>
                      </a:r>
                      <a:r>
                        <a:rPr lang="es-ES" sz="1200" b="1" i="1" dirty="0" err="1">
                          <a:effectLst/>
                        </a:rPr>
                        <a:t>main</a:t>
                      </a:r>
                      <a:r>
                        <a:rPr lang="es-ES" sz="1200" b="1" i="1" dirty="0">
                          <a:effectLst/>
                        </a:rPr>
                        <a:t> </a:t>
                      </a:r>
                      <a:r>
                        <a:rPr lang="es-ES" sz="1200" b="1" i="1" dirty="0" err="1">
                          <a:effectLst/>
                        </a:rPr>
                        <a:t>verb</a:t>
                      </a:r>
                      <a:endParaRPr lang="es-ES" sz="1200" b="1" dirty="0">
                        <a:effectLst/>
                      </a:endParaRPr>
                    </a:p>
                  </a:txBody>
                  <a:tcPr marL="47625" marR="95250" marT="47625" marB="476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I </a:t>
                      </a:r>
                      <a:r>
                        <a:rPr lang="en-US" sz="1200" b="1">
                          <a:effectLst/>
                        </a:rPr>
                        <a:t>always</a:t>
                      </a:r>
                      <a:r>
                        <a:rPr lang="en-US" sz="1200">
                          <a:effectLst/>
                        </a:rPr>
                        <a:t> </a:t>
                      </a:r>
                      <a:r>
                        <a:rPr lang="en-US" sz="1200" i="1">
                          <a:effectLst/>
                        </a:rPr>
                        <a:t>remember</a:t>
                      </a:r>
                      <a:r>
                        <a:rPr lang="en-US" sz="1200">
                          <a:effectLst/>
                        </a:rPr>
                        <a:t> to do my homework.</a:t>
                      </a:r>
                    </a:p>
                  </a:txBody>
                  <a:tcPr marL="47625" marR="47625" marT="19050" marB="19050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</a:rPr>
                        <a:t>He </a:t>
                      </a:r>
                      <a:r>
                        <a:rPr lang="en-US" sz="1200" b="1" dirty="0">
                          <a:effectLst/>
                        </a:rPr>
                        <a:t>normally</a:t>
                      </a:r>
                      <a:r>
                        <a:rPr lang="en-US" sz="1200" dirty="0">
                          <a:effectLst/>
                        </a:rPr>
                        <a:t> </a:t>
                      </a:r>
                      <a:r>
                        <a:rPr lang="en-US" sz="1200" i="1" dirty="0">
                          <a:effectLst/>
                        </a:rPr>
                        <a:t>gets</a:t>
                      </a:r>
                      <a:r>
                        <a:rPr lang="en-US" sz="1200" dirty="0">
                          <a:effectLst/>
                        </a:rPr>
                        <a:t> good marks in exams.</a:t>
                      </a:r>
                    </a:p>
                  </a:txBody>
                  <a:tcPr marL="47625" marR="47625" marT="19050" marB="19050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070414"/>
              </p:ext>
            </p:extLst>
          </p:nvPr>
        </p:nvGraphicFramePr>
        <p:xfrm>
          <a:off x="5508104" y="2924944"/>
          <a:ext cx="3312368" cy="674370"/>
        </p:xfrm>
        <a:graphic>
          <a:graphicData uri="http://schemas.openxmlformats.org/drawingml/2006/table">
            <a:tbl>
              <a:tblPr/>
              <a:tblGrid>
                <a:gridCol w="3312368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s-ES" sz="1100" b="1" dirty="0" err="1">
                          <a:effectLst/>
                        </a:rPr>
                        <a:t>Subject</a:t>
                      </a:r>
                      <a:r>
                        <a:rPr lang="es-ES" sz="1100" b="1" dirty="0">
                          <a:effectLst/>
                        </a:rPr>
                        <a:t> + </a:t>
                      </a:r>
                      <a:r>
                        <a:rPr lang="es-ES" sz="1100" b="1" i="1" dirty="0" err="1">
                          <a:effectLst/>
                        </a:rPr>
                        <a:t>to</a:t>
                      </a:r>
                      <a:r>
                        <a:rPr lang="es-ES" sz="1100" b="1" i="1" dirty="0">
                          <a:effectLst/>
                        </a:rPr>
                        <a:t> be</a:t>
                      </a:r>
                      <a:r>
                        <a:rPr lang="es-ES" sz="1100" b="1" dirty="0">
                          <a:effectLst/>
                        </a:rPr>
                        <a:t> + </a:t>
                      </a:r>
                      <a:r>
                        <a:rPr lang="es-ES" sz="1100" b="1" dirty="0" err="1">
                          <a:effectLst/>
                        </a:rPr>
                        <a:t>adverb</a:t>
                      </a:r>
                      <a:endParaRPr lang="es-ES" sz="1100" b="1" dirty="0">
                        <a:effectLst/>
                      </a:endParaRPr>
                    </a:p>
                  </a:txBody>
                  <a:tcPr marL="47625" marR="95250" marT="47625" marB="476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</a:rPr>
                        <a:t>They </a:t>
                      </a:r>
                      <a:r>
                        <a:rPr lang="en-US" sz="1100" i="1" dirty="0">
                          <a:effectLst/>
                        </a:rPr>
                        <a:t>are</a:t>
                      </a: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b="1" dirty="0">
                          <a:effectLst/>
                        </a:rPr>
                        <a:t>never</a:t>
                      </a:r>
                      <a:r>
                        <a:rPr lang="en-US" sz="1100" dirty="0">
                          <a:effectLst/>
                        </a:rPr>
                        <a:t> pleased to see me.</a:t>
                      </a:r>
                    </a:p>
                  </a:txBody>
                  <a:tcPr marL="47625" marR="47625" marT="19050" marB="19050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</a:rPr>
                        <a:t>She </a:t>
                      </a:r>
                      <a:r>
                        <a:rPr lang="en-US" sz="1100" i="1" dirty="0">
                          <a:effectLst/>
                        </a:rPr>
                        <a:t>isn't</a:t>
                      </a: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b="1" dirty="0">
                          <a:effectLst/>
                        </a:rPr>
                        <a:t>usually</a:t>
                      </a:r>
                      <a:r>
                        <a:rPr lang="en-US" sz="1100" dirty="0">
                          <a:effectLst/>
                        </a:rPr>
                        <a:t> bad tempered.</a:t>
                      </a:r>
                    </a:p>
                  </a:txBody>
                  <a:tcPr marL="47625" marR="47625" marT="19050" marB="19050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364088" y="494768"/>
            <a:ext cx="3600400" cy="48596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58700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4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" sz="1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 Position of </a:t>
            </a:r>
            <a:r>
              <a:rPr kumimoji="0" lang="es-ES" sz="14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" sz="1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4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Adverb</a:t>
            </a:r>
            <a:r>
              <a:rPr kumimoji="0" lang="es-ES" sz="1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 in a </a:t>
            </a:r>
            <a:r>
              <a:rPr kumimoji="0" lang="es-ES" sz="14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Sentence</a:t>
            </a:r>
            <a:r>
              <a:rPr kumimoji="0" lang="es-ES" sz="100" b="0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n</a:t>
            </a:r>
            <a:r>
              <a:rPr kumimoji="0" lang="es-ES" sz="1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00" b="0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adverb</a:t>
            </a:r>
            <a:r>
              <a:rPr kumimoji="0" lang="es-ES" sz="1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 of </a:t>
            </a:r>
            <a:r>
              <a:rPr kumimoji="0" lang="es-ES" sz="100" b="0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frequency</a:t>
            </a:r>
            <a:r>
              <a:rPr kumimoji="0" lang="es-ES" sz="1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00" b="0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goes</a:t>
            </a:r>
            <a:r>
              <a:rPr kumimoji="0" lang="es-ES" sz="1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sz="1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after</a:t>
            </a:r>
            <a:r>
              <a:rPr kumimoji="0" lang="es-ES" sz="1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sz="100" b="0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" sz="1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00" b="0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verb</a:t>
            </a:r>
            <a:r>
              <a:rPr kumimoji="0" lang="es-ES" sz="1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sz="100" b="0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  <a:hlinkClick r:id="rId2" tooltip="To Be in Present Tense"/>
              </a:rPr>
              <a:t>To</a:t>
            </a:r>
            <a:r>
              <a:rPr kumimoji="0" lang="es-ES" sz="1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  <a:hlinkClick r:id="rId2" tooltip="To Be in Present Tense"/>
              </a:rPr>
              <a:t> Be</a:t>
            </a:r>
            <a:r>
              <a:rPr kumimoji="0" lang="es-ES" sz="1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sz="1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s-ES" sz="1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364088" y="981889"/>
            <a:ext cx="352839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>
                <a:latin typeface="Arial" pitchFamily="34" charset="0"/>
                <a:cs typeface="Arial" pitchFamily="34" charset="0"/>
              </a:rPr>
              <a:t>An adverb of frequency goes </a:t>
            </a:r>
            <a:r>
              <a:rPr lang="en-US" sz="1100" b="1" dirty="0" smtClean="0">
                <a:latin typeface="Arial" pitchFamily="34" charset="0"/>
                <a:cs typeface="Arial" pitchFamily="34" charset="0"/>
              </a:rPr>
              <a:t>before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 a main verb (except with To Be).</a:t>
            </a:r>
            <a:endParaRPr lang="es-ES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5364088" y="2663334"/>
            <a:ext cx="352839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latin typeface="Arial" pitchFamily="34" charset="0"/>
                <a:cs typeface="Arial" pitchFamily="34" charset="0"/>
              </a:rPr>
              <a:t>An adverb of frequency goes </a:t>
            </a:r>
            <a:r>
              <a:rPr lang="en-US" sz="1100" b="1" dirty="0">
                <a:latin typeface="Arial" pitchFamily="34" charset="0"/>
                <a:cs typeface="Arial" pitchFamily="34" charset="0"/>
              </a:rPr>
              <a:t>after</a:t>
            </a:r>
            <a:r>
              <a:rPr lang="en-US" sz="1100" dirty="0">
                <a:latin typeface="Arial" pitchFamily="34" charset="0"/>
                <a:cs typeface="Arial" pitchFamily="34" charset="0"/>
              </a:rPr>
              <a:t> the verb </a:t>
            </a:r>
            <a:r>
              <a:rPr lang="en-US" sz="1100" dirty="0">
                <a:latin typeface="Arial" pitchFamily="34" charset="0"/>
                <a:cs typeface="Arial" pitchFamily="34" charset="0"/>
                <a:hlinkClick r:id="rId2" tooltip="To Be in Present Tense"/>
              </a:rPr>
              <a:t>To Be</a:t>
            </a:r>
            <a:r>
              <a:rPr lang="en-US" sz="1100" dirty="0">
                <a:latin typeface="Arial" pitchFamily="34" charset="0"/>
                <a:cs typeface="Arial" pitchFamily="34" charset="0"/>
              </a:rPr>
              <a:t>.</a:t>
            </a:r>
            <a:endParaRPr lang="es-ES" sz="11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1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400141"/>
              </p:ext>
            </p:extLst>
          </p:nvPr>
        </p:nvGraphicFramePr>
        <p:xfrm>
          <a:off x="5508104" y="4797152"/>
          <a:ext cx="3384376" cy="1162050"/>
        </p:xfrm>
        <a:graphic>
          <a:graphicData uri="http://schemas.openxmlformats.org/drawingml/2006/table">
            <a:tbl>
              <a:tblPr/>
              <a:tblGrid>
                <a:gridCol w="3384376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effectLst/>
                        </a:rPr>
                        <a:t>Subject + </a:t>
                      </a:r>
                      <a:r>
                        <a:rPr lang="en-US" sz="1200" b="1" i="1" dirty="0">
                          <a:effectLst/>
                        </a:rPr>
                        <a:t>auxiliary</a:t>
                      </a:r>
                      <a:r>
                        <a:rPr lang="en-US" sz="1200" b="1" dirty="0">
                          <a:effectLst/>
                        </a:rPr>
                        <a:t> + adverb + </a:t>
                      </a:r>
                      <a:r>
                        <a:rPr lang="en-US" sz="1200" b="1" i="1" dirty="0">
                          <a:effectLst/>
                        </a:rPr>
                        <a:t>main verb</a:t>
                      </a:r>
                      <a:endParaRPr lang="en-US" sz="1200" b="1" dirty="0">
                        <a:effectLst/>
                      </a:endParaRPr>
                    </a:p>
                  </a:txBody>
                  <a:tcPr marL="47625" marR="95250" marT="47625" marB="47625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She </a:t>
                      </a:r>
                      <a:r>
                        <a:rPr lang="en-US" sz="1200" i="1">
                          <a:effectLst/>
                        </a:rPr>
                        <a:t>can</a:t>
                      </a:r>
                      <a:r>
                        <a:rPr lang="en-US" sz="1200">
                          <a:effectLst/>
                        </a:rPr>
                        <a:t> </a:t>
                      </a:r>
                      <a:r>
                        <a:rPr lang="en-US" sz="1200" b="1">
                          <a:effectLst/>
                        </a:rPr>
                        <a:t>sometimes</a:t>
                      </a:r>
                      <a:r>
                        <a:rPr lang="en-US" sz="1200">
                          <a:effectLst/>
                        </a:rPr>
                        <a:t> </a:t>
                      </a:r>
                      <a:r>
                        <a:rPr lang="en-US" sz="1200" i="1">
                          <a:effectLst/>
                        </a:rPr>
                        <a:t>beat</a:t>
                      </a:r>
                      <a:r>
                        <a:rPr lang="en-US" sz="1200">
                          <a:effectLst/>
                        </a:rPr>
                        <a:t> me in a race.</a:t>
                      </a:r>
                    </a:p>
                  </a:txBody>
                  <a:tcPr marL="47625" marR="47625" marT="19050" marB="19050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I </a:t>
                      </a:r>
                      <a:r>
                        <a:rPr lang="en-US" sz="1200" i="1">
                          <a:effectLst/>
                        </a:rPr>
                        <a:t>would</a:t>
                      </a:r>
                      <a:r>
                        <a:rPr lang="en-US" sz="1200">
                          <a:effectLst/>
                        </a:rPr>
                        <a:t> </a:t>
                      </a:r>
                      <a:r>
                        <a:rPr lang="en-US" sz="1200" b="1">
                          <a:effectLst/>
                        </a:rPr>
                        <a:t>hardly ever</a:t>
                      </a:r>
                      <a:r>
                        <a:rPr lang="en-US" sz="1200">
                          <a:effectLst/>
                        </a:rPr>
                        <a:t> </a:t>
                      </a:r>
                      <a:r>
                        <a:rPr lang="en-US" sz="1200" i="1">
                          <a:effectLst/>
                        </a:rPr>
                        <a:t>be</a:t>
                      </a:r>
                      <a:r>
                        <a:rPr lang="en-US" sz="1200">
                          <a:effectLst/>
                        </a:rPr>
                        <a:t> unkind to someone.</a:t>
                      </a:r>
                    </a:p>
                  </a:txBody>
                  <a:tcPr marL="47625" marR="47625" marT="19050" marB="19050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They </a:t>
                      </a:r>
                      <a:r>
                        <a:rPr lang="en-US" sz="1200" i="1">
                          <a:effectLst/>
                        </a:rPr>
                        <a:t>might</a:t>
                      </a:r>
                      <a:r>
                        <a:rPr lang="en-US" sz="1200">
                          <a:effectLst/>
                        </a:rPr>
                        <a:t> </a:t>
                      </a:r>
                      <a:r>
                        <a:rPr lang="en-US" sz="1200" b="1">
                          <a:effectLst/>
                        </a:rPr>
                        <a:t>never</a:t>
                      </a:r>
                      <a:r>
                        <a:rPr lang="en-US" sz="1200">
                          <a:effectLst/>
                        </a:rPr>
                        <a:t> </a:t>
                      </a:r>
                      <a:r>
                        <a:rPr lang="en-US" sz="1200" i="1">
                          <a:effectLst/>
                        </a:rPr>
                        <a:t>see</a:t>
                      </a:r>
                      <a:r>
                        <a:rPr lang="en-US" sz="1200">
                          <a:effectLst/>
                        </a:rPr>
                        <a:t> each other again.</a:t>
                      </a:r>
                    </a:p>
                  </a:txBody>
                  <a:tcPr marL="47625" marR="47625" marT="19050" marB="19050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</a:rPr>
                        <a:t>They </a:t>
                      </a:r>
                      <a:r>
                        <a:rPr lang="en-US" sz="1200" i="1" dirty="0">
                          <a:effectLst/>
                        </a:rPr>
                        <a:t>could</a:t>
                      </a:r>
                      <a:r>
                        <a:rPr lang="en-US" sz="1200" dirty="0">
                          <a:effectLst/>
                        </a:rPr>
                        <a:t> </a:t>
                      </a:r>
                      <a:r>
                        <a:rPr lang="en-US" sz="1200" b="1" dirty="0">
                          <a:effectLst/>
                        </a:rPr>
                        <a:t>occasionally</a:t>
                      </a:r>
                      <a:r>
                        <a:rPr lang="en-US" sz="1200" dirty="0">
                          <a:effectLst/>
                        </a:rPr>
                        <a:t> </a:t>
                      </a:r>
                      <a:r>
                        <a:rPr lang="en-US" sz="1200" i="1" dirty="0">
                          <a:effectLst/>
                        </a:rPr>
                        <a:t>be</a:t>
                      </a:r>
                      <a:r>
                        <a:rPr lang="en-US" sz="1200" dirty="0">
                          <a:effectLst/>
                        </a:rPr>
                        <a:t> heard laughing.</a:t>
                      </a:r>
                    </a:p>
                  </a:txBody>
                  <a:tcPr marL="47625" marR="47625" marT="19050" marB="19050" anchor="ctr">
                    <a:lnL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5436096" y="4099138"/>
            <a:ext cx="3456384" cy="55399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When</a:t>
            </a:r>
            <a:r>
              <a:rPr kumimoji="0" lang="es-E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we</a:t>
            </a:r>
            <a:r>
              <a:rPr kumimoji="0" lang="es-E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use </a:t>
            </a:r>
            <a:r>
              <a:rPr kumimoji="0" lang="es-E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an</a:t>
            </a:r>
            <a:r>
              <a:rPr kumimoji="0" lang="es-E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auxiliary</a:t>
            </a:r>
            <a:r>
              <a:rPr kumimoji="0" lang="es-E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verb</a:t>
            </a:r>
            <a:r>
              <a:rPr kumimoji="0" lang="es-E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(</a:t>
            </a:r>
            <a:r>
              <a:rPr kumimoji="0" lang="es-E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have</a:t>
            </a:r>
            <a:r>
              <a:rPr kumimoji="0" lang="es-E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kumimoji="0" lang="es-E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will</a:t>
            </a:r>
            <a:r>
              <a:rPr kumimoji="0" lang="es-E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kumimoji="0" lang="es-E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must</a:t>
            </a:r>
            <a:r>
              <a:rPr kumimoji="0" lang="es-E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kumimoji="0" lang="es-E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might</a:t>
            </a:r>
            <a:r>
              <a:rPr kumimoji="0" lang="es-E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kumimoji="0" lang="es-E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could</a:t>
            </a:r>
            <a:r>
              <a:rPr kumimoji="0" lang="es-E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kumimoji="0" lang="es-E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would</a:t>
            </a:r>
            <a:r>
              <a:rPr kumimoji="0" lang="es-E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, </a:t>
            </a:r>
            <a:r>
              <a:rPr kumimoji="0" lang="es-ES" sz="1000" b="0" i="0" u="none" strike="noStrike" cap="none" normalizeH="0" baseline="0" dirty="0" smtClean="0">
                <a:ln>
                  <a:noFill/>
                </a:ln>
                <a:solidFill>
                  <a:srgbClr val="4D9028"/>
                </a:solidFill>
                <a:effectLst/>
                <a:latin typeface="Arial" pitchFamily="34" charset="0"/>
                <a:cs typeface="Arial" pitchFamily="34" charset="0"/>
                <a:hlinkClick r:id="rId3" tooltip="Can vs Cannot"/>
              </a:rPr>
              <a:t>can</a:t>
            </a:r>
            <a:r>
              <a:rPr kumimoji="0" lang="es-E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, etc.), </a:t>
            </a:r>
            <a:r>
              <a:rPr kumimoji="0" lang="es-E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adverb</a:t>
            </a:r>
            <a:r>
              <a:rPr kumimoji="0" lang="es-E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is</a:t>
            </a:r>
            <a:r>
              <a:rPr kumimoji="0" lang="es-E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placed </a:t>
            </a:r>
            <a:r>
              <a:rPr kumimoji="0" lang="es-E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between</a:t>
            </a:r>
            <a:r>
              <a:rPr kumimoji="0" lang="es-E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auxiliary</a:t>
            </a:r>
            <a:r>
              <a:rPr kumimoji="0" lang="es-E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and </a:t>
            </a:r>
            <a:r>
              <a:rPr kumimoji="0" lang="es-E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main</a:t>
            </a:r>
            <a:r>
              <a:rPr kumimoji="0" lang="es-E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verb</a:t>
            </a:r>
            <a:r>
              <a:rPr kumimoji="0" lang="es-E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 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251520" y="6309320"/>
            <a:ext cx="86409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dirty="0" smtClean="0">
                <a:hlinkClick r:id="rId4"/>
              </a:rPr>
              <a:t>https://www.youtube.com/watch?v=bOzc-vF3jOQ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447864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70ee57.medialib.glogster.com/aleejandrafdz/thumbnails/6k/6kubs0n9ocsqvjilg8k87a0/1361759973-sour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7387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i.ytimg.com/vi/_AVQgdLOlRI/hqdefaul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27" t="12306" r="9416" b="12774"/>
          <a:stretch/>
        </p:blipFill>
        <p:spPr bwMode="auto">
          <a:xfrm>
            <a:off x="4536504" y="921787"/>
            <a:ext cx="4499992" cy="4955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022762"/>
              </p:ext>
            </p:extLst>
          </p:nvPr>
        </p:nvGraphicFramePr>
        <p:xfrm>
          <a:off x="323528" y="764704"/>
          <a:ext cx="4042792" cy="2736306"/>
        </p:xfrm>
        <a:graphic>
          <a:graphicData uri="http://schemas.openxmlformats.org/drawingml/2006/table">
            <a:tbl>
              <a:tblPr/>
              <a:tblGrid>
                <a:gridCol w="1392082"/>
                <a:gridCol w="2650710"/>
              </a:tblGrid>
              <a:tr h="456051">
                <a:tc>
                  <a:txBody>
                    <a:bodyPr/>
                    <a:lstStyle/>
                    <a:p>
                      <a:endParaRPr lang="es-ES" sz="1400" dirty="0">
                        <a:solidFill>
                          <a:srgbClr val="FBFBFB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400" b="1">
                          <a:effectLst/>
                        </a:rPr>
                        <a:t>often</a:t>
                      </a:r>
                      <a:endParaRPr lang="es-ES" sz="140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99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endParaRPr lang="es-ES" sz="1400" dirty="0">
                        <a:solidFill>
                          <a:srgbClr val="FBFBFB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400" b="1">
                          <a:effectLst/>
                        </a:rPr>
                        <a:t>usually</a:t>
                      </a:r>
                      <a:endParaRPr lang="es-ES" sz="140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99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endParaRPr lang="es-ES" sz="1400" dirty="0">
                        <a:solidFill>
                          <a:srgbClr val="FBFBFB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400" b="1" dirty="0" err="1">
                          <a:effectLst/>
                        </a:rPr>
                        <a:t>always</a:t>
                      </a:r>
                      <a:endParaRPr lang="es-ES" sz="1400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99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endParaRPr lang="es-ES" sz="1400" dirty="0">
                        <a:solidFill>
                          <a:srgbClr val="FBFBFB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400" b="1">
                          <a:effectLst/>
                        </a:rPr>
                        <a:t>never</a:t>
                      </a:r>
                      <a:endParaRPr lang="es-ES" sz="140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99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endParaRPr lang="es-ES" sz="1400" dirty="0">
                        <a:solidFill>
                          <a:srgbClr val="FBFBFB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400" b="1" dirty="0" err="1">
                          <a:effectLst/>
                        </a:rPr>
                        <a:t>seldom</a:t>
                      </a:r>
                      <a:r>
                        <a:rPr lang="es-ES" sz="1400" b="1" dirty="0">
                          <a:effectLst/>
                        </a:rPr>
                        <a:t>/</a:t>
                      </a:r>
                      <a:r>
                        <a:rPr lang="es-ES" sz="1400" b="1" dirty="0" err="1">
                          <a:effectLst/>
                        </a:rPr>
                        <a:t>rarely</a:t>
                      </a:r>
                      <a:endParaRPr lang="es-ES" sz="1400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99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endParaRPr lang="es-ES" sz="1400" dirty="0">
                        <a:solidFill>
                          <a:srgbClr val="FBFBFB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400" b="1" dirty="0" err="1">
                          <a:effectLst/>
                        </a:rPr>
                        <a:t>sometimes</a:t>
                      </a:r>
                      <a:endParaRPr lang="es-ES" sz="1400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191074" y="179348"/>
            <a:ext cx="4740966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1" i="0" u="none" strike="noStrike" cap="none" normalizeH="0" baseline="0" dirty="0" err="1" smtClean="0">
                <a:ln>
                  <a:noFill/>
                </a:ln>
                <a:solidFill>
                  <a:srgbClr val="66CC00"/>
                </a:solidFill>
                <a:effectLst/>
                <a:latin typeface="Myriad Pro"/>
                <a:cs typeface="Arial" pitchFamily="34" charset="0"/>
              </a:rPr>
              <a:t>Put</a:t>
            </a: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rgbClr val="66CC00"/>
                </a:solidFill>
                <a:effectLst/>
                <a:latin typeface="Myriad Pro"/>
                <a:cs typeface="Arial" pitchFamily="34" charset="0"/>
              </a:rPr>
              <a:t> </a:t>
            </a:r>
            <a:r>
              <a:rPr kumimoji="0" lang="es-ES" sz="1200" b="1" i="0" u="none" strike="noStrike" cap="none" normalizeH="0" baseline="0" dirty="0" err="1" smtClean="0">
                <a:ln>
                  <a:noFill/>
                </a:ln>
                <a:solidFill>
                  <a:srgbClr val="66CC00"/>
                </a:solidFill>
                <a:effectLst/>
                <a:latin typeface="Myriad Pro"/>
                <a:cs typeface="Arial" pitchFamily="34" charset="0"/>
              </a:rPr>
              <a:t>the</a:t>
            </a: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rgbClr val="66CC00"/>
                </a:solidFill>
                <a:effectLst/>
                <a:latin typeface="Myriad Pro"/>
                <a:cs typeface="Arial" pitchFamily="34" charset="0"/>
              </a:rPr>
              <a:t> </a:t>
            </a:r>
            <a:r>
              <a:rPr kumimoji="0" lang="es-ES" sz="1200" b="1" i="0" u="none" strike="noStrike" cap="none" normalizeH="0" baseline="0" dirty="0" err="1" smtClean="0">
                <a:ln>
                  <a:noFill/>
                </a:ln>
                <a:solidFill>
                  <a:srgbClr val="66CC00"/>
                </a:solidFill>
                <a:effectLst/>
                <a:latin typeface="Myriad Pro"/>
                <a:cs typeface="Arial" pitchFamily="34" charset="0"/>
              </a:rPr>
              <a:t>following</a:t>
            </a: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rgbClr val="66CC00"/>
                </a:solidFill>
                <a:effectLst/>
                <a:latin typeface="Myriad Pro"/>
                <a:cs typeface="Arial" pitchFamily="34" charset="0"/>
              </a:rPr>
              <a:t> </a:t>
            </a:r>
            <a:r>
              <a:rPr kumimoji="0" lang="es-ES" sz="1200" b="1" i="0" u="none" strike="noStrike" cap="none" normalizeH="0" baseline="0" dirty="0" err="1" smtClean="0">
                <a:ln>
                  <a:noFill/>
                </a:ln>
                <a:solidFill>
                  <a:srgbClr val="66CC00"/>
                </a:solidFill>
                <a:effectLst/>
                <a:latin typeface="Myriad Pro"/>
                <a:cs typeface="Arial" pitchFamily="34" charset="0"/>
              </a:rPr>
              <a:t>adverbs</a:t>
            </a: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rgbClr val="66CC00"/>
                </a:solidFill>
                <a:effectLst/>
                <a:latin typeface="Myriad Pro"/>
                <a:cs typeface="Arial" pitchFamily="34" charset="0"/>
              </a:rPr>
              <a:t> of </a:t>
            </a:r>
            <a:r>
              <a:rPr kumimoji="0" lang="es-ES" sz="1200" b="1" i="0" u="none" strike="noStrike" cap="none" normalizeH="0" baseline="0" dirty="0" err="1" smtClean="0">
                <a:ln>
                  <a:noFill/>
                </a:ln>
                <a:solidFill>
                  <a:srgbClr val="66CC00"/>
                </a:solidFill>
                <a:effectLst/>
                <a:latin typeface="Myriad Pro"/>
                <a:cs typeface="Arial" pitchFamily="34" charset="0"/>
              </a:rPr>
              <a:t>frequency</a:t>
            </a: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rgbClr val="66CC00"/>
                </a:solidFill>
                <a:effectLst/>
                <a:latin typeface="Myriad Pro"/>
                <a:cs typeface="Arial" pitchFamily="34" charset="0"/>
              </a:rPr>
              <a:t> in </a:t>
            </a:r>
            <a:r>
              <a:rPr kumimoji="0" lang="es-ES" sz="1200" b="1" i="0" u="none" strike="noStrike" cap="none" normalizeH="0" baseline="0" dirty="0" err="1" smtClean="0">
                <a:ln>
                  <a:noFill/>
                </a:ln>
                <a:solidFill>
                  <a:srgbClr val="66CC00"/>
                </a:solidFill>
                <a:effectLst/>
                <a:latin typeface="Myriad Pro"/>
                <a:cs typeface="Arial" pitchFamily="34" charset="0"/>
              </a:rPr>
              <a:t>the</a:t>
            </a: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rgbClr val="66CC00"/>
                </a:solidFill>
                <a:effectLst/>
                <a:latin typeface="Myriad Pro"/>
                <a:cs typeface="Arial" pitchFamily="34" charset="0"/>
              </a:rPr>
              <a:t> </a:t>
            </a:r>
            <a:r>
              <a:rPr kumimoji="0" lang="es-ES" sz="1200" b="1" i="0" u="none" strike="noStrike" cap="none" normalizeH="0" baseline="0" dirty="0" err="1" smtClean="0">
                <a:ln>
                  <a:noFill/>
                </a:ln>
                <a:solidFill>
                  <a:srgbClr val="66CC00"/>
                </a:solidFill>
                <a:effectLst/>
                <a:latin typeface="Myriad Pro"/>
                <a:cs typeface="Arial" pitchFamily="34" charset="0"/>
              </a:rPr>
              <a:t>correct</a:t>
            </a: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rgbClr val="66CC00"/>
                </a:solidFill>
                <a:effectLst/>
                <a:latin typeface="Myriad Pro"/>
                <a:cs typeface="Arial" pitchFamily="34" charset="0"/>
              </a:rPr>
              <a:t> </a:t>
            </a:r>
            <a:r>
              <a:rPr kumimoji="0" lang="es-ES" sz="1200" b="1" i="0" u="none" strike="noStrike" cap="none" normalizeH="0" baseline="0" dirty="0" err="1" smtClean="0">
                <a:ln>
                  <a:noFill/>
                </a:ln>
                <a:solidFill>
                  <a:srgbClr val="66CC00"/>
                </a:solidFill>
                <a:effectLst/>
                <a:latin typeface="Myriad Pro"/>
                <a:cs typeface="Arial" pitchFamily="34" charset="0"/>
              </a:rPr>
              <a:t>order</a:t>
            </a: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rgbClr val="66CC00"/>
                </a:solidFill>
                <a:effectLst/>
                <a:latin typeface="Myriad Pro"/>
                <a:cs typeface="Arial" pitchFamily="34" charset="0"/>
              </a:rPr>
              <a:t> </a:t>
            </a:r>
            <a:r>
              <a:rPr kumimoji="0" lang="es-ES" sz="1200" b="1" i="0" u="none" strike="noStrike" cap="none" normalizeH="0" baseline="0" dirty="0" err="1" smtClean="0">
                <a:ln>
                  <a:noFill/>
                </a:ln>
                <a:solidFill>
                  <a:srgbClr val="66CC00"/>
                </a:solidFill>
                <a:effectLst/>
                <a:latin typeface="Myriad Pro"/>
                <a:cs typeface="Arial" pitchFamily="34" charset="0"/>
              </a:rPr>
              <a:t>from</a:t>
            </a: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rgbClr val="66CC00"/>
                </a:solidFill>
                <a:effectLst/>
                <a:latin typeface="Myriad Pro"/>
                <a:cs typeface="Arial" pitchFamily="34" charset="0"/>
              </a:rPr>
              <a:t> </a:t>
            </a:r>
            <a:r>
              <a:rPr kumimoji="0" lang="es-ES" sz="1200" b="1" i="0" u="none" strike="noStrike" cap="none" normalizeH="0" baseline="0" dirty="0" err="1" smtClean="0">
                <a:ln>
                  <a:noFill/>
                </a:ln>
                <a:solidFill>
                  <a:srgbClr val="66CC00"/>
                </a:solidFill>
                <a:effectLst/>
                <a:latin typeface="Myriad Pro"/>
                <a:cs typeface="Arial" pitchFamily="34" charset="0"/>
              </a:rPr>
              <a:t>the</a:t>
            </a: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rgbClr val="66CC00"/>
                </a:solidFill>
                <a:effectLst/>
                <a:latin typeface="Myriad Pro"/>
                <a:cs typeface="Arial" pitchFamily="34" charset="0"/>
              </a:rPr>
              <a:t> </a:t>
            </a:r>
            <a:r>
              <a:rPr kumimoji="0" lang="es-ES" sz="1200" b="1" i="0" u="none" strike="noStrike" cap="none" normalizeH="0" baseline="0" dirty="0" err="1" smtClean="0">
                <a:ln>
                  <a:noFill/>
                </a:ln>
                <a:solidFill>
                  <a:srgbClr val="66CC00"/>
                </a:solidFill>
                <a:effectLst/>
                <a:latin typeface="Myriad Pro"/>
                <a:cs typeface="Arial" pitchFamily="34" charset="0"/>
              </a:rPr>
              <a:t>most</a:t>
            </a: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rgbClr val="66CC00"/>
                </a:solidFill>
                <a:effectLst/>
                <a:latin typeface="Myriad Pro"/>
                <a:cs typeface="Arial" pitchFamily="34" charset="0"/>
              </a:rPr>
              <a:t> </a:t>
            </a:r>
            <a:r>
              <a:rPr kumimoji="0" lang="es-ES" sz="1200" b="1" i="0" u="none" strike="noStrike" cap="none" normalizeH="0" baseline="0" dirty="0" err="1" smtClean="0">
                <a:ln>
                  <a:noFill/>
                </a:ln>
                <a:solidFill>
                  <a:srgbClr val="66CC00"/>
                </a:solidFill>
                <a:effectLst/>
                <a:latin typeface="Myriad Pro"/>
                <a:cs typeface="Arial" pitchFamily="34" charset="0"/>
              </a:rPr>
              <a:t>often</a:t>
            </a: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rgbClr val="66CC00"/>
                </a:solidFill>
                <a:effectLst/>
                <a:latin typeface="Myriad Pro"/>
                <a:cs typeface="Arial" pitchFamily="34" charset="0"/>
              </a:rPr>
              <a:t> </a:t>
            </a:r>
            <a:r>
              <a:rPr kumimoji="0" lang="es-ES" sz="1200" b="1" i="0" u="none" strike="noStrike" cap="none" normalizeH="0" baseline="0" dirty="0" err="1" smtClean="0">
                <a:ln>
                  <a:noFill/>
                </a:ln>
                <a:solidFill>
                  <a:srgbClr val="66CC00"/>
                </a:solidFill>
                <a:effectLst/>
                <a:latin typeface="Myriad Pro"/>
                <a:cs typeface="Arial" pitchFamily="34" charset="0"/>
              </a:rPr>
              <a:t>to</a:t>
            </a: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rgbClr val="66CC00"/>
                </a:solidFill>
                <a:effectLst/>
                <a:latin typeface="Myriad Pro"/>
                <a:cs typeface="Arial" pitchFamily="34" charset="0"/>
              </a:rPr>
              <a:t> </a:t>
            </a:r>
            <a:r>
              <a:rPr kumimoji="0" lang="es-ES" sz="1200" b="1" i="0" u="none" strike="noStrike" cap="none" normalizeH="0" baseline="0" dirty="0" err="1" smtClean="0">
                <a:ln>
                  <a:noFill/>
                </a:ln>
                <a:solidFill>
                  <a:srgbClr val="66CC00"/>
                </a:solidFill>
                <a:effectLst/>
                <a:latin typeface="Myriad Pro"/>
                <a:cs typeface="Arial" pitchFamily="34" charset="0"/>
              </a:rPr>
              <a:t>the</a:t>
            </a: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rgbClr val="66CC00"/>
                </a:solidFill>
                <a:effectLst/>
                <a:latin typeface="Myriad Pro"/>
                <a:cs typeface="Arial" pitchFamily="34" charset="0"/>
              </a:rPr>
              <a:t> </a:t>
            </a:r>
            <a:r>
              <a:rPr kumimoji="0" lang="es-ES" sz="1200" b="1" i="0" u="none" strike="noStrike" cap="none" normalizeH="0" baseline="0" dirty="0" err="1" smtClean="0">
                <a:ln>
                  <a:noFill/>
                </a:ln>
                <a:solidFill>
                  <a:srgbClr val="66CC00"/>
                </a:solidFill>
                <a:effectLst/>
                <a:latin typeface="Myriad Pro"/>
                <a:cs typeface="Arial" pitchFamily="34" charset="0"/>
              </a:rPr>
              <a:t>least</a:t>
            </a: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rgbClr val="66CC00"/>
                </a:solidFill>
                <a:effectLst/>
                <a:latin typeface="Myriad Pro"/>
                <a:cs typeface="Arial" pitchFamily="34" charset="0"/>
              </a:rPr>
              <a:t> </a:t>
            </a:r>
            <a:r>
              <a:rPr kumimoji="0" lang="es-ES" sz="1200" b="1" i="0" u="none" strike="noStrike" cap="none" normalizeH="0" baseline="0" dirty="0" err="1" smtClean="0">
                <a:ln>
                  <a:noFill/>
                </a:ln>
                <a:solidFill>
                  <a:srgbClr val="66CC00"/>
                </a:solidFill>
                <a:effectLst/>
                <a:latin typeface="Myriad Pro"/>
                <a:cs typeface="Arial" pitchFamily="34" charset="0"/>
              </a:rPr>
              <a:t>often</a:t>
            </a: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rgbClr val="66CC00"/>
                </a:solidFill>
                <a:effectLst/>
                <a:latin typeface="Myriad Pro"/>
                <a:cs typeface="Arial" pitchFamily="34" charset="0"/>
              </a:rPr>
              <a:t> (1-6):</a:t>
            </a:r>
          </a:p>
        </p:txBody>
      </p:sp>
      <p:sp>
        <p:nvSpPr>
          <p:cNvPr id="4" name="Control 8"/>
          <p:cNvSpPr>
            <a:spLocks noChangeArrowheads="1" noChangeShapeType="1"/>
          </p:cNvSpPr>
          <p:nvPr/>
        </p:nvSpPr>
        <p:spPr bwMode="auto">
          <a:xfrm>
            <a:off x="457200" y="2765425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5" name="Control 9"/>
          <p:cNvSpPr>
            <a:spLocks noChangeArrowheads="1" noChangeShapeType="1"/>
          </p:cNvSpPr>
          <p:nvPr/>
        </p:nvSpPr>
        <p:spPr bwMode="auto">
          <a:xfrm>
            <a:off x="457200" y="2765425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6" name="Control 10"/>
          <p:cNvSpPr>
            <a:spLocks noChangeArrowheads="1" noChangeShapeType="1"/>
          </p:cNvSpPr>
          <p:nvPr/>
        </p:nvSpPr>
        <p:spPr bwMode="auto">
          <a:xfrm>
            <a:off x="457200" y="2765425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7" name="Control 11"/>
          <p:cNvSpPr>
            <a:spLocks noChangeArrowheads="1" noChangeShapeType="1"/>
          </p:cNvSpPr>
          <p:nvPr/>
        </p:nvSpPr>
        <p:spPr bwMode="auto">
          <a:xfrm>
            <a:off x="457200" y="2765425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8" name="Control 12"/>
          <p:cNvSpPr>
            <a:spLocks noChangeArrowheads="1" noChangeShapeType="1"/>
          </p:cNvSpPr>
          <p:nvPr/>
        </p:nvSpPr>
        <p:spPr bwMode="auto">
          <a:xfrm>
            <a:off x="457200" y="2765425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9" name="Control 13"/>
          <p:cNvSpPr>
            <a:spLocks noChangeArrowheads="1" noChangeShapeType="1"/>
          </p:cNvSpPr>
          <p:nvPr/>
        </p:nvSpPr>
        <p:spPr bwMode="auto">
          <a:xfrm>
            <a:off x="457200" y="2765425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>
          <a:xfrm>
            <a:off x="251520" y="4514344"/>
            <a:ext cx="440283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They </a:t>
            </a:r>
            <a:r>
              <a:rPr lang="en-US" sz="1200" dirty="0"/>
              <a:t>go to the movies. </a:t>
            </a:r>
            <a:r>
              <a:rPr lang="en-US" sz="1200" b="1" i="1" dirty="0"/>
              <a:t>(often</a:t>
            </a:r>
            <a:r>
              <a:rPr lang="en-US" sz="1200" b="1" i="1" dirty="0" smtClean="0"/>
              <a:t>)_____________________________</a:t>
            </a:r>
            <a:br>
              <a:rPr lang="en-US" sz="1200" b="1" i="1" dirty="0" smtClean="0"/>
            </a:br>
            <a:endParaRPr lang="en-US" sz="1200" dirty="0"/>
          </a:p>
          <a:p>
            <a:r>
              <a:rPr lang="en-US" sz="1200" dirty="0"/>
              <a:t>She listens to classical music. </a:t>
            </a:r>
            <a:r>
              <a:rPr lang="en-US" sz="1200" b="1" i="1" dirty="0"/>
              <a:t>(rarely</a:t>
            </a:r>
            <a:r>
              <a:rPr lang="en-US" sz="1200" b="1" i="1" dirty="0" smtClean="0"/>
              <a:t>)____________________</a:t>
            </a:r>
            <a:r>
              <a:rPr lang="en-US" sz="1200" dirty="0"/>
              <a:t/>
            </a:r>
            <a:br>
              <a:rPr lang="en-US" sz="1200" dirty="0"/>
            </a:br>
            <a:endParaRPr lang="en-US" sz="1200" dirty="0"/>
          </a:p>
          <a:p>
            <a:r>
              <a:rPr lang="en-US" sz="1200" dirty="0"/>
              <a:t>He reads the newspaper. </a:t>
            </a:r>
            <a:r>
              <a:rPr lang="en-US" sz="1200" b="1" i="1" dirty="0"/>
              <a:t>(sometimes</a:t>
            </a:r>
            <a:r>
              <a:rPr lang="en-US" sz="1200" b="1" i="1" dirty="0" smtClean="0"/>
              <a:t>)______________________</a:t>
            </a:r>
            <a:r>
              <a:rPr lang="en-US" sz="1200" dirty="0"/>
              <a:t/>
            </a:r>
            <a:br>
              <a:rPr lang="en-US" sz="1200" dirty="0"/>
            </a:br>
            <a:endParaRPr lang="en-US" sz="1200" dirty="0"/>
          </a:p>
          <a:p>
            <a:r>
              <a:rPr lang="en-US" sz="1200" dirty="0"/>
              <a:t>Sara smiles. </a:t>
            </a:r>
            <a:r>
              <a:rPr lang="en-US" sz="1200" b="1" i="1" dirty="0"/>
              <a:t>(never</a:t>
            </a:r>
            <a:r>
              <a:rPr lang="en-US" sz="1200" b="1" i="1" dirty="0" smtClean="0"/>
              <a:t>)_____________________________</a:t>
            </a:r>
            <a:r>
              <a:rPr lang="en-US" sz="1200" dirty="0"/>
              <a:t/>
            </a:r>
            <a:br>
              <a:rPr lang="en-US" sz="1200" dirty="0"/>
            </a:br>
            <a:endParaRPr lang="en-US" sz="1200" dirty="0"/>
          </a:p>
          <a:p>
            <a:r>
              <a:rPr lang="en-US" sz="1200" dirty="0"/>
              <a:t>She complains about her husband. </a:t>
            </a:r>
            <a:r>
              <a:rPr lang="en-US" sz="1200" b="1" i="1" dirty="0"/>
              <a:t>(always</a:t>
            </a:r>
            <a:r>
              <a:rPr lang="en-US" sz="1200" b="1" i="1" dirty="0" smtClean="0"/>
              <a:t>)__________________________</a:t>
            </a:r>
            <a:r>
              <a:rPr lang="en-US" sz="1200" dirty="0"/>
              <a:t/>
            </a:r>
            <a:br>
              <a:rPr lang="en-US" sz="1200" dirty="0"/>
            </a:br>
            <a:endParaRPr lang="en-US" sz="1200" dirty="0"/>
          </a:p>
        </p:txBody>
      </p:sp>
      <p:sp>
        <p:nvSpPr>
          <p:cNvPr id="11" name="10 Rectángulo"/>
          <p:cNvSpPr/>
          <p:nvPr/>
        </p:nvSpPr>
        <p:spPr>
          <a:xfrm>
            <a:off x="251520" y="3841303"/>
            <a:ext cx="42469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92D050"/>
                </a:solidFill>
              </a:rPr>
              <a:t>Rewrite the complete sentence using the adverb of frequency in brackets in its correct position.</a:t>
            </a:r>
            <a:endParaRPr lang="en-US" sz="1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582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115003" y="142852"/>
            <a:ext cx="8671839" cy="6647123"/>
            <a:chOff x="115003" y="142852"/>
            <a:chExt cx="8671839" cy="6647123"/>
          </a:xfrm>
        </p:grpSpPr>
        <p:sp>
          <p:nvSpPr>
            <p:cNvPr id="3" name="2 Rectángulo"/>
            <p:cNvSpPr/>
            <p:nvPr/>
          </p:nvSpPr>
          <p:spPr>
            <a:xfrm>
              <a:off x="1714480" y="4572008"/>
              <a:ext cx="1285884" cy="221457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" name="3 Rectángulo"/>
            <p:cNvSpPr/>
            <p:nvPr/>
          </p:nvSpPr>
          <p:spPr>
            <a:xfrm>
              <a:off x="3143240" y="4572008"/>
              <a:ext cx="1285884" cy="2214578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" name="4 Rectángulo"/>
            <p:cNvSpPr/>
            <p:nvPr/>
          </p:nvSpPr>
          <p:spPr>
            <a:xfrm>
              <a:off x="4572000" y="4572008"/>
              <a:ext cx="1285884" cy="2214578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5 Rectángulo"/>
            <p:cNvSpPr/>
            <p:nvPr/>
          </p:nvSpPr>
          <p:spPr>
            <a:xfrm>
              <a:off x="6000760" y="4572008"/>
              <a:ext cx="1285884" cy="221457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7" name="6 Rectángulo"/>
            <p:cNvSpPr/>
            <p:nvPr/>
          </p:nvSpPr>
          <p:spPr>
            <a:xfrm>
              <a:off x="7429520" y="4572008"/>
              <a:ext cx="1285884" cy="2214578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" name="7 Rectángulo"/>
            <p:cNvSpPr/>
            <p:nvPr/>
          </p:nvSpPr>
          <p:spPr>
            <a:xfrm>
              <a:off x="214282" y="4572008"/>
              <a:ext cx="1285884" cy="2214578"/>
            </a:xfrm>
            <a:prstGeom prst="rect">
              <a:avLst/>
            </a:prstGeom>
            <a:solidFill>
              <a:srgbClr val="FF33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9" name="62 Grupo"/>
            <p:cNvGrpSpPr/>
            <p:nvPr/>
          </p:nvGrpSpPr>
          <p:grpSpPr>
            <a:xfrm>
              <a:off x="115003" y="142852"/>
              <a:ext cx="8671839" cy="6647123"/>
              <a:chOff x="115003" y="142852"/>
              <a:chExt cx="8671839" cy="6647123"/>
            </a:xfrm>
          </p:grpSpPr>
          <p:sp>
            <p:nvSpPr>
              <p:cNvPr id="10" name="9 Rectángulo"/>
              <p:cNvSpPr/>
              <p:nvPr/>
            </p:nvSpPr>
            <p:spPr>
              <a:xfrm>
                <a:off x="7429520" y="142852"/>
                <a:ext cx="1285884" cy="2214578"/>
              </a:xfrm>
              <a:prstGeom prst="rect">
                <a:avLst/>
              </a:prstGeom>
              <a:solidFill>
                <a:srgbClr val="9900CC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1" name="10 Flecha abajo"/>
              <p:cNvSpPr/>
              <p:nvPr/>
            </p:nvSpPr>
            <p:spPr>
              <a:xfrm>
                <a:off x="7572396" y="714356"/>
                <a:ext cx="1071570" cy="1214446"/>
              </a:xfrm>
              <a:prstGeom prst="downArrow">
                <a:avLst/>
              </a:prstGeom>
              <a:solidFill>
                <a:srgbClr val="00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2" name="11 Rectángulo"/>
              <p:cNvSpPr/>
              <p:nvPr/>
            </p:nvSpPr>
            <p:spPr>
              <a:xfrm>
                <a:off x="1714480" y="142852"/>
                <a:ext cx="1285884" cy="2214578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pic>
            <p:nvPicPr>
              <p:cNvPr id="13" name="Picture 2" descr="http://2.bp.blogspot.com/_sAiLrge_wx0/TBJZY0VSxLI/AAAAAAAAABU/XetXnZ23_kQ/s1600/shopping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824454" y="214290"/>
                <a:ext cx="1104472" cy="1357322"/>
              </a:xfrm>
              <a:prstGeom prst="rect">
                <a:avLst/>
              </a:prstGeom>
              <a:noFill/>
            </p:spPr>
          </p:pic>
          <p:sp>
            <p:nvSpPr>
              <p:cNvPr id="14" name="13 Triángulo rectángulo"/>
              <p:cNvSpPr/>
              <p:nvPr/>
            </p:nvSpPr>
            <p:spPr>
              <a:xfrm>
                <a:off x="214282" y="500042"/>
                <a:ext cx="1285884" cy="1785950"/>
              </a:xfrm>
              <a:prstGeom prst="rt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5" name="8 Triángulo rectángulo"/>
              <p:cNvSpPr/>
              <p:nvPr/>
            </p:nvSpPr>
            <p:spPr>
              <a:xfrm rot="10800000">
                <a:off x="214282" y="142852"/>
                <a:ext cx="1357322" cy="1857388"/>
              </a:xfrm>
              <a:prstGeom prst="rtTriangl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6" name="15 Rectángulo"/>
              <p:cNvSpPr/>
              <p:nvPr/>
            </p:nvSpPr>
            <p:spPr>
              <a:xfrm>
                <a:off x="3143240" y="142852"/>
                <a:ext cx="1285884" cy="2214578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7" name="16 Rectángulo"/>
              <p:cNvSpPr/>
              <p:nvPr/>
            </p:nvSpPr>
            <p:spPr>
              <a:xfrm>
                <a:off x="4572000" y="142852"/>
                <a:ext cx="1285884" cy="2214578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8" name="17 Rectángulo"/>
              <p:cNvSpPr/>
              <p:nvPr/>
            </p:nvSpPr>
            <p:spPr>
              <a:xfrm>
                <a:off x="6000760" y="142852"/>
                <a:ext cx="1285884" cy="2214578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pic>
            <p:nvPicPr>
              <p:cNvPr id="19" name="Picture 12" descr="furniture_bed_113468_tns.png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214678" y="214290"/>
                <a:ext cx="1143008" cy="13573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" name="19 Rectángulo"/>
              <p:cNvSpPr/>
              <p:nvPr/>
            </p:nvSpPr>
            <p:spPr>
              <a:xfrm>
                <a:off x="7429520" y="2571744"/>
                <a:ext cx="1285884" cy="1857388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1" name="20 Rectángulo"/>
              <p:cNvSpPr/>
              <p:nvPr/>
            </p:nvSpPr>
            <p:spPr>
              <a:xfrm>
                <a:off x="214282" y="2500306"/>
                <a:ext cx="1285884" cy="1857388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2" name="21 CuadroTexto"/>
              <p:cNvSpPr txBox="1"/>
              <p:nvPr/>
            </p:nvSpPr>
            <p:spPr>
              <a:xfrm>
                <a:off x="1730465" y="1568223"/>
                <a:ext cx="126989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_tradnl" b="1" dirty="0" err="1" smtClean="0"/>
                  <a:t>Go</a:t>
                </a:r>
                <a:endParaRPr lang="es-ES_tradnl" b="1" dirty="0" smtClean="0"/>
              </a:p>
              <a:p>
                <a:r>
                  <a:rPr lang="es-ES_tradnl" b="1" dirty="0"/>
                  <a:t> </a:t>
                </a:r>
                <a:r>
                  <a:rPr lang="es-ES_tradnl" b="1" dirty="0" smtClean="0"/>
                  <a:t>   shopping</a:t>
                </a:r>
                <a:endParaRPr lang="es-ES" b="1" dirty="0"/>
              </a:p>
            </p:txBody>
          </p:sp>
          <p:sp>
            <p:nvSpPr>
              <p:cNvPr id="23" name="22 CuadroTexto"/>
              <p:cNvSpPr txBox="1"/>
              <p:nvPr/>
            </p:nvSpPr>
            <p:spPr>
              <a:xfrm>
                <a:off x="3292202" y="1571612"/>
                <a:ext cx="106548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_tradnl" b="1" dirty="0" err="1" smtClean="0"/>
                  <a:t>Make</a:t>
                </a:r>
                <a:r>
                  <a:rPr lang="es-ES_tradnl" b="1" dirty="0" smtClean="0"/>
                  <a:t> my</a:t>
                </a:r>
              </a:p>
              <a:p>
                <a:r>
                  <a:rPr lang="es-ES_tradnl" b="1" dirty="0"/>
                  <a:t> </a:t>
                </a:r>
                <a:r>
                  <a:rPr lang="es-ES_tradnl" b="1" dirty="0" smtClean="0"/>
                  <a:t>   </a:t>
                </a:r>
                <a:r>
                  <a:rPr lang="es-ES_tradnl" b="1" dirty="0" err="1" smtClean="0"/>
                  <a:t>bed</a:t>
                </a:r>
                <a:endParaRPr lang="es-ES" b="1" dirty="0"/>
              </a:p>
            </p:txBody>
          </p:sp>
          <p:sp>
            <p:nvSpPr>
              <p:cNvPr id="24" name="23 CuadroTexto"/>
              <p:cNvSpPr txBox="1"/>
              <p:nvPr/>
            </p:nvSpPr>
            <p:spPr>
              <a:xfrm>
                <a:off x="4835335" y="1571612"/>
                <a:ext cx="80823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s-ES_tradnl" b="1" dirty="0" smtClean="0"/>
                  <a:t>Cook </a:t>
                </a:r>
              </a:p>
              <a:p>
                <a:pPr algn="ctr"/>
                <a:r>
                  <a:rPr lang="es-ES_tradnl" b="1" dirty="0" err="1" smtClean="0"/>
                  <a:t>dinner</a:t>
                </a:r>
                <a:endParaRPr lang="es-ES_tradnl" b="1" dirty="0" smtClean="0"/>
              </a:p>
            </p:txBody>
          </p:sp>
          <p:sp>
            <p:nvSpPr>
              <p:cNvPr id="25" name="24 CuadroTexto"/>
              <p:cNvSpPr txBox="1"/>
              <p:nvPr/>
            </p:nvSpPr>
            <p:spPr>
              <a:xfrm>
                <a:off x="6072198" y="1702346"/>
                <a:ext cx="10813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s-ES_tradnl" b="1" dirty="0" err="1" smtClean="0"/>
                  <a:t>Watch</a:t>
                </a:r>
                <a:r>
                  <a:rPr lang="es-ES_tradnl" b="1" dirty="0" smtClean="0"/>
                  <a:t> tv.</a:t>
                </a:r>
              </a:p>
            </p:txBody>
          </p:sp>
          <p:sp>
            <p:nvSpPr>
              <p:cNvPr id="26" name="25 CuadroTexto"/>
              <p:cNvSpPr txBox="1"/>
              <p:nvPr/>
            </p:nvSpPr>
            <p:spPr>
              <a:xfrm>
                <a:off x="7544555" y="785794"/>
                <a:ext cx="1099411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_tradnl" b="1" dirty="0" err="1" smtClean="0"/>
                  <a:t>Move</a:t>
                </a:r>
                <a:r>
                  <a:rPr lang="es-ES_tradnl" b="1" dirty="0" smtClean="0"/>
                  <a:t> </a:t>
                </a:r>
              </a:p>
              <a:p>
                <a:pPr algn="ctr"/>
                <a:r>
                  <a:rPr lang="es-ES_tradnl" b="1" dirty="0" smtClean="0"/>
                  <a:t>forward </a:t>
                </a:r>
              </a:p>
              <a:p>
                <a:pPr algn="ctr"/>
                <a:r>
                  <a:rPr lang="es-ES_tradnl" b="1" dirty="0" smtClean="0"/>
                  <a:t>2 </a:t>
                </a:r>
                <a:r>
                  <a:rPr lang="es-ES_tradnl" b="1" dirty="0" err="1" smtClean="0"/>
                  <a:t>squares</a:t>
                </a:r>
                <a:r>
                  <a:rPr lang="es-ES_tradnl" b="1" dirty="0" smtClean="0"/>
                  <a:t> </a:t>
                </a:r>
              </a:p>
            </p:txBody>
          </p:sp>
          <p:sp>
            <p:nvSpPr>
              <p:cNvPr id="27" name="26 Flecha arriba"/>
              <p:cNvSpPr/>
              <p:nvPr/>
            </p:nvSpPr>
            <p:spPr>
              <a:xfrm>
                <a:off x="7643834" y="2928934"/>
                <a:ext cx="857256" cy="1143008"/>
              </a:xfrm>
              <a:prstGeom prst="upArrow">
                <a:avLst/>
              </a:prstGeom>
              <a:solidFill>
                <a:srgbClr val="00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8" name="27 CuadroTexto"/>
              <p:cNvSpPr txBox="1"/>
              <p:nvPr/>
            </p:nvSpPr>
            <p:spPr>
              <a:xfrm>
                <a:off x="285720" y="3005736"/>
                <a:ext cx="109941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_tradnl" sz="2400" b="1" dirty="0" smtClean="0"/>
                  <a:t>Lose </a:t>
                </a:r>
              </a:p>
              <a:p>
                <a:pPr algn="ctr"/>
                <a:r>
                  <a:rPr lang="es-ES_tradnl" sz="2400" b="1" dirty="0" err="1" smtClean="0"/>
                  <a:t>Turn</a:t>
                </a:r>
                <a:endParaRPr lang="es-ES_tradnl" sz="2400" b="1" dirty="0" smtClean="0"/>
              </a:p>
            </p:txBody>
          </p:sp>
          <p:sp>
            <p:nvSpPr>
              <p:cNvPr id="29" name="28 CuadroTexto"/>
              <p:cNvSpPr txBox="1"/>
              <p:nvPr/>
            </p:nvSpPr>
            <p:spPr>
              <a:xfrm>
                <a:off x="7544555" y="3005736"/>
                <a:ext cx="1099411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_tradnl" b="1" dirty="0" err="1" smtClean="0"/>
                  <a:t>Move</a:t>
                </a:r>
                <a:r>
                  <a:rPr lang="es-ES_tradnl" b="1" dirty="0" smtClean="0"/>
                  <a:t> </a:t>
                </a:r>
              </a:p>
              <a:p>
                <a:pPr algn="ctr"/>
                <a:r>
                  <a:rPr lang="es-ES_tradnl" b="1" dirty="0" smtClean="0"/>
                  <a:t>back</a:t>
                </a:r>
              </a:p>
              <a:p>
                <a:pPr algn="ctr"/>
                <a:r>
                  <a:rPr lang="es-ES_tradnl" b="1" dirty="0" smtClean="0"/>
                  <a:t>2 </a:t>
                </a:r>
                <a:r>
                  <a:rPr lang="es-ES_tradnl" b="1" dirty="0" err="1" smtClean="0"/>
                  <a:t>squares</a:t>
                </a:r>
                <a:r>
                  <a:rPr lang="es-ES_tradnl" b="1" dirty="0" smtClean="0"/>
                  <a:t> </a:t>
                </a:r>
              </a:p>
            </p:txBody>
          </p:sp>
          <p:pic>
            <p:nvPicPr>
              <p:cNvPr id="30" name="Picture 18" descr="http://zone.selfip.com/hosting/arthur/geo/arthurtesla1/Boy_Watching_TV.jpg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072198" y="285728"/>
                <a:ext cx="1144586" cy="12858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1" name="Picture 16" descr="http://1.bp.blogspot.com/_a5uxzMRyHMc/TOEBL_RSuEI/AAAAAAAAALk/ITnRV3U7ClY/s320/Kids-Cooking-cooking-with-kids-118032_291_263.jpg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4714876" y="265099"/>
                <a:ext cx="1000132" cy="13065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2" name="31 CuadroTexto"/>
              <p:cNvSpPr txBox="1"/>
              <p:nvPr/>
            </p:nvSpPr>
            <p:spPr>
              <a:xfrm>
                <a:off x="3292202" y="5997379"/>
                <a:ext cx="106548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_tradnl" b="1" dirty="0" smtClean="0"/>
                  <a:t>Do  </a:t>
                </a:r>
                <a:r>
                  <a:rPr lang="es-ES_tradnl" b="1" dirty="0" err="1" smtClean="0"/>
                  <a:t>the</a:t>
                </a:r>
                <a:r>
                  <a:rPr lang="es-ES_tradnl" b="1" dirty="0" smtClean="0"/>
                  <a:t> </a:t>
                </a:r>
              </a:p>
              <a:p>
                <a:pPr algn="ctr"/>
                <a:r>
                  <a:rPr lang="es-ES_tradnl" b="1" dirty="0" err="1" smtClean="0"/>
                  <a:t>Laundry</a:t>
                </a:r>
                <a:endParaRPr lang="es-ES" b="1" dirty="0"/>
              </a:p>
            </p:txBody>
          </p:sp>
          <p:sp>
            <p:nvSpPr>
              <p:cNvPr id="33" name="32 CuadroTexto"/>
              <p:cNvSpPr txBox="1"/>
              <p:nvPr/>
            </p:nvSpPr>
            <p:spPr>
              <a:xfrm>
                <a:off x="4643438" y="6000768"/>
                <a:ext cx="114300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_tradnl" b="1" dirty="0" err="1" smtClean="0"/>
                  <a:t>Clean</a:t>
                </a:r>
                <a:r>
                  <a:rPr lang="es-ES_tradnl" b="1" dirty="0" smtClean="0"/>
                  <a:t> </a:t>
                </a:r>
                <a:r>
                  <a:rPr lang="es-ES_tradnl" b="1" dirty="0" err="1" smtClean="0"/>
                  <a:t>the</a:t>
                </a:r>
                <a:r>
                  <a:rPr lang="es-ES_tradnl" b="1" dirty="0" smtClean="0"/>
                  <a:t> </a:t>
                </a:r>
                <a:r>
                  <a:rPr lang="es-ES_tradnl" b="1" dirty="0" err="1" smtClean="0"/>
                  <a:t>house</a:t>
                </a:r>
                <a:endParaRPr lang="es-ES" b="1" dirty="0"/>
              </a:p>
            </p:txBody>
          </p:sp>
          <p:sp>
            <p:nvSpPr>
              <p:cNvPr id="34" name="33 CuadroTexto"/>
              <p:cNvSpPr txBox="1"/>
              <p:nvPr/>
            </p:nvSpPr>
            <p:spPr>
              <a:xfrm>
                <a:off x="6072198" y="6000768"/>
                <a:ext cx="114300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_tradnl" b="1" dirty="0" err="1" smtClean="0"/>
                  <a:t>Take</a:t>
                </a:r>
                <a:r>
                  <a:rPr lang="es-ES_tradnl" b="1" dirty="0" smtClean="0"/>
                  <a:t> a </a:t>
                </a:r>
                <a:r>
                  <a:rPr lang="es-ES_tradnl" b="1" dirty="0" err="1" smtClean="0"/>
                  <a:t>shower</a:t>
                </a:r>
                <a:endParaRPr lang="es-ES_tradnl" b="1" dirty="0" smtClean="0"/>
              </a:p>
            </p:txBody>
          </p:sp>
          <p:sp>
            <p:nvSpPr>
              <p:cNvPr id="35" name="34 CuadroTexto"/>
              <p:cNvSpPr txBox="1"/>
              <p:nvPr/>
            </p:nvSpPr>
            <p:spPr>
              <a:xfrm>
                <a:off x="7429520" y="6143644"/>
                <a:ext cx="135732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_tradnl" b="1" dirty="0" err="1" smtClean="0"/>
                  <a:t>Eat</a:t>
                </a:r>
                <a:r>
                  <a:rPr lang="es-ES_tradnl" b="1" dirty="0" smtClean="0"/>
                  <a:t> </a:t>
                </a:r>
                <a:r>
                  <a:rPr lang="es-ES_tradnl" b="1" dirty="0" err="1" smtClean="0"/>
                  <a:t>healthy</a:t>
                </a:r>
                <a:r>
                  <a:rPr lang="es-ES_tradnl" b="1" dirty="0" smtClean="0"/>
                  <a:t> </a:t>
                </a:r>
                <a:r>
                  <a:rPr lang="es-ES_tradnl" b="1" dirty="0" err="1" smtClean="0"/>
                  <a:t>food</a:t>
                </a:r>
                <a:endParaRPr lang="es-ES_tradnl" b="1" dirty="0" smtClean="0"/>
              </a:p>
            </p:txBody>
          </p:sp>
          <p:sp>
            <p:nvSpPr>
              <p:cNvPr id="36" name="35 CuadroTexto"/>
              <p:cNvSpPr txBox="1"/>
              <p:nvPr/>
            </p:nvSpPr>
            <p:spPr>
              <a:xfrm>
                <a:off x="1785918" y="6072206"/>
                <a:ext cx="114300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_tradnl" b="1" dirty="0" err="1" smtClean="0"/>
                  <a:t>Eat</a:t>
                </a:r>
                <a:r>
                  <a:rPr lang="es-ES_tradnl" b="1" dirty="0" smtClean="0"/>
                  <a:t> </a:t>
                </a:r>
                <a:r>
                  <a:rPr lang="es-ES_tradnl" b="1" dirty="0" err="1" smtClean="0"/>
                  <a:t>junk</a:t>
                </a:r>
                <a:r>
                  <a:rPr lang="es-ES_tradnl" b="1" dirty="0" smtClean="0"/>
                  <a:t> </a:t>
                </a:r>
                <a:r>
                  <a:rPr lang="es-ES_tradnl" b="1" dirty="0" err="1" smtClean="0"/>
                  <a:t>food</a:t>
                </a:r>
                <a:endParaRPr lang="es-ES_tradnl" b="1" dirty="0" smtClean="0"/>
              </a:p>
            </p:txBody>
          </p:sp>
          <p:pic>
            <p:nvPicPr>
              <p:cNvPr id="37" name="Picture 6" descr="http://www.telefonica.net/web2/angelaruizmontero/hot_potatoes_voc_3/images/housework/sweep.the.floor1.png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4643438" y="4643446"/>
                <a:ext cx="1143008" cy="13573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8" name="Picture 8" descr="do.the.washing.png"/>
              <p:cNvPicPr>
                <a:picLocks noChangeAspect="1"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3286116" y="4643446"/>
                <a:ext cx="1000132" cy="13573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9" name="Picture 14" descr="http://info.inter-spas.com/Portals/102385/images/tread.gif"/>
              <p:cNvPicPr>
                <a:picLocks noChangeAspect="1" noChangeArrowheads="1"/>
              </p:cNvPicPr>
              <p:nvPr/>
            </p:nvPicPr>
            <p:blipFill>
              <a:blip r:embed="rId8"/>
              <a:srcRect/>
              <a:stretch>
                <a:fillRect/>
              </a:stretch>
            </p:blipFill>
            <p:spPr bwMode="auto">
              <a:xfrm>
                <a:off x="357158" y="4643446"/>
                <a:ext cx="1000132" cy="15001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1" name="Picture 24" descr="http://t2.gstatic.com/images?q=tbn:ANd9GcRmlgzcy-9DyAehLqBH6r8bjc9arcmG_P9Eh9KBaGr4m_kvwznDYg"/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6072198" y="4643446"/>
                <a:ext cx="1143000" cy="13890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2" name="41 CuadroTexto"/>
              <p:cNvSpPr txBox="1"/>
              <p:nvPr/>
            </p:nvSpPr>
            <p:spPr>
              <a:xfrm>
                <a:off x="285720" y="6143644"/>
                <a:ext cx="114300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_tradnl" b="1" dirty="0" err="1" smtClean="0"/>
                  <a:t>Excercise</a:t>
                </a:r>
                <a:endParaRPr lang="es-ES_tradnl" b="1" dirty="0" smtClean="0"/>
              </a:p>
              <a:p>
                <a:pPr algn="ctr"/>
                <a:r>
                  <a:rPr lang="es-ES_tradnl" b="1" dirty="0"/>
                  <a:t>a</a:t>
                </a:r>
                <a:r>
                  <a:rPr lang="es-ES_tradnl" b="1" dirty="0" smtClean="0"/>
                  <a:t>t home</a:t>
                </a:r>
              </a:p>
            </p:txBody>
          </p:sp>
          <p:sp>
            <p:nvSpPr>
              <p:cNvPr id="43" name="42 CuadroTexto"/>
              <p:cNvSpPr txBox="1"/>
              <p:nvPr/>
            </p:nvSpPr>
            <p:spPr>
              <a:xfrm>
                <a:off x="115003" y="1752889"/>
                <a:ext cx="109941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_tradnl" sz="2400" b="1" dirty="0" err="1" smtClean="0"/>
                  <a:t>Finish</a:t>
                </a:r>
                <a:endParaRPr lang="es-ES_tradnl" sz="2400" b="1" dirty="0" smtClean="0"/>
              </a:p>
            </p:txBody>
          </p:sp>
          <p:sp>
            <p:nvSpPr>
              <p:cNvPr id="44" name="43 CuadroTexto"/>
              <p:cNvSpPr txBox="1"/>
              <p:nvPr/>
            </p:nvSpPr>
            <p:spPr>
              <a:xfrm>
                <a:off x="543631" y="214290"/>
                <a:ext cx="109941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_tradnl" sz="2400" b="1" dirty="0" err="1" smtClean="0"/>
                  <a:t>Start</a:t>
                </a:r>
                <a:endParaRPr lang="es-ES_tradnl" sz="2400" b="1" dirty="0" smtClean="0"/>
              </a:p>
            </p:txBody>
          </p:sp>
        </p:grpSp>
      </p:grpSp>
      <p:pic>
        <p:nvPicPr>
          <p:cNvPr id="14338" name="Picture 2" descr="http://image.shutterstock.com/display_pic_with_logo/70882/70882,1181045103,3/stock-vector-a-fat-man-eating-junk-food-3454485.jpg"/>
          <p:cNvPicPr>
            <a:picLocks noChangeAspect="1" noChangeArrowheads="1"/>
          </p:cNvPicPr>
          <p:nvPr/>
        </p:nvPicPr>
        <p:blipFill>
          <a:blip r:embed="rId10" cstate="print"/>
          <a:srcRect l="2193" t="3191" r="3508" b="7446"/>
          <a:stretch>
            <a:fillRect/>
          </a:stretch>
        </p:blipFill>
        <p:spPr bwMode="auto">
          <a:xfrm>
            <a:off x="1815258" y="4643446"/>
            <a:ext cx="1042230" cy="1357322"/>
          </a:xfrm>
          <a:prstGeom prst="rect">
            <a:avLst/>
          </a:prstGeom>
          <a:noFill/>
        </p:spPr>
      </p:pic>
      <p:pic>
        <p:nvPicPr>
          <p:cNvPr id="14340" name="Picture 4" descr="http://www.buildingbestbody.net/wp-content/uploads/2011/08/Eat-Healthy-2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500958" y="4643446"/>
            <a:ext cx="1071570" cy="150019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215332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199</Words>
  <Application>Microsoft Office PowerPoint</Application>
  <PresentationFormat>Presentación en pantalla (4:3)</PresentationFormat>
  <Paragraphs>85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pc</cp:lastModifiedBy>
  <cp:revision>6</cp:revision>
  <dcterms:created xsi:type="dcterms:W3CDTF">2015-10-19T01:50:31Z</dcterms:created>
  <dcterms:modified xsi:type="dcterms:W3CDTF">2015-10-19T02:41:02Z</dcterms:modified>
</cp:coreProperties>
</file>