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20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51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74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25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04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39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58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43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84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1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AD19-B1B7-4E39-A43A-D78C4195FDEB}" type="datetimeFigureOut">
              <a:rPr lang="es-ES" smtClean="0"/>
              <a:t>18/10/2015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3723-3F77-4FC2-B6F4-2D4BBC271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6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mar.cl/Basic/Can_Cannot.htm" TargetMode="External"/><Relationship Id="rId2" Type="http://schemas.openxmlformats.org/officeDocument/2006/relationships/hyperlink" Target="http://www.grammar.cl/Present/To_Be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bOzc-vF3jO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GDPcFHYnBnU/VNt1C90ssCI/AAAAAAAABaY/1gxB5zfyBHU/s1600/adverbios%2Bfrecuenc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8196"/>
            <a:ext cx="8352928" cy="643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7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37936"/>
              </p:ext>
            </p:extLst>
          </p:nvPr>
        </p:nvGraphicFramePr>
        <p:xfrm>
          <a:off x="251520" y="188641"/>
          <a:ext cx="5040559" cy="5904655"/>
        </p:xfrm>
        <a:graphic>
          <a:graphicData uri="http://schemas.openxmlformats.org/drawingml/2006/table">
            <a:tbl>
              <a:tblPr/>
              <a:tblGrid>
                <a:gridCol w="993903"/>
                <a:gridCol w="1428736"/>
                <a:gridCol w="2617920"/>
              </a:tblGrid>
              <a:tr h="765658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70C0"/>
                          </a:solidFill>
                          <a:effectLst/>
                        </a:rPr>
                        <a:t>Frequency</a:t>
                      </a:r>
                      <a:endParaRPr lang="es-ES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solidFill>
                            <a:srgbClr val="0070C0"/>
                          </a:solidFill>
                          <a:effectLst/>
                        </a:rPr>
                        <a:t>Adverb of Frequency</a:t>
                      </a: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70C0"/>
                          </a:solidFill>
                          <a:effectLst/>
                        </a:rPr>
                        <a:t>Example</a:t>
                      </a: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70C0"/>
                          </a:solidFill>
                          <a:effectLst/>
                        </a:rPr>
                        <a:t>Sentence</a:t>
                      </a:r>
                      <a:endParaRPr lang="es-ES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99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100%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always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always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go to bed before 11pm.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799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90%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usually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usually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have cereal for breakfast.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182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80%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normally</a:t>
                      </a:r>
                      <a:r>
                        <a:rPr lang="es-ES" sz="1400" b="1" dirty="0">
                          <a:solidFill>
                            <a:srgbClr val="00B0F0"/>
                          </a:solidFill>
                          <a:effectLst/>
                        </a:rPr>
                        <a:t> / </a:t>
                      </a:r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generally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normally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go to the gym.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1826">
                <a:tc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solidFill>
                            <a:srgbClr val="7030A0"/>
                          </a:solidFill>
                          <a:effectLst/>
                        </a:rPr>
                        <a:t>70%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often</a:t>
                      </a:r>
                      <a:r>
                        <a:rPr lang="es-ES" sz="1400" b="1" dirty="0">
                          <a:solidFill>
                            <a:srgbClr val="00B0F0"/>
                          </a:solidFill>
                          <a:effectLst/>
                        </a:rPr>
                        <a:t>* / </a:t>
                      </a:r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frequently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often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surf the internet.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182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50%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sometimes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sometimes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forget my wife's birthday.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857">
                <a:tc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solidFill>
                            <a:srgbClr val="7030A0"/>
                          </a:solidFill>
                          <a:effectLst/>
                        </a:rPr>
                        <a:t>30%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occasionally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occasionally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eat junk food.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799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10%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seldom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seldom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read the newspaper.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182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5%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hardly</a:t>
                      </a:r>
                      <a:r>
                        <a:rPr lang="es-ES" sz="1400" b="1" dirty="0">
                          <a:solidFill>
                            <a:srgbClr val="00B0F0"/>
                          </a:solidFill>
                          <a:effectLst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ever</a:t>
                      </a:r>
                      <a:r>
                        <a:rPr lang="es-ES" sz="1400" b="1" dirty="0">
                          <a:solidFill>
                            <a:srgbClr val="00B0F0"/>
                          </a:solidFill>
                          <a:effectLst/>
                        </a:rPr>
                        <a:t> / </a:t>
                      </a:r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rarely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hardly ever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drink alcohol.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857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7030A0"/>
                          </a:solidFill>
                          <a:effectLst/>
                        </a:rPr>
                        <a:t>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err="1">
                          <a:solidFill>
                            <a:srgbClr val="00B0F0"/>
                          </a:solidFill>
                          <a:effectLst/>
                        </a:rPr>
                        <a:t>never</a:t>
                      </a:r>
                      <a:endParaRPr lang="es-ES" sz="1400" b="1" dirty="0">
                        <a:solidFill>
                          <a:srgbClr val="00B0F0"/>
                        </a:solidFill>
                        <a:effectLst/>
                      </a:endParaRP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I 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never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</a:rPr>
                        <a:t> swim in the sea.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24787"/>
              </p:ext>
            </p:extLst>
          </p:nvPr>
        </p:nvGraphicFramePr>
        <p:xfrm>
          <a:off x="5508104" y="1412766"/>
          <a:ext cx="3384376" cy="72009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err="1">
                          <a:effectLst/>
                        </a:rPr>
                        <a:t>Subject</a:t>
                      </a:r>
                      <a:r>
                        <a:rPr lang="es-ES" sz="1200" b="1" dirty="0">
                          <a:effectLst/>
                        </a:rPr>
                        <a:t> + </a:t>
                      </a:r>
                      <a:r>
                        <a:rPr lang="es-ES" sz="1200" b="1" dirty="0" err="1">
                          <a:effectLst/>
                        </a:rPr>
                        <a:t>adverb</a:t>
                      </a:r>
                      <a:r>
                        <a:rPr lang="es-ES" sz="1200" b="1" dirty="0">
                          <a:effectLst/>
                        </a:rPr>
                        <a:t> + </a:t>
                      </a:r>
                      <a:r>
                        <a:rPr lang="es-ES" sz="1200" b="1" i="1" dirty="0" err="1">
                          <a:effectLst/>
                        </a:rPr>
                        <a:t>main</a:t>
                      </a:r>
                      <a:r>
                        <a:rPr lang="es-ES" sz="1200" b="1" i="1" dirty="0">
                          <a:effectLst/>
                        </a:rPr>
                        <a:t> </a:t>
                      </a:r>
                      <a:r>
                        <a:rPr lang="es-ES" sz="1200" b="1" i="1" dirty="0" err="1">
                          <a:effectLst/>
                        </a:rPr>
                        <a:t>verb</a:t>
                      </a:r>
                      <a:endParaRPr lang="es-ES" sz="1200" b="1" dirty="0">
                        <a:effectLst/>
                      </a:endParaRP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I </a:t>
                      </a:r>
                      <a:r>
                        <a:rPr lang="en-US" sz="1200" b="1">
                          <a:effectLst/>
                        </a:rPr>
                        <a:t>always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i="1">
                          <a:effectLst/>
                        </a:rPr>
                        <a:t>remember</a:t>
                      </a:r>
                      <a:r>
                        <a:rPr lang="en-US" sz="1200">
                          <a:effectLst/>
                        </a:rPr>
                        <a:t> to do my homework.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He </a:t>
                      </a:r>
                      <a:r>
                        <a:rPr lang="en-US" sz="1200" b="1" dirty="0">
                          <a:effectLst/>
                        </a:rPr>
                        <a:t>normally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i="1" dirty="0">
                          <a:effectLst/>
                        </a:rPr>
                        <a:t>gets</a:t>
                      </a:r>
                      <a:r>
                        <a:rPr lang="en-US" sz="1200" dirty="0">
                          <a:effectLst/>
                        </a:rPr>
                        <a:t> good marks in exams.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070414"/>
              </p:ext>
            </p:extLst>
          </p:nvPr>
        </p:nvGraphicFramePr>
        <p:xfrm>
          <a:off x="5508104" y="2924944"/>
          <a:ext cx="3312368" cy="67437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err="1">
                          <a:effectLst/>
                        </a:rPr>
                        <a:t>Subject</a:t>
                      </a:r>
                      <a:r>
                        <a:rPr lang="es-ES" sz="1100" b="1" dirty="0">
                          <a:effectLst/>
                        </a:rPr>
                        <a:t> + </a:t>
                      </a:r>
                      <a:r>
                        <a:rPr lang="es-ES" sz="1100" b="1" i="1" dirty="0" err="1">
                          <a:effectLst/>
                        </a:rPr>
                        <a:t>to</a:t>
                      </a:r>
                      <a:r>
                        <a:rPr lang="es-ES" sz="1100" b="1" i="1" dirty="0">
                          <a:effectLst/>
                        </a:rPr>
                        <a:t> be</a:t>
                      </a:r>
                      <a:r>
                        <a:rPr lang="es-ES" sz="1100" b="1" dirty="0">
                          <a:effectLst/>
                        </a:rPr>
                        <a:t> + </a:t>
                      </a:r>
                      <a:r>
                        <a:rPr lang="es-ES" sz="1100" b="1" dirty="0" err="1">
                          <a:effectLst/>
                        </a:rPr>
                        <a:t>adverb</a:t>
                      </a:r>
                      <a:endParaRPr lang="es-ES" sz="1100" b="1" dirty="0">
                        <a:effectLst/>
                      </a:endParaRP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They </a:t>
                      </a:r>
                      <a:r>
                        <a:rPr lang="en-US" sz="1100" i="1" dirty="0">
                          <a:effectLst/>
                        </a:rPr>
                        <a:t>are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>
                          <a:effectLst/>
                        </a:rPr>
                        <a:t>never</a:t>
                      </a:r>
                      <a:r>
                        <a:rPr lang="en-US" sz="1100" dirty="0">
                          <a:effectLst/>
                        </a:rPr>
                        <a:t> pleased to see me.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She </a:t>
                      </a:r>
                      <a:r>
                        <a:rPr lang="en-US" sz="1100" i="1" dirty="0">
                          <a:effectLst/>
                        </a:rPr>
                        <a:t>isn't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>
                          <a:effectLst/>
                        </a:rPr>
                        <a:t>usually</a:t>
                      </a:r>
                      <a:r>
                        <a:rPr lang="en-US" sz="1100" dirty="0">
                          <a:effectLst/>
                        </a:rPr>
                        <a:t> bad tempered.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64088" y="494768"/>
            <a:ext cx="3600400" cy="4859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Position of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Adverb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in a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Sentence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adverb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frequency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goes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after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verb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  <a:hlinkClick r:id="rId2" tooltip="To Be in Present Tense"/>
              </a:rPr>
              <a:t>To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  <a:hlinkClick r:id="rId2" tooltip="To Be in Present Tense"/>
              </a:rPr>
              <a:t> Be</a:t>
            </a: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64088" y="981889"/>
            <a:ext cx="35283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An adverb of frequency goes 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 a main verb (except with To Be).</a:t>
            </a: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64088" y="2663334"/>
            <a:ext cx="35283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Arial" pitchFamily="34" charset="0"/>
                <a:cs typeface="Arial" pitchFamily="34" charset="0"/>
              </a:rPr>
              <a:t>An adverb of frequency goes 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after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 the verb </a:t>
            </a:r>
            <a:r>
              <a:rPr lang="en-US" sz="1100" dirty="0">
                <a:latin typeface="Arial" pitchFamily="34" charset="0"/>
                <a:cs typeface="Arial" pitchFamily="34" charset="0"/>
                <a:hlinkClick r:id="rId2" tooltip="To Be in Present Tense"/>
              </a:rPr>
              <a:t>To Be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.</a:t>
            </a: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00141"/>
              </p:ext>
            </p:extLst>
          </p:nvPr>
        </p:nvGraphicFramePr>
        <p:xfrm>
          <a:off x="5508104" y="4797152"/>
          <a:ext cx="3384376" cy="116205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Subject + </a:t>
                      </a:r>
                      <a:r>
                        <a:rPr lang="en-US" sz="1200" b="1" i="1" dirty="0">
                          <a:effectLst/>
                        </a:rPr>
                        <a:t>auxiliary</a:t>
                      </a:r>
                      <a:r>
                        <a:rPr lang="en-US" sz="1200" b="1" dirty="0">
                          <a:effectLst/>
                        </a:rPr>
                        <a:t> + adverb + </a:t>
                      </a:r>
                      <a:r>
                        <a:rPr lang="en-US" sz="1200" b="1" i="1" dirty="0">
                          <a:effectLst/>
                        </a:rPr>
                        <a:t>main verb</a:t>
                      </a:r>
                      <a:endParaRPr lang="en-US" sz="1200" b="1" dirty="0">
                        <a:effectLst/>
                      </a:endParaRP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She </a:t>
                      </a:r>
                      <a:r>
                        <a:rPr lang="en-US" sz="1200" i="1">
                          <a:effectLst/>
                        </a:rPr>
                        <a:t>can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b="1">
                          <a:effectLst/>
                        </a:rPr>
                        <a:t>sometimes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i="1">
                          <a:effectLst/>
                        </a:rPr>
                        <a:t>beat</a:t>
                      </a:r>
                      <a:r>
                        <a:rPr lang="en-US" sz="1200">
                          <a:effectLst/>
                        </a:rPr>
                        <a:t> me in a race.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I </a:t>
                      </a:r>
                      <a:r>
                        <a:rPr lang="en-US" sz="1200" i="1">
                          <a:effectLst/>
                        </a:rPr>
                        <a:t>would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b="1">
                          <a:effectLst/>
                        </a:rPr>
                        <a:t>hardly ever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i="1">
                          <a:effectLst/>
                        </a:rPr>
                        <a:t>be</a:t>
                      </a:r>
                      <a:r>
                        <a:rPr lang="en-US" sz="1200">
                          <a:effectLst/>
                        </a:rPr>
                        <a:t> unkind to someone.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They </a:t>
                      </a:r>
                      <a:r>
                        <a:rPr lang="en-US" sz="1200" i="1">
                          <a:effectLst/>
                        </a:rPr>
                        <a:t>might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b="1">
                          <a:effectLst/>
                        </a:rPr>
                        <a:t>never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n-US" sz="1200" i="1">
                          <a:effectLst/>
                        </a:rPr>
                        <a:t>see</a:t>
                      </a:r>
                      <a:r>
                        <a:rPr lang="en-US" sz="1200">
                          <a:effectLst/>
                        </a:rPr>
                        <a:t> each other again.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They </a:t>
                      </a:r>
                      <a:r>
                        <a:rPr lang="en-US" sz="1200" i="1" dirty="0">
                          <a:effectLst/>
                        </a:rPr>
                        <a:t>could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b="1" dirty="0">
                          <a:effectLst/>
                        </a:rPr>
                        <a:t>occasionally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i="1" dirty="0">
                          <a:effectLst/>
                        </a:rPr>
                        <a:t>be</a:t>
                      </a:r>
                      <a:r>
                        <a:rPr lang="en-US" sz="1200" dirty="0">
                          <a:effectLst/>
                        </a:rPr>
                        <a:t> heard laughing.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436096" y="4099138"/>
            <a:ext cx="3456384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use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verb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have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must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might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could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would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4D9028"/>
                </a:solidFill>
                <a:effectLst/>
                <a:latin typeface="Arial" pitchFamily="34" charset="0"/>
                <a:cs typeface="Arial" pitchFamily="34" charset="0"/>
                <a:hlinkClick r:id="rId3" tooltip="Can vs Cannot"/>
              </a:rPr>
              <a:t>can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etc.),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adverb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placed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between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auxiliary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and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main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verb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51520" y="630932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hlinkClick r:id="rId4"/>
              </a:rPr>
              <a:t>https://www.youtube.com/watch?v=bOzc-vF3jOQ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4786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70ee57.medialib.glogster.com/aleejandrafdz/thumbnails/6k/6kubs0n9ocsqvjilg8k87a0/1361759973-sour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.ytimg.com/vi/_AVQgdLOlRI/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7" t="12306" r="9416" b="12774"/>
          <a:stretch/>
        </p:blipFill>
        <p:spPr bwMode="auto">
          <a:xfrm>
            <a:off x="4536504" y="921787"/>
            <a:ext cx="4499992" cy="495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22762"/>
              </p:ext>
            </p:extLst>
          </p:nvPr>
        </p:nvGraphicFramePr>
        <p:xfrm>
          <a:off x="323528" y="764704"/>
          <a:ext cx="4042792" cy="2736306"/>
        </p:xfrm>
        <a:graphic>
          <a:graphicData uri="http://schemas.openxmlformats.org/drawingml/2006/table">
            <a:tbl>
              <a:tblPr/>
              <a:tblGrid>
                <a:gridCol w="1392082"/>
                <a:gridCol w="2650710"/>
              </a:tblGrid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>
                          <a:effectLst/>
                        </a:rPr>
                        <a:t>often</a:t>
                      </a:r>
                      <a:endParaRPr lang="es-ES" sz="140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>
                          <a:effectLst/>
                        </a:rPr>
                        <a:t>usually</a:t>
                      </a:r>
                      <a:endParaRPr lang="es-ES" sz="140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dirty="0" err="1">
                          <a:effectLst/>
                        </a:rPr>
                        <a:t>always</a:t>
                      </a:r>
                      <a:endParaRPr lang="es-ES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>
                          <a:effectLst/>
                        </a:rPr>
                        <a:t>never</a:t>
                      </a:r>
                      <a:endParaRPr lang="es-ES" sz="140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dirty="0" err="1">
                          <a:effectLst/>
                        </a:rPr>
                        <a:t>seldom</a:t>
                      </a:r>
                      <a:r>
                        <a:rPr lang="es-ES" sz="1400" b="1" dirty="0">
                          <a:effectLst/>
                        </a:rPr>
                        <a:t>/</a:t>
                      </a:r>
                      <a:r>
                        <a:rPr lang="es-ES" sz="1400" b="1" dirty="0" err="1">
                          <a:effectLst/>
                        </a:rPr>
                        <a:t>rarely</a:t>
                      </a:r>
                      <a:endParaRPr lang="es-ES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s-ES" sz="1400" dirty="0">
                        <a:solidFill>
                          <a:srgbClr val="FBFBFB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400" b="1" dirty="0" err="1">
                          <a:effectLst/>
                        </a:rPr>
                        <a:t>sometimes</a:t>
                      </a:r>
                      <a:endParaRPr lang="es-ES" sz="1400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91074" y="179348"/>
            <a:ext cx="4740966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Put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the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following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adverbs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of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frequency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in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the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correct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order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from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the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most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often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to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the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least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often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66CC00"/>
                </a:solidFill>
                <a:effectLst/>
                <a:latin typeface="Myriad Pro"/>
                <a:cs typeface="Arial" pitchFamily="34" charset="0"/>
              </a:rPr>
              <a:t> (1-6):</a:t>
            </a:r>
          </a:p>
        </p:txBody>
      </p:sp>
      <p:sp>
        <p:nvSpPr>
          <p:cNvPr id="4" name="Control 8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Control 9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Control 10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Control 11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Control 12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Control 13"/>
          <p:cNvSpPr>
            <a:spLocks noChangeArrowheads="1" noChangeShapeType="1"/>
          </p:cNvSpPr>
          <p:nvPr/>
        </p:nvSpPr>
        <p:spPr bwMode="auto">
          <a:xfrm>
            <a:off x="457200" y="2765425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51520" y="4514344"/>
            <a:ext cx="4402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They </a:t>
            </a:r>
            <a:r>
              <a:rPr lang="en-US" sz="1200" dirty="0"/>
              <a:t>go to the movies. </a:t>
            </a:r>
            <a:r>
              <a:rPr lang="en-US" sz="1200" b="1" i="1" dirty="0"/>
              <a:t>(often</a:t>
            </a:r>
            <a:r>
              <a:rPr lang="en-US" sz="1200" b="1" i="1" dirty="0" smtClean="0"/>
              <a:t>)_____________________________</a:t>
            </a:r>
            <a:br>
              <a:rPr lang="en-US" sz="1200" b="1" i="1" dirty="0" smtClean="0"/>
            </a:br>
            <a:endParaRPr lang="en-US" sz="1200" dirty="0"/>
          </a:p>
          <a:p>
            <a:r>
              <a:rPr lang="en-US" sz="1200" dirty="0"/>
              <a:t>She listens to classical music. </a:t>
            </a:r>
            <a:r>
              <a:rPr lang="en-US" sz="1200" b="1" i="1" dirty="0"/>
              <a:t>(rarely</a:t>
            </a:r>
            <a:r>
              <a:rPr lang="en-US" sz="1200" b="1" i="1" dirty="0" smtClean="0"/>
              <a:t>)____________________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He reads the newspaper. </a:t>
            </a:r>
            <a:r>
              <a:rPr lang="en-US" sz="1200" b="1" i="1" dirty="0"/>
              <a:t>(sometimes</a:t>
            </a:r>
            <a:r>
              <a:rPr lang="en-US" sz="1200" b="1" i="1" dirty="0" smtClean="0"/>
              <a:t>)______________________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Sara smiles. </a:t>
            </a:r>
            <a:r>
              <a:rPr lang="en-US" sz="1200" b="1" i="1" dirty="0"/>
              <a:t>(never</a:t>
            </a:r>
            <a:r>
              <a:rPr lang="en-US" sz="1200" b="1" i="1" dirty="0" smtClean="0"/>
              <a:t>)_____________________________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She complains about her husband. </a:t>
            </a:r>
            <a:r>
              <a:rPr lang="en-US" sz="1200" b="1" i="1" dirty="0"/>
              <a:t>(always</a:t>
            </a:r>
            <a:r>
              <a:rPr lang="en-US" sz="1200" b="1" i="1" dirty="0" smtClean="0"/>
              <a:t>)__________________________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11" name="10 Rectángulo"/>
          <p:cNvSpPr/>
          <p:nvPr/>
        </p:nvSpPr>
        <p:spPr>
          <a:xfrm>
            <a:off x="251520" y="3841303"/>
            <a:ext cx="4246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Rewrite the complete sentence using the adverb of frequency in brackets in its correct position.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8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15003" y="142852"/>
            <a:ext cx="8671839" cy="6647123"/>
            <a:chOff x="115003" y="142852"/>
            <a:chExt cx="8671839" cy="6647123"/>
          </a:xfrm>
        </p:grpSpPr>
        <p:sp>
          <p:nvSpPr>
            <p:cNvPr id="3" name="2 Rectángulo"/>
            <p:cNvSpPr/>
            <p:nvPr/>
          </p:nvSpPr>
          <p:spPr>
            <a:xfrm>
              <a:off x="1714480" y="4572008"/>
              <a:ext cx="1285884" cy="221457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Rectángulo"/>
            <p:cNvSpPr/>
            <p:nvPr/>
          </p:nvSpPr>
          <p:spPr>
            <a:xfrm>
              <a:off x="3143240" y="4572008"/>
              <a:ext cx="1285884" cy="221457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4572000" y="4572008"/>
              <a:ext cx="1285884" cy="221457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6000760" y="4572008"/>
              <a:ext cx="1285884" cy="221457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7429520" y="4572008"/>
              <a:ext cx="1285884" cy="221457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14282" y="4572008"/>
              <a:ext cx="1285884" cy="2214578"/>
            </a:xfrm>
            <a:prstGeom prst="rect">
              <a:avLst/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62 Grupo"/>
            <p:cNvGrpSpPr/>
            <p:nvPr/>
          </p:nvGrpSpPr>
          <p:grpSpPr>
            <a:xfrm>
              <a:off x="115003" y="142852"/>
              <a:ext cx="8671839" cy="6647123"/>
              <a:chOff x="115003" y="142852"/>
              <a:chExt cx="8671839" cy="6647123"/>
            </a:xfrm>
          </p:grpSpPr>
          <p:sp>
            <p:nvSpPr>
              <p:cNvPr id="10" name="9 Rectángulo"/>
              <p:cNvSpPr/>
              <p:nvPr/>
            </p:nvSpPr>
            <p:spPr>
              <a:xfrm>
                <a:off x="7429520" y="142852"/>
                <a:ext cx="1285884" cy="2214578"/>
              </a:xfrm>
              <a:prstGeom prst="rect">
                <a:avLst/>
              </a:prstGeom>
              <a:solidFill>
                <a:srgbClr val="9900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10 Flecha abajo"/>
              <p:cNvSpPr/>
              <p:nvPr/>
            </p:nvSpPr>
            <p:spPr>
              <a:xfrm>
                <a:off x="7572396" y="714356"/>
                <a:ext cx="1071570" cy="1214446"/>
              </a:xfrm>
              <a:prstGeom prst="downArrow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11 Rectángulo"/>
              <p:cNvSpPr/>
              <p:nvPr/>
            </p:nvSpPr>
            <p:spPr>
              <a:xfrm>
                <a:off x="1714480" y="142852"/>
                <a:ext cx="1285884" cy="221457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pic>
            <p:nvPicPr>
              <p:cNvPr id="13" name="Picture 2" descr="http://2.bp.blogspot.com/_sAiLrge_wx0/TBJZY0VSxLI/AAAAAAAAABU/XetXnZ23_kQ/s1600/shopping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454" y="214290"/>
                <a:ext cx="1104472" cy="1357322"/>
              </a:xfrm>
              <a:prstGeom prst="rect">
                <a:avLst/>
              </a:prstGeom>
              <a:noFill/>
            </p:spPr>
          </p:pic>
          <p:sp>
            <p:nvSpPr>
              <p:cNvPr id="14" name="13 Triángulo rectángulo"/>
              <p:cNvSpPr/>
              <p:nvPr/>
            </p:nvSpPr>
            <p:spPr>
              <a:xfrm>
                <a:off x="214282" y="500042"/>
                <a:ext cx="1285884" cy="1785950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8 Triángulo rectángulo"/>
              <p:cNvSpPr/>
              <p:nvPr/>
            </p:nvSpPr>
            <p:spPr>
              <a:xfrm rot="10800000">
                <a:off x="214282" y="142852"/>
                <a:ext cx="1357322" cy="185738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3143240" y="142852"/>
                <a:ext cx="1285884" cy="221457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4572000" y="142852"/>
                <a:ext cx="1285884" cy="221457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6000760" y="142852"/>
                <a:ext cx="1285884" cy="221457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9" name="Picture 12" descr="furniture_bed_113468_tns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214678" y="214290"/>
                <a:ext cx="1143008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19 Rectángulo"/>
              <p:cNvSpPr/>
              <p:nvPr/>
            </p:nvSpPr>
            <p:spPr>
              <a:xfrm>
                <a:off x="7429520" y="2571744"/>
                <a:ext cx="1285884" cy="185738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214282" y="2500306"/>
                <a:ext cx="1285884" cy="185738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" name="21 CuadroTexto"/>
              <p:cNvSpPr txBox="1"/>
              <p:nvPr/>
            </p:nvSpPr>
            <p:spPr>
              <a:xfrm>
                <a:off x="1730465" y="1568223"/>
                <a:ext cx="126989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b="1" dirty="0" err="1" smtClean="0"/>
                  <a:t>Go</a:t>
                </a:r>
                <a:endParaRPr lang="es-ES_tradnl" b="1" dirty="0" smtClean="0"/>
              </a:p>
              <a:p>
                <a:r>
                  <a:rPr lang="es-ES_tradnl" b="1" dirty="0"/>
                  <a:t> </a:t>
                </a:r>
                <a:r>
                  <a:rPr lang="es-ES_tradnl" b="1" dirty="0" smtClean="0"/>
                  <a:t>   shopping</a:t>
                </a:r>
                <a:endParaRPr lang="es-ES" b="1" dirty="0"/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3292202" y="1571612"/>
                <a:ext cx="10654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b="1" dirty="0" err="1" smtClean="0"/>
                  <a:t>Make</a:t>
                </a:r>
                <a:r>
                  <a:rPr lang="es-ES_tradnl" b="1" dirty="0" smtClean="0"/>
                  <a:t> my</a:t>
                </a:r>
              </a:p>
              <a:p>
                <a:r>
                  <a:rPr lang="es-ES_tradnl" b="1" dirty="0"/>
                  <a:t> </a:t>
                </a:r>
                <a:r>
                  <a:rPr lang="es-ES_tradnl" b="1" dirty="0" smtClean="0"/>
                  <a:t>   </a:t>
                </a:r>
                <a:r>
                  <a:rPr lang="es-ES_tradnl" b="1" dirty="0" err="1" smtClean="0"/>
                  <a:t>bed</a:t>
                </a:r>
                <a:endParaRPr lang="es-ES" b="1" dirty="0"/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>
                <a:off x="4835335" y="1571612"/>
                <a:ext cx="8082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_tradnl" b="1" dirty="0" smtClean="0"/>
                  <a:t>Cook </a:t>
                </a:r>
              </a:p>
              <a:p>
                <a:pPr algn="ctr"/>
                <a:r>
                  <a:rPr lang="es-ES_tradnl" b="1" dirty="0" err="1" smtClean="0"/>
                  <a:t>dinner</a:t>
                </a:r>
                <a:endParaRPr lang="es-ES_tradnl" b="1" dirty="0" smtClean="0"/>
              </a:p>
            </p:txBody>
          </p:sp>
          <p:sp>
            <p:nvSpPr>
              <p:cNvPr id="25" name="24 CuadroTexto"/>
              <p:cNvSpPr txBox="1"/>
              <p:nvPr/>
            </p:nvSpPr>
            <p:spPr>
              <a:xfrm>
                <a:off x="6072198" y="1702346"/>
                <a:ext cx="1081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Watch</a:t>
                </a:r>
                <a:r>
                  <a:rPr lang="es-ES_tradnl" b="1" dirty="0" smtClean="0"/>
                  <a:t> tv.</a:t>
                </a: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7544555" y="785794"/>
                <a:ext cx="10994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Move</a:t>
                </a:r>
                <a:r>
                  <a:rPr lang="es-ES_tradnl" b="1" dirty="0" smtClean="0"/>
                  <a:t> </a:t>
                </a:r>
              </a:p>
              <a:p>
                <a:pPr algn="ctr"/>
                <a:r>
                  <a:rPr lang="es-ES_tradnl" b="1" dirty="0" smtClean="0"/>
                  <a:t>forward </a:t>
                </a:r>
              </a:p>
              <a:p>
                <a:pPr algn="ctr"/>
                <a:r>
                  <a:rPr lang="es-ES_tradnl" b="1" dirty="0" smtClean="0"/>
                  <a:t>2 </a:t>
                </a:r>
                <a:r>
                  <a:rPr lang="es-ES_tradnl" b="1" dirty="0" err="1" smtClean="0"/>
                  <a:t>squares</a:t>
                </a:r>
                <a:r>
                  <a:rPr lang="es-ES_tradnl" b="1" dirty="0" smtClean="0"/>
                  <a:t> </a:t>
                </a:r>
              </a:p>
            </p:txBody>
          </p:sp>
          <p:sp>
            <p:nvSpPr>
              <p:cNvPr id="27" name="26 Flecha arriba"/>
              <p:cNvSpPr/>
              <p:nvPr/>
            </p:nvSpPr>
            <p:spPr>
              <a:xfrm>
                <a:off x="7643834" y="2928934"/>
                <a:ext cx="857256" cy="1143008"/>
              </a:xfrm>
              <a:prstGeom prst="upArrow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285720" y="3005736"/>
                <a:ext cx="10994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 smtClean="0"/>
                  <a:t>Lose </a:t>
                </a:r>
              </a:p>
              <a:p>
                <a:pPr algn="ctr"/>
                <a:r>
                  <a:rPr lang="es-ES_tradnl" sz="2400" b="1" dirty="0" err="1" smtClean="0"/>
                  <a:t>Turn</a:t>
                </a:r>
                <a:endParaRPr lang="es-ES_tradnl" sz="2400" b="1" dirty="0" smtClean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>
                <a:off x="7544555" y="3005736"/>
                <a:ext cx="10994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Move</a:t>
                </a:r>
                <a:r>
                  <a:rPr lang="es-ES_tradnl" b="1" dirty="0" smtClean="0"/>
                  <a:t> </a:t>
                </a:r>
              </a:p>
              <a:p>
                <a:pPr algn="ctr"/>
                <a:r>
                  <a:rPr lang="es-ES_tradnl" b="1" dirty="0" smtClean="0"/>
                  <a:t>back</a:t>
                </a:r>
              </a:p>
              <a:p>
                <a:pPr algn="ctr"/>
                <a:r>
                  <a:rPr lang="es-ES_tradnl" b="1" dirty="0" smtClean="0"/>
                  <a:t>2 </a:t>
                </a:r>
                <a:r>
                  <a:rPr lang="es-ES_tradnl" b="1" dirty="0" err="1" smtClean="0"/>
                  <a:t>squares</a:t>
                </a:r>
                <a:r>
                  <a:rPr lang="es-ES_tradnl" b="1" dirty="0" smtClean="0"/>
                  <a:t> </a:t>
                </a:r>
              </a:p>
            </p:txBody>
          </p:sp>
          <p:pic>
            <p:nvPicPr>
              <p:cNvPr id="30" name="Picture 18" descr="http://zone.selfip.com/hosting/arthur/geo/arthurtesla1/Boy_Watching_TV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072198" y="285728"/>
                <a:ext cx="1144586" cy="1285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16" descr="http://1.bp.blogspot.com/_a5uxzMRyHMc/TOEBL_RSuEI/AAAAAAAAALk/ITnRV3U7ClY/s320/Kids-Cooking-cooking-with-kids-118032_291_263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714876" y="265099"/>
                <a:ext cx="1000132" cy="1306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" name="31 CuadroTexto"/>
              <p:cNvSpPr txBox="1"/>
              <p:nvPr/>
            </p:nvSpPr>
            <p:spPr>
              <a:xfrm>
                <a:off x="3292202" y="5997379"/>
                <a:ext cx="10654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smtClean="0"/>
                  <a:t>Do  </a:t>
                </a:r>
                <a:r>
                  <a:rPr lang="es-ES_tradnl" b="1" dirty="0" err="1" smtClean="0"/>
                  <a:t>the</a:t>
                </a:r>
                <a:r>
                  <a:rPr lang="es-ES_tradnl" b="1" dirty="0" smtClean="0"/>
                  <a:t> </a:t>
                </a:r>
              </a:p>
              <a:p>
                <a:pPr algn="ctr"/>
                <a:r>
                  <a:rPr lang="es-ES_tradnl" b="1" dirty="0" err="1" smtClean="0"/>
                  <a:t>Laundry</a:t>
                </a:r>
                <a:endParaRPr lang="es-ES" b="1" dirty="0"/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>
                <a:off x="4643438" y="6000768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Clean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the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house</a:t>
                </a:r>
                <a:endParaRPr lang="es-ES" b="1" dirty="0"/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6072198" y="6000768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Take</a:t>
                </a:r>
                <a:r>
                  <a:rPr lang="es-ES_tradnl" b="1" dirty="0" smtClean="0"/>
                  <a:t> a </a:t>
                </a:r>
                <a:r>
                  <a:rPr lang="es-ES_tradnl" b="1" dirty="0" err="1" smtClean="0"/>
                  <a:t>shower</a:t>
                </a:r>
                <a:endParaRPr lang="es-ES_tradnl" b="1" dirty="0" smtClean="0"/>
              </a:p>
            </p:txBody>
          </p:sp>
          <p:sp>
            <p:nvSpPr>
              <p:cNvPr id="35" name="34 CuadroTexto"/>
              <p:cNvSpPr txBox="1"/>
              <p:nvPr/>
            </p:nvSpPr>
            <p:spPr>
              <a:xfrm>
                <a:off x="7429520" y="6143644"/>
                <a:ext cx="1357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Eat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healthy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food</a:t>
                </a:r>
                <a:endParaRPr lang="es-ES_tradnl" b="1" dirty="0" smtClean="0"/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1785918" y="6072206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Eat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junk</a:t>
                </a:r>
                <a:r>
                  <a:rPr lang="es-ES_tradnl" b="1" dirty="0" smtClean="0"/>
                  <a:t> </a:t>
                </a:r>
                <a:r>
                  <a:rPr lang="es-ES_tradnl" b="1" dirty="0" err="1" smtClean="0"/>
                  <a:t>food</a:t>
                </a:r>
                <a:endParaRPr lang="es-ES_tradnl" b="1" dirty="0" smtClean="0"/>
              </a:p>
            </p:txBody>
          </p:sp>
          <p:pic>
            <p:nvPicPr>
              <p:cNvPr id="37" name="Picture 6" descr="http://www.telefonica.net/web2/angelaruizmontero/hot_potatoes_voc_3/images/housework/sweep.the.floor1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643438" y="4643446"/>
                <a:ext cx="1143008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8" descr="do.the.washing.p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286116" y="4643446"/>
                <a:ext cx="1000132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14" descr="http://info.inter-spas.com/Portals/102385/images/tread.gif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57158" y="4643446"/>
                <a:ext cx="1000132" cy="1500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24" descr="http://t2.gstatic.com/images?q=tbn:ANd9GcRmlgzcy-9DyAehLqBH6r8bjc9arcmG_P9Eh9KBaGr4m_kvwznDYg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72198" y="4643446"/>
                <a:ext cx="1143000" cy="1389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" name="41 CuadroTexto"/>
              <p:cNvSpPr txBox="1"/>
              <p:nvPr/>
            </p:nvSpPr>
            <p:spPr>
              <a:xfrm>
                <a:off x="285720" y="6143644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 smtClean="0"/>
                  <a:t>Excercise</a:t>
                </a:r>
                <a:endParaRPr lang="es-ES_tradnl" b="1" dirty="0" smtClean="0"/>
              </a:p>
              <a:p>
                <a:pPr algn="ctr"/>
                <a:r>
                  <a:rPr lang="es-ES_tradnl" b="1" dirty="0"/>
                  <a:t>a</a:t>
                </a:r>
                <a:r>
                  <a:rPr lang="es-ES_tradnl" b="1" dirty="0" smtClean="0"/>
                  <a:t>t home</a:t>
                </a:r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115003" y="1752889"/>
                <a:ext cx="1099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 err="1" smtClean="0"/>
                  <a:t>Finish</a:t>
                </a:r>
                <a:endParaRPr lang="es-ES_tradnl" sz="2400" b="1" dirty="0" smtClean="0"/>
              </a:p>
            </p:txBody>
          </p:sp>
          <p:sp>
            <p:nvSpPr>
              <p:cNvPr id="44" name="43 CuadroTexto"/>
              <p:cNvSpPr txBox="1"/>
              <p:nvPr/>
            </p:nvSpPr>
            <p:spPr>
              <a:xfrm>
                <a:off x="543631" y="214290"/>
                <a:ext cx="1099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 err="1" smtClean="0"/>
                  <a:t>Start</a:t>
                </a:r>
                <a:endParaRPr lang="es-ES_tradnl" sz="2400" b="1" dirty="0" smtClean="0"/>
              </a:p>
            </p:txBody>
          </p:sp>
        </p:grpSp>
      </p:grpSp>
      <p:pic>
        <p:nvPicPr>
          <p:cNvPr id="14338" name="Picture 2" descr="http://image.shutterstock.com/display_pic_with_logo/70882/70882,1181045103,3/stock-vector-a-fat-man-eating-junk-food-3454485.jpg"/>
          <p:cNvPicPr>
            <a:picLocks noChangeAspect="1" noChangeArrowheads="1"/>
          </p:cNvPicPr>
          <p:nvPr/>
        </p:nvPicPr>
        <p:blipFill>
          <a:blip r:embed="rId10" cstate="print"/>
          <a:srcRect l="2193" t="3191" r="3508" b="7446"/>
          <a:stretch>
            <a:fillRect/>
          </a:stretch>
        </p:blipFill>
        <p:spPr bwMode="auto">
          <a:xfrm>
            <a:off x="1815258" y="4643446"/>
            <a:ext cx="1042230" cy="1357322"/>
          </a:xfrm>
          <a:prstGeom prst="rect">
            <a:avLst/>
          </a:prstGeom>
          <a:noFill/>
        </p:spPr>
      </p:pic>
      <p:pic>
        <p:nvPicPr>
          <p:cNvPr id="14340" name="Picture 4" descr="http://www.buildingbestbody.net/wp-content/uploads/2011/08/Eat-Healthy-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00958" y="4643446"/>
            <a:ext cx="1071570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1533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199</Words>
  <Application>Microsoft Office PowerPoint</Application>
  <PresentationFormat>Presentación en pantalla 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dcterms:created xsi:type="dcterms:W3CDTF">2015-10-19T01:50:31Z</dcterms:created>
  <dcterms:modified xsi:type="dcterms:W3CDTF">2015-10-19T02:41:02Z</dcterms:modified>
</cp:coreProperties>
</file>