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33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5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68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0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97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19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00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5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73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58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1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BE40-EAF0-4060-8A90-7233C95B87D1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D069-272E-458F-BDC2-8B8A3AF1750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37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lkenglish.com/AudioTE1/E66/sentence/E066S7.mp3" TargetMode="External"/><Relationship Id="rId3" Type="http://schemas.openxmlformats.org/officeDocument/2006/relationships/hyperlink" Target="http://www.talkenglish.com/AudioTE1/E66/sentence/E066S2.mp3" TargetMode="External"/><Relationship Id="rId7" Type="http://schemas.openxmlformats.org/officeDocument/2006/relationships/hyperlink" Target="http://www.talkenglish.com/AudioTE1/E66/sentence/E066S6.mp3" TargetMode="External"/><Relationship Id="rId2" Type="http://schemas.openxmlformats.org/officeDocument/2006/relationships/hyperlink" Target="http://www.talkenglish.com/AudioTE1/E66/sentence/E066S1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lkenglish.com/AudioTE1/E66/sentence/E066S5.mp3" TargetMode="External"/><Relationship Id="rId11" Type="http://schemas.openxmlformats.org/officeDocument/2006/relationships/hyperlink" Target="http://www.talkenglish.com/AudioTE1/E66/sentence/E066S10.mp3" TargetMode="External"/><Relationship Id="rId5" Type="http://schemas.openxmlformats.org/officeDocument/2006/relationships/hyperlink" Target="http://www.talkenglish.com/AudioTE1/E66/sentence/E066S4.mp3" TargetMode="External"/><Relationship Id="rId10" Type="http://schemas.openxmlformats.org/officeDocument/2006/relationships/hyperlink" Target="http://www.talkenglish.com/AudioTE1/E66/sentence/E066S9.mp3" TargetMode="External"/><Relationship Id="rId4" Type="http://schemas.openxmlformats.org/officeDocument/2006/relationships/hyperlink" Target="http://www.talkenglish.com/AudioTE1/E66/sentence/E066S3.mp3" TargetMode="External"/><Relationship Id="rId9" Type="http://schemas.openxmlformats.org/officeDocument/2006/relationships/hyperlink" Target="http://www.talkenglish.com/AudioTE1/E66/sentence/E066S8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es-MX" sz="6000" dirty="0" smtClean="0"/>
              <a:t>MODULE 7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es-MX" sz="6600" dirty="0" smtClean="0"/>
              <a:t>UP-TO-DATE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398463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GRAMMAR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u="sng" dirty="0" smtClean="0"/>
              <a:t>FUNCTION</a:t>
            </a:r>
            <a:r>
              <a:rPr lang="es-MX" dirty="0" smtClean="0"/>
              <a:t>: Express </a:t>
            </a:r>
            <a:r>
              <a:rPr lang="es-MX" dirty="0" err="1" smtClean="0"/>
              <a:t>regret</a:t>
            </a:r>
            <a:r>
              <a:rPr lang="es-MX" dirty="0" smtClean="0"/>
              <a:t>, </a:t>
            </a:r>
            <a:r>
              <a:rPr lang="es-MX" dirty="0" err="1" smtClean="0"/>
              <a:t>certainty</a:t>
            </a:r>
            <a:r>
              <a:rPr lang="es-MX" dirty="0" smtClean="0"/>
              <a:t> and </a:t>
            </a:r>
            <a:r>
              <a:rPr lang="es-MX" dirty="0" err="1" smtClean="0"/>
              <a:t>possibility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reference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past</a:t>
            </a:r>
            <a:r>
              <a:rPr lang="es-MX" dirty="0" smtClean="0"/>
              <a:t> </a:t>
            </a:r>
            <a:r>
              <a:rPr lang="es-MX" dirty="0" err="1" smtClean="0"/>
              <a:t>events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u="sng" dirty="0" smtClean="0"/>
              <a:t>STRUCTURE</a:t>
            </a:r>
            <a:r>
              <a:rPr lang="es-MX" dirty="0" smtClean="0"/>
              <a:t>: modal </a:t>
            </a:r>
            <a:r>
              <a:rPr lang="es-MX" dirty="0" err="1" smtClean="0"/>
              <a:t>verb</a:t>
            </a:r>
            <a:r>
              <a:rPr lang="es-MX" dirty="0" smtClean="0"/>
              <a:t> + </a:t>
            </a:r>
            <a:r>
              <a:rPr lang="es-MX" dirty="0" err="1" smtClean="0"/>
              <a:t>have</a:t>
            </a:r>
            <a:r>
              <a:rPr lang="es-MX" dirty="0" smtClean="0"/>
              <a:t> + </a:t>
            </a:r>
            <a:r>
              <a:rPr lang="es-MX" dirty="0" err="1" smtClean="0"/>
              <a:t>past</a:t>
            </a:r>
            <a:r>
              <a:rPr lang="es-MX" dirty="0" smtClean="0"/>
              <a:t> </a:t>
            </a:r>
            <a:r>
              <a:rPr lang="es-MX" dirty="0" err="1" smtClean="0"/>
              <a:t>participle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b="1" dirty="0" err="1" smtClean="0"/>
              <a:t>should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seen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doctor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month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2. I </a:t>
            </a:r>
            <a:r>
              <a:rPr lang="es-MX" b="1" dirty="0" err="1" smtClean="0"/>
              <a:t>shouldn’t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eaten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whole</a:t>
            </a:r>
            <a:r>
              <a:rPr lang="es-MX" dirty="0" smtClean="0"/>
              <a:t> box of </a:t>
            </a:r>
            <a:r>
              <a:rPr lang="es-MX" dirty="0" err="1" smtClean="0"/>
              <a:t>candy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3.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b="1" dirty="0" err="1" smtClean="0"/>
              <a:t>must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been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love</a:t>
            </a:r>
            <a:r>
              <a:rPr lang="es-MX" dirty="0" smtClean="0"/>
              <a:t>. He </a:t>
            </a:r>
            <a:r>
              <a:rPr lang="es-MX" dirty="0" err="1" smtClean="0"/>
              <a:t>did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dumb</a:t>
            </a:r>
            <a:r>
              <a:rPr lang="es-MX" dirty="0" smtClean="0"/>
              <a:t> </a:t>
            </a:r>
            <a:r>
              <a:rPr lang="es-MX" dirty="0" err="1" smtClean="0"/>
              <a:t>things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4. I </a:t>
            </a:r>
            <a:r>
              <a:rPr lang="es-MX" dirty="0" err="1" smtClean="0"/>
              <a:t>can’t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earrings</a:t>
            </a:r>
            <a:r>
              <a:rPr lang="es-MX" dirty="0" smtClean="0"/>
              <a:t>. I </a:t>
            </a:r>
            <a:r>
              <a:rPr lang="es-MX" b="1" dirty="0" err="1" smtClean="0"/>
              <a:t>couldn’t</a:t>
            </a:r>
            <a:r>
              <a:rPr lang="es-MX" b="1" dirty="0" smtClean="0"/>
              <a:t>/</a:t>
            </a:r>
            <a:r>
              <a:rPr lang="es-MX" b="1" dirty="0" err="1" smtClean="0"/>
              <a:t>can’t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thrown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trash</a:t>
            </a:r>
            <a:r>
              <a:rPr lang="es-MX" dirty="0" smtClean="0"/>
              <a:t>,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big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/>
              <a:t>5</a:t>
            </a:r>
            <a:r>
              <a:rPr lang="es-MX" dirty="0" smtClean="0"/>
              <a:t>. I he </a:t>
            </a:r>
            <a:r>
              <a:rPr lang="es-MX" dirty="0" err="1" smtClean="0"/>
              <a:t>had</a:t>
            </a:r>
            <a:r>
              <a:rPr lang="es-MX" dirty="0" smtClean="0"/>
              <a:t> won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lottery</a:t>
            </a:r>
            <a:r>
              <a:rPr lang="es-MX" dirty="0" smtClean="0"/>
              <a:t>, he </a:t>
            </a:r>
            <a:r>
              <a:rPr lang="es-MX" b="1" dirty="0" err="1" smtClean="0"/>
              <a:t>could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bought</a:t>
            </a:r>
            <a:r>
              <a:rPr lang="es-MX" dirty="0" smtClean="0"/>
              <a:t> a new car.</a:t>
            </a:r>
          </a:p>
          <a:p>
            <a:pPr marL="0" indent="0">
              <a:buNone/>
            </a:pPr>
            <a:r>
              <a:rPr lang="es-MX" dirty="0" smtClean="0"/>
              <a:t>6.I he </a:t>
            </a:r>
            <a:r>
              <a:rPr lang="es-MX" dirty="0" err="1" smtClean="0"/>
              <a:t>had</a:t>
            </a:r>
            <a:r>
              <a:rPr lang="es-MX" dirty="0" smtClean="0"/>
              <a:t> won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lottery</a:t>
            </a:r>
            <a:r>
              <a:rPr lang="es-MX" dirty="0" smtClean="0"/>
              <a:t>, he </a:t>
            </a:r>
            <a:r>
              <a:rPr lang="es-MX" b="1" dirty="0" err="1" smtClean="0"/>
              <a:t>might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built</a:t>
            </a:r>
            <a:r>
              <a:rPr lang="es-MX" dirty="0" smtClean="0"/>
              <a:t> a </a:t>
            </a:r>
            <a:r>
              <a:rPr lang="es-MX" dirty="0" err="1" smtClean="0"/>
              <a:t>house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7. I </a:t>
            </a:r>
            <a:r>
              <a:rPr lang="es-MX" b="1" dirty="0" err="1" smtClean="0"/>
              <a:t>may</a:t>
            </a:r>
            <a:r>
              <a:rPr lang="es-MX" b="1" dirty="0" smtClean="0"/>
              <a:t> </a:t>
            </a:r>
            <a:r>
              <a:rPr lang="es-MX" b="1" dirty="0" err="1" smtClean="0"/>
              <a:t>have</a:t>
            </a:r>
            <a:r>
              <a:rPr lang="es-MX" b="1" dirty="0" smtClean="0"/>
              <a:t> </a:t>
            </a:r>
            <a:r>
              <a:rPr lang="es-MX" b="1" dirty="0" err="1" smtClean="0"/>
              <a:t>talked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him</a:t>
            </a:r>
            <a:r>
              <a:rPr lang="es-MX" dirty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I </a:t>
            </a:r>
            <a:r>
              <a:rPr lang="es-MX" dirty="0" err="1" smtClean="0"/>
              <a:t>can´t</a:t>
            </a:r>
            <a:r>
              <a:rPr lang="es-MX" dirty="0" smtClean="0"/>
              <a:t> </a:t>
            </a:r>
            <a:r>
              <a:rPr lang="es-MX" dirty="0" err="1" smtClean="0"/>
              <a:t>remember</a:t>
            </a:r>
            <a:r>
              <a:rPr lang="es-MX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7897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Reference</a:t>
            </a:r>
            <a:r>
              <a:rPr lang="es-ES_tradnl" dirty="0" smtClean="0"/>
              <a:t>: </a:t>
            </a:r>
            <a:r>
              <a:rPr lang="es-ES_tradnl" sz="2000" dirty="0" smtClean="0"/>
              <a:t>http://english.stackexchange.com/questions/99957/what-is-the-difference-between-can-could-may-and-might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We use the modal might (you can also use may or could) because they show that we are not 100% sure about what happened. We are speculating about past events (guessing what we think happened).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Might and could</a:t>
            </a:r>
            <a:r>
              <a:rPr lang="en-US" dirty="0" smtClean="0"/>
              <a:t> </a:t>
            </a:r>
            <a:r>
              <a:rPr lang="en-US" dirty="0" smtClean="0"/>
              <a:t>cover levels of confidence and certainty but </a:t>
            </a:r>
            <a:r>
              <a:rPr lang="en-US" dirty="0" smtClean="0"/>
              <a:t>might talks </a:t>
            </a:r>
            <a:r>
              <a:rPr lang="en-US" dirty="0" smtClean="0"/>
              <a:t>about the potential state of something </a:t>
            </a:r>
            <a:r>
              <a:rPr lang="en-US" dirty="0" smtClean="0"/>
              <a:t>and could talks about </a:t>
            </a:r>
            <a:r>
              <a:rPr lang="en-US" dirty="0" smtClean="0"/>
              <a:t>the possibility for the person who is </a:t>
            </a:r>
            <a:r>
              <a:rPr lang="en-US" dirty="0" smtClean="0"/>
              <a:t>speaking.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May / might + have + past participle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structure</a:t>
            </a:r>
            <a:r>
              <a:rPr lang="en-US" b="1" dirty="0" smtClean="0"/>
              <a:t> may / might + perfect infinitive</a:t>
            </a:r>
            <a:r>
              <a:rPr lang="en-US" dirty="0" smtClean="0"/>
              <a:t> is used to talk about the possibility that something happened in the past. It could also be used to say that something was true in the past.</a:t>
            </a:r>
          </a:p>
          <a:p>
            <a:pPr>
              <a:buNone/>
            </a:pPr>
            <a:r>
              <a:rPr lang="en-US" dirty="0" smtClean="0"/>
              <a:t>‘Ann hasn’t arrived yet.’ ‘She </a:t>
            </a:r>
            <a:r>
              <a:rPr lang="en-US" b="1" dirty="0" smtClean="0"/>
              <a:t>may have missed</a:t>
            </a:r>
            <a:r>
              <a:rPr lang="en-US" dirty="0" smtClean="0"/>
              <a:t> the train.’ (= It is possible that she missed the train.)</a:t>
            </a:r>
          </a:p>
          <a:p>
            <a:pPr>
              <a:buNone/>
            </a:pPr>
            <a:r>
              <a:rPr lang="en-US" dirty="0" smtClean="0"/>
              <a:t>‘What was that noise?’ ‘It </a:t>
            </a:r>
            <a:r>
              <a:rPr lang="en-US" b="1" dirty="0" smtClean="0"/>
              <a:t>might have been</a:t>
            </a:r>
            <a:r>
              <a:rPr lang="en-US" dirty="0" smtClean="0"/>
              <a:t> an airplane.’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structure</a:t>
            </a:r>
            <a:r>
              <a:rPr lang="en-US" b="1" dirty="0" smtClean="0"/>
              <a:t> might + perfect infinitive</a:t>
            </a:r>
            <a:r>
              <a:rPr lang="en-US" dirty="0" smtClean="0"/>
              <a:t> is also used to talk about past events or situations that were possible but did not happen.</a:t>
            </a:r>
          </a:p>
          <a:p>
            <a:pPr>
              <a:buNone/>
            </a:pPr>
            <a:r>
              <a:rPr lang="en-US" dirty="0" smtClean="0"/>
              <a:t>You were stupid to fight with him. He </a:t>
            </a:r>
            <a:r>
              <a:rPr lang="en-US" b="1" dirty="0" smtClean="0"/>
              <a:t>might have killed</a:t>
            </a:r>
            <a:r>
              <a:rPr lang="en-US" dirty="0" smtClean="0"/>
              <a:t> you. (It was possible but fortunately it didn’t happen.</a:t>
            </a:r>
            <a:r>
              <a:rPr lang="en-US" b="1" dirty="0" smtClean="0"/>
              <a:t>)</a:t>
            </a:r>
            <a:endParaRPr lang="en-US" dirty="0" smtClean="0"/>
          </a:p>
          <a:p>
            <a:r>
              <a:rPr lang="en-US" b="1" dirty="0" smtClean="0"/>
              <a:t>May</a:t>
            </a:r>
            <a:r>
              <a:rPr lang="en-US" dirty="0" smtClean="0"/>
              <a:t> is not normally used to express this idea although it is sometimes possible in British English.</a:t>
            </a:r>
          </a:p>
          <a:p>
            <a:pPr>
              <a:buNone/>
            </a:pPr>
            <a:r>
              <a:rPr lang="en-US" dirty="0" smtClean="0"/>
              <a:t>You were stupid to fight with him. He </a:t>
            </a:r>
            <a:r>
              <a:rPr lang="en-US" b="1" dirty="0" smtClean="0"/>
              <a:t>may have killed</a:t>
            </a:r>
            <a:r>
              <a:rPr lang="en-US" dirty="0" smtClean="0"/>
              <a:t> you. (Possible, but not very common)</a:t>
            </a:r>
          </a:p>
          <a:p>
            <a:r>
              <a:rPr lang="en-US" dirty="0" smtClean="0"/>
              <a:t>The structure </a:t>
            </a:r>
            <a:r>
              <a:rPr lang="en-US" b="1" dirty="0" smtClean="0"/>
              <a:t>may / might + perfect infinitive</a:t>
            </a:r>
            <a:r>
              <a:rPr lang="en-US" dirty="0" smtClean="0"/>
              <a:t> can also be used to refer to the present or future. In this case,</a:t>
            </a:r>
            <a:r>
              <a:rPr lang="en-US" b="1" dirty="0" smtClean="0"/>
              <a:t> may</a:t>
            </a:r>
            <a:r>
              <a:rPr lang="en-US" dirty="0" smtClean="0"/>
              <a:t> and</a:t>
            </a:r>
            <a:r>
              <a:rPr lang="en-US" b="1" dirty="0" smtClean="0"/>
              <a:t> might</a:t>
            </a:r>
            <a:r>
              <a:rPr lang="en-US" dirty="0" smtClean="0"/>
              <a:t> show possibility.</a:t>
            </a:r>
          </a:p>
          <a:p>
            <a:r>
              <a:rPr lang="en-US" dirty="0" smtClean="0"/>
              <a:t>Compare:</a:t>
            </a:r>
          </a:p>
          <a:p>
            <a:pPr>
              <a:buNone/>
            </a:pPr>
            <a:r>
              <a:rPr lang="en-US" dirty="0" smtClean="0"/>
              <a:t>By the end of this month, I </a:t>
            </a:r>
            <a:r>
              <a:rPr lang="en-US" b="1" dirty="0" smtClean="0"/>
              <a:t>may have finished</a:t>
            </a:r>
            <a:r>
              <a:rPr lang="en-US" dirty="0" smtClean="0"/>
              <a:t> this work. (Strong possibility)</a:t>
            </a:r>
          </a:p>
          <a:p>
            <a:pPr>
              <a:buNone/>
            </a:pPr>
            <a:r>
              <a:rPr lang="en-US" dirty="0" smtClean="0"/>
              <a:t>By the end of this month, I </a:t>
            </a:r>
            <a:r>
              <a:rPr lang="en-US" b="1" dirty="0" smtClean="0"/>
              <a:t>might have finished</a:t>
            </a:r>
            <a:r>
              <a:rPr lang="en-US" dirty="0" smtClean="0"/>
              <a:t> this work. (Weak possibility)</a:t>
            </a:r>
          </a:p>
          <a:p>
            <a:pPr>
              <a:buNone/>
            </a:pPr>
            <a:r>
              <a:rPr lang="en-US" dirty="0" smtClean="0"/>
              <a:t>By the end of this month, I </a:t>
            </a:r>
            <a:r>
              <a:rPr lang="en-US" b="1" dirty="0" smtClean="0"/>
              <a:t>will have finished</a:t>
            </a:r>
            <a:r>
              <a:rPr lang="en-US" dirty="0" smtClean="0"/>
              <a:t> this work. (Certainty)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PROBABLE</a:t>
            </a:r>
          </a:p>
          <a:p>
            <a:r>
              <a:rPr lang="en-US" dirty="0" smtClean="0"/>
              <a:t>He </a:t>
            </a:r>
            <a:r>
              <a:rPr lang="en-US" u="sng" dirty="0" smtClean="0"/>
              <a:t>might</a:t>
            </a:r>
            <a:r>
              <a:rPr lang="en-US" dirty="0" smtClean="0"/>
              <a:t> have finished it.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might</a:t>
            </a:r>
            <a:r>
              <a:rPr lang="en-US" dirty="0" smtClean="0"/>
              <a:t> have lost it.</a:t>
            </a:r>
          </a:p>
          <a:p>
            <a:r>
              <a:rPr lang="en-US" dirty="0" smtClean="0"/>
              <a:t>The store </a:t>
            </a:r>
            <a:r>
              <a:rPr lang="en-US" u="sng" dirty="0" smtClean="0"/>
              <a:t>might</a:t>
            </a:r>
            <a:r>
              <a:rPr lang="en-US" dirty="0" smtClean="0"/>
              <a:t> have been closed today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POSSIBLE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2"/>
              </a:rPr>
              <a:t>You </a:t>
            </a:r>
            <a:r>
              <a:rPr lang="en-US" dirty="0">
                <a:hlinkClick r:id="rId2"/>
              </a:rPr>
              <a:t>could have completed it sooner</a:t>
            </a:r>
            <a:r>
              <a:rPr lang="en-US" dirty="0" smtClean="0">
                <a:hlinkClick r:id="rId2"/>
              </a:rPr>
              <a:t>.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3"/>
              </a:rPr>
              <a:t>You </a:t>
            </a:r>
            <a:r>
              <a:rPr lang="en-US" dirty="0">
                <a:hlinkClick r:id="rId3"/>
              </a:rPr>
              <a:t>could have blown your chance</a:t>
            </a:r>
            <a:r>
              <a:rPr lang="en-US" dirty="0" smtClean="0">
                <a:hlinkClick r:id="rId3"/>
              </a:rPr>
              <a:t>.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4"/>
              </a:rPr>
              <a:t>You </a:t>
            </a:r>
            <a:r>
              <a:rPr lang="en-US" dirty="0">
                <a:hlinkClick r:id="rId4"/>
              </a:rPr>
              <a:t>could have done better on your exam.</a:t>
            </a:r>
            <a:r>
              <a:rPr lang="en-US" dirty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5"/>
              </a:rPr>
              <a:t>You </a:t>
            </a:r>
            <a:r>
              <a:rPr lang="en-US" dirty="0">
                <a:hlinkClick r:id="rId5"/>
              </a:rPr>
              <a:t>could have given me more time to get ready.</a:t>
            </a:r>
            <a:r>
              <a:rPr lang="en-US" dirty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6"/>
              </a:rPr>
              <a:t>You </a:t>
            </a:r>
            <a:r>
              <a:rPr lang="en-US" dirty="0">
                <a:hlinkClick r:id="rId6"/>
              </a:rPr>
              <a:t>could have heard that from someone else.</a:t>
            </a:r>
            <a:r>
              <a:rPr lang="en-US" dirty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7"/>
              </a:rPr>
              <a:t>You </a:t>
            </a:r>
            <a:r>
              <a:rPr lang="en-US" dirty="0">
                <a:hlinkClick r:id="rId7"/>
              </a:rPr>
              <a:t>could have sent that package first class.</a:t>
            </a:r>
            <a:r>
              <a:rPr lang="en-US" dirty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8"/>
              </a:rPr>
              <a:t>You </a:t>
            </a:r>
            <a:r>
              <a:rPr lang="en-US" dirty="0">
                <a:hlinkClick r:id="rId8"/>
              </a:rPr>
              <a:t>could have slept in a little longer.</a:t>
            </a:r>
            <a:r>
              <a:rPr lang="en-US" dirty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9"/>
              </a:rPr>
              <a:t>You </a:t>
            </a:r>
            <a:r>
              <a:rPr lang="en-US" dirty="0">
                <a:hlinkClick r:id="rId9"/>
              </a:rPr>
              <a:t>could have written him a letter</a:t>
            </a:r>
            <a:r>
              <a:rPr lang="en-US" dirty="0" smtClean="0">
                <a:hlinkClick r:id="rId9"/>
              </a:rPr>
              <a:t>.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10"/>
              </a:rPr>
              <a:t>You </a:t>
            </a:r>
            <a:r>
              <a:rPr lang="en-US" dirty="0">
                <a:hlinkClick r:id="rId10"/>
              </a:rPr>
              <a:t>could have thought of something to do</a:t>
            </a:r>
            <a:r>
              <a:rPr lang="en-US" dirty="0" smtClean="0">
                <a:hlinkClick r:id="rId10"/>
              </a:rPr>
              <a:t>.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 smtClean="0">
                <a:hlinkClick r:id="rId11"/>
              </a:rPr>
              <a:t>You </a:t>
            </a:r>
            <a:r>
              <a:rPr lang="en-US" dirty="0">
                <a:hlinkClick r:id="rId11"/>
              </a:rPr>
              <a:t>could have upset her by saying that</a:t>
            </a:r>
            <a:r>
              <a:rPr lang="en-US" dirty="0" smtClean="0">
                <a:hlinkClick r:id="rId11"/>
              </a:rPr>
              <a:t>.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more practicing, you could and should go to:</a:t>
            </a:r>
          </a:p>
          <a:p>
            <a:pPr marL="0" indent="0">
              <a:buNone/>
            </a:pPr>
            <a:r>
              <a:rPr lang="en-US" dirty="0"/>
              <a:t>http://www.englishpage.com/modals/might.html</a:t>
            </a:r>
            <a:endParaRPr lang="en-U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419368"/>
              </p:ext>
            </p:extLst>
          </p:nvPr>
        </p:nvGraphicFramePr>
        <p:xfrm>
          <a:off x="1187624" y="0"/>
          <a:ext cx="7056783" cy="674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168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shouldn’t have eaten so much.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 have asked her first.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 should have been more careful.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</a:tr>
              <a:tr h="168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 have gone to bed earlier.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 shouldn’t have bought it.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 shouldn’t have said that to him.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</a:tr>
              <a:tr h="168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 have listened to his advice.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 should have left earlier.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 shouldn’t have gone to the party.</a:t>
                      </a:r>
                      <a:endParaRPr lang="es-MX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</a:tr>
              <a:tr h="168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shouldn’t have agreed to it.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 have worked harder.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 should have taken an umbrella.</a:t>
                      </a:r>
                      <a:endParaRPr lang="es-MX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691" marR="115691" marT="138503" marB="13850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64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006542"/>
              </p:ext>
            </p:extLst>
          </p:nvPr>
        </p:nvGraphicFramePr>
        <p:xfrm>
          <a:off x="827584" y="4149080"/>
          <a:ext cx="5486400" cy="974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 must have looked funny.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must have been the wind.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You must have felt furious!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 must have been painful.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You must have left it at home.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 must have been exhausted!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2208"/>
            <a:ext cx="7420621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STUDENTS A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Tell your partner about these situations.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tripped up when you were getting off the bus and hurt your knee.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were woken up last night by a terrible howling noise, but you don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know what it was.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spent the whole of last weekend spring cleaning your apartment.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can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find your mobile phone anywhere.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accidentally went out wearing one blue shoe and one black shoe.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 just found out a work mate has been spreading gossip about you at work.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Listen to your partner telling you about some situations. Choose from these phrases to respond.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0000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0000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- - - - - - - - - - - - - - - - - - - - - - - - - - - - - - - - - - - - - - - - - - - - - - - - - - - - - - - - - - - - - - - - - - - - - -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STUDENTS B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Listen to your partner telling you about some situations. Choose from these phrases to respond.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000000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0000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0000"/>
              </a:solidFill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Now tell your partner about these situations.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grandmother told you that she used to be spy.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went swimming in a mountain lake in April.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accidentally made a cake with salt instead of sugar.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managed to learn how to make a website, using only an out-of date library book.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called for the bill in a restaurant, only to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realise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you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left your wallet at home.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spent all day yesterday waiting for the electrician to come, but he never showed up.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©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ELTgames.com 2007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87313"/>
              </p:ext>
            </p:extLst>
          </p:nvPr>
        </p:nvGraphicFramePr>
        <p:xfrm>
          <a:off x="1115616" y="2112857"/>
          <a:ext cx="5486400" cy="974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He </a:t>
                      </a:r>
                      <a:r>
                        <a:rPr lang="es-MX" sz="1100" dirty="0" err="1">
                          <a:effectLst/>
                        </a:rPr>
                        <a:t>must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  <a:r>
                        <a:rPr lang="es-MX" sz="1100" dirty="0" err="1">
                          <a:effectLst/>
                        </a:rPr>
                        <a:t>have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  <a:r>
                        <a:rPr lang="es-MX" sz="1100" dirty="0" err="1">
                          <a:effectLst/>
                        </a:rPr>
                        <a:t>forgotten</a:t>
                      </a:r>
                      <a:r>
                        <a:rPr lang="es-MX" sz="1100" dirty="0">
                          <a:effectLst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She must have been joking.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must have been freezing!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You must have felt embarrassed!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 must have tasted terrible.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 must have been very difficult.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8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2357"/>
            <a:ext cx="5490383" cy="6655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849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136</Words>
  <Application>Microsoft Office PowerPoint</Application>
  <PresentationFormat>Presentación en pantalla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MODULE 7</vt:lpstr>
      <vt:lpstr>GRAMMAR</vt:lpstr>
      <vt:lpstr>Reference: http://english.stackexchange.com/questions/99957/what-is-the-difference-between-can-could-may-and-might</vt:lpstr>
      <vt:lpstr>May / might + have + past participle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</dc:title>
  <dc:creator>Reynol</dc:creator>
  <cp:lastModifiedBy>Reynol</cp:lastModifiedBy>
  <cp:revision>19</cp:revision>
  <dcterms:created xsi:type="dcterms:W3CDTF">2016-05-30T13:34:45Z</dcterms:created>
  <dcterms:modified xsi:type="dcterms:W3CDTF">2016-06-01T13:32:36Z</dcterms:modified>
</cp:coreProperties>
</file>