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94660"/>
  </p:normalViewPr>
  <p:slideViewPr>
    <p:cSldViewPr>
      <p:cViewPr>
        <p:scale>
          <a:sx n="70" d="100"/>
          <a:sy n="70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04568-E224-409E-ACB3-C63C3093018D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DB83-6B31-4697-8F43-BFE93C176D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75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DB83-6B31-4697-8F43-BFE93C176DB1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00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DB83-6B31-4697-8F43-BFE93C176DB1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00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DB83-6B31-4697-8F43-BFE93C176DB1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00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DB83-6B31-4697-8F43-BFE93C176DB1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00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DB83-6B31-4697-8F43-BFE93C176DB1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00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DB83-6B31-4697-8F43-BFE93C176DB1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00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DB83-6B31-4697-8F43-BFE93C176DB1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00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DB83-6B31-4697-8F43-BFE93C176DB1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00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t>23/08/2016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40" y="2484118"/>
            <a:ext cx="3867920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912411" y="6416290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ENEP-F-ST-19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V01/122012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45" y="6545536"/>
            <a:ext cx="308496" cy="31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17480" y="54868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Para la evaluación del PITEENC es pertinente realizar una evaluación de proceso (formativa) y otra final (</a:t>
            </a:r>
            <a:r>
              <a:rPr lang="es-MX" sz="2400" dirty="0" err="1"/>
              <a:t>sumativa</a:t>
            </a:r>
            <a:r>
              <a:rPr lang="es-MX" sz="2400" dirty="0"/>
              <a:t>).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131840" y="1792589"/>
            <a:ext cx="2910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CRITERIOS DE EVALUACIÓN</a:t>
            </a:r>
          </a:p>
          <a:p>
            <a:endParaRPr lang="es-MX" dirty="0"/>
          </a:p>
          <a:p>
            <a:r>
              <a:rPr lang="es-MX" dirty="0" smtClean="0"/>
              <a:t>TRABAJOS ESCRITOS</a:t>
            </a:r>
          </a:p>
          <a:p>
            <a:r>
              <a:rPr lang="es-MX" dirty="0" smtClean="0"/>
              <a:t>PARTICIPACIÓN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29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912411" y="6416290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ENEP-F-ST-19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V01/122012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45" y="6545536"/>
            <a:ext cx="308496" cy="31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9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912411" y="6416290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ENEP-F-ST-19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V01/122012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45" y="6545536"/>
            <a:ext cx="308496" cy="31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9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-837230" y="3284984"/>
            <a:ext cx="11178254" cy="1296144"/>
            <a:chOff x="-837230" y="3284984"/>
            <a:chExt cx="11178254" cy="1296144"/>
          </a:xfrm>
        </p:grpSpPr>
        <p:grpSp>
          <p:nvGrpSpPr>
            <p:cNvPr id="8" name="7 Grupo"/>
            <p:cNvGrpSpPr/>
            <p:nvPr/>
          </p:nvGrpSpPr>
          <p:grpSpPr>
            <a:xfrm>
              <a:off x="-676200" y="3933056"/>
              <a:ext cx="11017224" cy="648072"/>
              <a:chOff x="-676200" y="3933056"/>
              <a:chExt cx="11017224" cy="648072"/>
            </a:xfrm>
          </p:grpSpPr>
          <p:sp>
            <p:nvSpPr>
              <p:cNvPr id="7" name="6 Rectángulo"/>
              <p:cNvSpPr/>
              <p:nvPr/>
            </p:nvSpPr>
            <p:spPr>
              <a:xfrm>
                <a:off x="-676200" y="3933056"/>
                <a:ext cx="11017224" cy="64807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684598" y="3934797"/>
                <a:ext cx="63518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/>
                <a:r>
                  <a:rPr lang="es-MX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haroni" panose="02010803020104030203" pitchFamily="2" charset="-79"/>
                    <a:cs typeface="Aharoni" panose="02010803020104030203" pitchFamily="2" charset="-79"/>
                  </a:rPr>
                  <a:t>​</a:t>
                </a:r>
                <a:endParaRPr lang="es-MX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4 Rectángulo"/>
            <p:cNvSpPr/>
            <p:nvPr/>
          </p:nvSpPr>
          <p:spPr>
            <a:xfrm rot="21353445">
              <a:off x="-837230" y="32849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​</a:t>
              </a:r>
              <a:endParaRPr lang="es-MX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4098097" y="1043911"/>
            <a:ext cx="4336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2000" b="1" dirty="0">
                <a:solidFill>
                  <a:prstClr val="black"/>
                </a:solidFill>
              </a:rPr>
              <a:t>“PROGRAMA INSTITUCIONAL DE TUTORÍA EDUCATIVA PARA LAS ESCUELAS NORMALES DEL ESTADO DE COAHUILA DE ZARAGOZA ”</a:t>
            </a:r>
          </a:p>
          <a:p>
            <a:pPr algn="ctr"/>
            <a:r>
              <a:rPr lang="es-ES_tradnl" sz="2000" b="1" dirty="0" smtClean="0">
                <a:solidFill>
                  <a:prstClr val="black"/>
                </a:solidFill>
              </a:rPr>
              <a:t>PITEENC</a:t>
            </a:r>
          </a:p>
          <a:p>
            <a:pPr algn="ctr"/>
            <a:endParaRPr lang="es-ES_tradnl" sz="2000" b="1" dirty="0">
              <a:solidFill>
                <a:prstClr val="black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0" y="1296077"/>
            <a:ext cx="3188409" cy="1557773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 rot="21224385">
            <a:off x="1966270" y="3302462"/>
            <a:ext cx="5777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SEPTIMO SEMESTRE. </a:t>
            </a:r>
            <a:endParaRPr lang="es-ES_trad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_trad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MAESTRA MARÍA TERESA CERDA OROCIO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7342" y="6083871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ENEP-F-ST-19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V01/122012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53" y="6105847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899592" y="1412776"/>
            <a:ext cx="7764481" cy="4104456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 smtClean="0"/>
              <a:t>Basado en el desarrollo de competencias.</a:t>
            </a:r>
          </a:p>
          <a:p>
            <a:r>
              <a:rPr lang="es-MX" b="1" dirty="0" smtClean="0"/>
              <a:t>Centrado en el aprendizaje.</a:t>
            </a:r>
          </a:p>
          <a:p>
            <a:r>
              <a:rPr lang="es-MX" b="1" dirty="0" smtClean="0"/>
              <a:t>Aprendizaje colaborativo.</a:t>
            </a:r>
          </a:p>
          <a:p>
            <a:pPr algn="ctr"/>
            <a:endParaRPr lang="es-MX" b="1" dirty="0" smtClean="0"/>
          </a:p>
          <a:p>
            <a:pPr algn="just">
              <a:buNone/>
            </a:pPr>
            <a:r>
              <a:rPr lang="es-MX" dirty="0" smtClean="0"/>
              <a:t>    La competencia es una capacidad que, no sólo se tiene o se adquiere, sino que se muestra y se demuestra, es operativa, y por tanto, debe responder a las demandas que en determinado momento pueden hacerse a quienes las poseen. También se pone en práctica, en movimiento, frente a determinadas demandas del contexto.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3347864" y="476672"/>
            <a:ext cx="1771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/>
              <a:t>Enfoque</a:t>
            </a:r>
            <a:endParaRPr lang="es-MX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07342" y="6083871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ENEP-F-ST-19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V01/122012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09" y="6355878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64" y="513638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43608" y="361542"/>
            <a:ext cx="6691616" cy="752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OBJETIVOS</a:t>
            </a:r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QUE SE PRETENDEN CON LA OPERACIÓN DEL PITEENC:</a:t>
            </a:r>
            <a:r>
              <a:rPr lang="es-ES_tradn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E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539552" y="1574027"/>
            <a:ext cx="7716401" cy="3311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el Desarrollo Integral de la Persona.</a:t>
            </a:r>
          </a:p>
          <a:p>
            <a:pPr algn="just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Competencias para la vida, atendiendo al contexto real y su entorno para la adquisición de aprendizajes significativos.</a:t>
            </a:r>
          </a:p>
          <a:p>
            <a:pPr algn="just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Prevenir Dificultades de aprendizaje: reprobación, deserción, fracaso y/o inadaptación escolar.</a:t>
            </a:r>
          </a:p>
          <a:p>
            <a:pPr algn="just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 el nivel de logro de los estudiantes.</a:t>
            </a:r>
          </a:p>
          <a:p>
            <a:pPr algn="just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a la adecuada relación e interacción entre los distintos integrantes de la comunidad educativa.</a:t>
            </a: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6060310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ENEP-F-ST-19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V01/122012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RoyalCert_International_Registrars_is_an_Independent_Assessment_and_Certification_Body_offering_value_added_services_Worldw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054" y="6056085"/>
            <a:ext cx="497114" cy="4971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53" y="6105847"/>
            <a:ext cx="4937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912411" y="6416290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ENEP-F-ST-19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V01/122012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45" y="6545536"/>
            <a:ext cx="308496" cy="31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581890" y="1104840"/>
            <a:ext cx="8192255" cy="4639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 smtClean="0">
              <a:solidFill>
                <a:schemeClr val="tx1"/>
              </a:solidFill>
            </a:endParaRPr>
          </a:p>
          <a:p>
            <a:pPr algn="just"/>
            <a:r>
              <a:rPr lang="es-ES" sz="2400" b="1" i="1" dirty="0" smtClean="0">
                <a:solidFill>
                  <a:schemeClr val="tx1"/>
                </a:solidFill>
              </a:rPr>
              <a:t>Personalizada:  </a:t>
            </a:r>
            <a:r>
              <a:rPr lang="es-ES" sz="2400" b="1" dirty="0" smtClean="0">
                <a:solidFill>
                  <a:schemeClr val="tx1"/>
                </a:solidFill>
              </a:rPr>
              <a:t>Relación directa y confidencial con el alumno. </a:t>
            </a:r>
          </a:p>
          <a:p>
            <a:pPr algn="just"/>
            <a:endParaRPr lang="es-E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s-ES" sz="2400" b="1" i="1" dirty="0" smtClean="0">
                <a:solidFill>
                  <a:schemeClr val="tx1"/>
                </a:solidFill>
              </a:rPr>
              <a:t>Planificada: </a:t>
            </a:r>
            <a:r>
              <a:rPr lang="es-ES" sz="2400" b="1" dirty="0" smtClean="0">
                <a:solidFill>
                  <a:schemeClr val="tx1"/>
                </a:solidFill>
              </a:rPr>
              <a:t>actividades organizadas de modo sistemático.</a:t>
            </a:r>
          </a:p>
          <a:p>
            <a:pPr algn="just"/>
            <a:endParaRPr lang="es-ES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s-ES" sz="2400" b="1" i="1" dirty="0" smtClean="0">
                <a:solidFill>
                  <a:schemeClr val="tx1"/>
                </a:solidFill>
              </a:rPr>
              <a:t>Continua</a:t>
            </a:r>
            <a:r>
              <a:rPr lang="es-ES" sz="2400" b="1" dirty="0" smtClean="0">
                <a:solidFill>
                  <a:schemeClr val="tx1"/>
                </a:solidFill>
              </a:rPr>
              <a:t>: encuentro regular y permanente, definido en tiempo y espacio entre el tutor y tutorado (s). </a:t>
            </a:r>
          </a:p>
          <a:p>
            <a:endParaRPr lang="es-MX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23455" y="374074"/>
            <a:ext cx="6972881" cy="705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smtClean="0"/>
              <a:t>CARACTERÍSTICAS DE LA ATENCIÓN DEL  PITEENC.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424291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912411" y="6416290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ENEP-F-ST-19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V01/122012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45" y="6545536"/>
            <a:ext cx="308496" cy="31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700791" y="692696"/>
            <a:ext cx="8073354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b="1" i="1" smtClean="0">
                <a:solidFill>
                  <a:schemeClr val="tx1"/>
                </a:solidFill>
              </a:rPr>
              <a:t>Intencionada: </a:t>
            </a:r>
            <a:r>
              <a:rPr lang="es-ES" sz="2800" smtClean="0">
                <a:solidFill>
                  <a:schemeClr val="tx1"/>
                </a:solidFill>
              </a:rPr>
              <a:t>identifica necesidades de formación y/o aspectos problema para eficientar el desempeño y logro académico de los estudiantes.</a:t>
            </a:r>
          </a:p>
          <a:p>
            <a:pPr algn="just"/>
            <a:r>
              <a:rPr lang="es-ES" sz="2800" b="1" i="1" smtClean="0">
                <a:solidFill>
                  <a:schemeClr val="tx1"/>
                </a:solidFill>
              </a:rPr>
              <a:t>Preventiva: </a:t>
            </a:r>
            <a:r>
              <a:rPr lang="es-ES" sz="2800" smtClean="0">
                <a:solidFill>
                  <a:schemeClr val="tx1"/>
                </a:solidFill>
              </a:rPr>
              <a:t>Anticipa la presencia de situaciones de riesgo en los estudiantes.</a:t>
            </a:r>
          </a:p>
          <a:p>
            <a:pPr algn="just"/>
            <a:r>
              <a:rPr lang="es-ES" sz="2800" b="1" i="1" smtClean="0">
                <a:solidFill>
                  <a:schemeClr val="tx1"/>
                </a:solidFill>
              </a:rPr>
              <a:t>Resolutiva:  </a:t>
            </a:r>
            <a:r>
              <a:rPr lang="es-ES" sz="2800" smtClean="0">
                <a:solidFill>
                  <a:schemeClr val="tx1"/>
                </a:solidFill>
              </a:rPr>
              <a:t>intervención y participación de diferentes dependencias de la institución  y en caso necesario,  derivación a espacios profesionalizados para la atención de situaciones específicas. </a:t>
            </a:r>
          </a:p>
          <a:p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912411" y="6416290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ENEP-F-ST-19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V01/122012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45" y="6545536"/>
            <a:ext cx="308496" cy="31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640829" y="1916832"/>
            <a:ext cx="8133315" cy="3311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smtClean="0">
                <a:solidFill>
                  <a:schemeClr val="tx1"/>
                </a:solidFill>
              </a:rPr>
              <a:t>Tutoría de Grupo.</a:t>
            </a:r>
          </a:p>
          <a:p>
            <a:pPr algn="just"/>
            <a:endParaRPr lang="es-ES" b="1" smtClean="0">
              <a:solidFill>
                <a:schemeClr val="tx1"/>
              </a:solidFill>
            </a:endParaRPr>
          </a:p>
          <a:p>
            <a:pPr algn="just"/>
            <a:r>
              <a:rPr lang="es-ES" b="1" smtClean="0">
                <a:solidFill>
                  <a:schemeClr val="tx1"/>
                </a:solidFill>
              </a:rPr>
              <a:t>Tutoría en pequeños grupos.</a:t>
            </a:r>
          </a:p>
          <a:p>
            <a:pPr algn="just"/>
            <a:endParaRPr lang="es-ES" b="1" smtClean="0">
              <a:solidFill>
                <a:schemeClr val="tx1"/>
              </a:solidFill>
            </a:endParaRPr>
          </a:p>
          <a:p>
            <a:pPr algn="just"/>
            <a:r>
              <a:rPr lang="es-ES" b="1" smtClean="0">
                <a:solidFill>
                  <a:schemeClr val="tx1"/>
                </a:solidFill>
              </a:rPr>
              <a:t>Tutoría individual.</a:t>
            </a:r>
          </a:p>
          <a:p>
            <a:pPr algn="just"/>
            <a:endParaRPr lang="es-ES" b="1" smtClean="0">
              <a:solidFill>
                <a:schemeClr val="tx1"/>
              </a:solidFill>
            </a:endParaRPr>
          </a:p>
          <a:p>
            <a:pPr algn="just"/>
            <a:r>
              <a:rPr lang="es-ES" b="1" smtClean="0">
                <a:solidFill>
                  <a:schemeClr val="tx1"/>
                </a:solidFill>
              </a:rPr>
              <a:t>Tutoría de pares.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122550" y="627716"/>
            <a:ext cx="4126042" cy="723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smtClean="0"/>
              <a:t>TIPOS DE TUTORÍA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86799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912411" y="6416290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ENEP-F-ST-19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V01/122012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45" y="6545536"/>
            <a:ext cx="308496" cy="31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411760" y="266081"/>
            <a:ext cx="4126042" cy="723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smtClean="0"/>
              <a:t>TUTORÍA DE GRUPO</a:t>
            </a:r>
            <a:endParaRPr lang="es-ES" sz="3200" b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40830" y="1358858"/>
            <a:ext cx="8133315" cy="4374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mtClean="0">
                <a:solidFill>
                  <a:schemeClr val="tx1"/>
                </a:solidFill>
              </a:rPr>
              <a:t>Este tipo de intervención la recibirán el total de los grupos que integran la  licenciatura DE EDUCACIÓN PREESCOLAR. de acuerdo a las líneas de acción/temas que integran el Programa Institucional de Tutoría Educativa. </a:t>
            </a:r>
          </a:p>
          <a:p>
            <a:pPr algn="just"/>
            <a:endParaRPr lang="es-ES" smtClean="0">
              <a:solidFill>
                <a:schemeClr val="tx1"/>
              </a:solidFill>
            </a:endParaRPr>
          </a:p>
          <a:p>
            <a:pPr algn="just"/>
            <a:r>
              <a:rPr lang="es-ES" smtClean="0">
                <a:solidFill>
                  <a:schemeClr val="tx1"/>
                </a:solidFill>
              </a:rPr>
              <a:t>Las líneas de acción son consideradas los ejes temáticos a abordar para el desarrollo de la(s) competencia (s) que le son inherentes; y cada una de ellas se circunscribe en alguno de los ámbitos.</a:t>
            </a: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912411" y="6416290"/>
            <a:ext cx="121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ENEP-F-ST-19</a:t>
            </a:r>
          </a:p>
          <a:p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V01/122012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45" y="6545536"/>
            <a:ext cx="308496" cy="31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93725"/>
              </p:ext>
            </p:extLst>
          </p:nvPr>
        </p:nvGraphicFramePr>
        <p:xfrm>
          <a:off x="-16986" y="-76785"/>
          <a:ext cx="9099627" cy="6973433"/>
        </p:xfrm>
        <a:graphic>
          <a:graphicData uri="http://schemas.openxmlformats.org/drawingml/2006/table">
            <a:tbl>
              <a:tblPr/>
              <a:tblGrid>
                <a:gridCol w="1228258"/>
                <a:gridCol w="1316451"/>
                <a:gridCol w="1074688"/>
                <a:gridCol w="962778"/>
                <a:gridCol w="911522"/>
                <a:gridCol w="1082376"/>
                <a:gridCol w="988406"/>
                <a:gridCol w="1535148"/>
              </a:tblGrid>
              <a:tr h="62546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SEMESTRE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7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PRIMERO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SEGUNDO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TERCERO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CUARTO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QUINTO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SEXTO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SEPTIMO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OCTAVO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48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Plan de Vida y Carrera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(1)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Memoria y reflexión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Preparar una declaración de mi misión personal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Toma de decisiones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Toma de decisiones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Seguimiento al Plan de Vida y Carrera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(3) 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Tutoría de pares y Anticipando lo que viene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Orientación Profesional (Programa para generar raíces con su Alma Mater)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287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ser un estudiante exitoso y Administración del tiempo.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Tomar apuntes dirigidos a cada estilo de aprendizaje y Cómo estudiar para exámenes según el estilo de aprendizaje y área de conocimiento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Auto concepto y autoestima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Inteligencia emocional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Manejo de conflictos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Manejo de emociones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(1)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Cómo ser un profesional exitoso (Preparación del Currículum Vitae, Entrevistas profesionales y Conexiones profesionales)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648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Análisis de diferentes eventos 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Análisis de diferentes eventos 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Identificación de historias de éxito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(3)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Mejorar la habilidad de comprensión lectora IV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(2)</a:t>
                      </a:r>
                    </a:p>
                  </a:txBody>
                  <a:tcPr marL="64372" marR="643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Reconocer mi ritmo y estilo de aprendizaje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Aprovechar la tecnología al máximo IV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Comunicación Escrita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Comunicación Oral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Realización de presentaciones exitosas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introducción a la elaboración del Portafolio de Competencia Docente (PCD)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Práctica de elaboración del Portafolio de Competencia Docente (PCD) Anteproyecto.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Elaboración y presentación de medio término del Portafolio de Competencia Docente (PCD 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Presentación final del Portafolio de Competencia Docente (PCD) (Curso: Práctica Profesional)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93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III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Matemáticas IV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Calibri"/>
                          <a:ea typeface="Calibri"/>
                          <a:cs typeface="Times New Roman"/>
                        </a:rPr>
                        <a:t>(2)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Realizar selecciones académicas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Calibri"/>
                          <a:ea typeface="Calibri"/>
                          <a:cs typeface="Times New Roman"/>
                        </a:rPr>
                        <a:t>(3) </a:t>
                      </a: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4372" marR="643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93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826</Words>
  <Application>Microsoft Office PowerPoint</Application>
  <PresentationFormat>Presentación en pantalla (4:3)</PresentationFormat>
  <Paragraphs>164</Paragraphs>
  <Slides>12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Usuario</cp:lastModifiedBy>
  <cp:revision>42</cp:revision>
  <dcterms:created xsi:type="dcterms:W3CDTF">2016-02-02T16:14:54Z</dcterms:created>
  <dcterms:modified xsi:type="dcterms:W3CDTF">2016-08-23T15:27:36Z</dcterms:modified>
</cp:coreProperties>
</file>