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E55-0483-4F2A-B82A-07366B0DA42F}" type="datetimeFigureOut">
              <a:rPr lang="es-MX" smtClean="0"/>
              <a:t>19/09/2016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448B-1B7C-4EB7-BB98-A0FD45C1D81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E55-0483-4F2A-B82A-07366B0DA42F}" type="datetimeFigureOut">
              <a:rPr lang="es-MX" smtClean="0"/>
              <a:t>19/09/2016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448B-1B7C-4EB7-BB98-A0FD45C1D81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E55-0483-4F2A-B82A-07366B0DA42F}" type="datetimeFigureOut">
              <a:rPr lang="es-MX" smtClean="0"/>
              <a:t>19/09/2016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448B-1B7C-4EB7-BB98-A0FD45C1D81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E55-0483-4F2A-B82A-07366B0DA42F}" type="datetimeFigureOut">
              <a:rPr lang="es-MX" smtClean="0"/>
              <a:t>19/09/2016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448B-1B7C-4EB7-BB98-A0FD45C1D81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E55-0483-4F2A-B82A-07366B0DA42F}" type="datetimeFigureOut">
              <a:rPr lang="es-MX" smtClean="0"/>
              <a:t>19/09/2016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448B-1B7C-4EB7-BB98-A0FD45C1D81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E55-0483-4F2A-B82A-07366B0DA42F}" type="datetimeFigureOut">
              <a:rPr lang="es-MX" smtClean="0"/>
              <a:t>19/09/2016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448B-1B7C-4EB7-BB98-A0FD45C1D81D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E55-0483-4F2A-B82A-07366B0DA42F}" type="datetimeFigureOut">
              <a:rPr lang="es-MX" smtClean="0"/>
              <a:t>19/09/2016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448B-1B7C-4EB7-BB98-A0FD45C1D81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E55-0483-4F2A-B82A-07366B0DA42F}" type="datetimeFigureOut">
              <a:rPr lang="es-MX" smtClean="0"/>
              <a:t>19/09/2016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448B-1B7C-4EB7-BB98-A0FD45C1D81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E55-0483-4F2A-B82A-07366B0DA42F}" type="datetimeFigureOut">
              <a:rPr lang="es-MX" smtClean="0"/>
              <a:t>19/09/2016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448B-1B7C-4EB7-BB98-A0FD45C1D81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E55-0483-4F2A-B82A-07366B0DA42F}" type="datetimeFigureOut">
              <a:rPr lang="es-MX" smtClean="0"/>
              <a:t>19/09/2016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51448B-1B7C-4EB7-BB98-A0FD45C1D81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E55-0483-4F2A-B82A-07366B0DA42F}" type="datetimeFigureOut">
              <a:rPr lang="es-MX" smtClean="0"/>
              <a:t>19/09/2016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448B-1B7C-4EB7-BB98-A0FD45C1D81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8F1FE55-0483-4F2A-B82A-07366B0DA42F}" type="datetimeFigureOut">
              <a:rPr lang="es-MX" smtClean="0"/>
              <a:t>19/09/2016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B51448B-1B7C-4EB7-BB98-A0FD45C1D81D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140000">
            <a:off x="745880" y="1389797"/>
            <a:ext cx="5648623" cy="1204306"/>
          </a:xfrm>
        </p:spPr>
        <p:txBody>
          <a:bodyPr/>
          <a:lstStyle/>
          <a:p>
            <a:r>
              <a:rPr lang="es-MX" dirty="0" smtClean="0">
                <a:latin typeface="Arial Rounded MT Bold" panose="020F0704030504030204" pitchFamily="34" charset="0"/>
              </a:rPr>
              <a:t>Escuela Normal de Educación Preescolar</a:t>
            </a:r>
            <a:endParaRPr lang="es-MX" dirty="0">
              <a:latin typeface="Arial Rounded MT Bold" panose="020F070403050403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Curso: Formación ciudadana</a:t>
            </a:r>
            <a:endParaRPr lang="es-MX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Resultado de imagen de EN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61463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181907" y="5949280"/>
            <a:ext cx="335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Cuauhtémoc Ramírez Ayala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27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332656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Es voluntad del pueblo mexicano constituirse en una república representativa, democrática, federal, compuesta de </a:t>
            </a:r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estados libres y soberanos. </a:t>
            </a:r>
            <a:endParaRPr lang="es-MX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2492135" y="1465483"/>
            <a:ext cx="3943708" cy="3607507"/>
            <a:chOff x="2492135" y="1465483"/>
            <a:chExt cx="3943708" cy="3607507"/>
          </a:xfrm>
        </p:grpSpPr>
        <p:pic>
          <p:nvPicPr>
            <p:cNvPr id="9218" name="Picture 2" descr="Resultado de imagen de estados libres y soberano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1465483"/>
              <a:ext cx="2952328" cy="3043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>
              <a:off x="2492135" y="4365104"/>
              <a:ext cx="394370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s-E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UPC" panose="02020603050405020304" pitchFamily="18" charset="-34"/>
                  <a:cs typeface="AngsanaUPC" panose="02020603050405020304" pitchFamily="18" charset="-34"/>
                </a:rPr>
                <a:t>E</a:t>
              </a:r>
              <a:r>
                <a:rPr lang="es-E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UPC" panose="02020603050405020304" pitchFamily="18" charset="-34"/>
                  <a:cs typeface="AngsanaUPC" panose="02020603050405020304" pitchFamily="18" charset="-34"/>
                </a:rPr>
                <a:t>stados libres y soberanos. </a:t>
              </a:r>
              <a:endPara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67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26064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Estado </a:t>
            </a:r>
            <a:r>
              <a:rPr lang="es-ES" sz="2000" dirty="0"/>
              <a:t>es la entidad a la que corresponde la rectoría del desarrollo nacional para garantizar que este sea integral, que fortalezca la soberanía de la nación y su régimen democrático.</a:t>
            </a:r>
            <a:endParaRPr lang="es-MX" sz="2000" dirty="0"/>
          </a:p>
        </p:txBody>
      </p:sp>
      <p:pic>
        <p:nvPicPr>
          <p:cNvPr id="10242" name="Picture 2" descr="Resultado de imagen de el est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5832648" cy="325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144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332656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Estado en su expresión jurídica </a:t>
            </a:r>
            <a:r>
              <a:rPr lang="es-ES" sz="2000" dirty="0"/>
              <a:t>es institución y es proyecto de sociedad, pero por sus instituciones es un medio, pues estas generan los instrumentos de gobierno.</a:t>
            </a:r>
            <a:endParaRPr lang="es-MX" sz="2000" dirty="0"/>
          </a:p>
        </p:txBody>
      </p:sp>
      <p:pic>
        <p:nvPicPr>
          <p:cNvPr id="11266" name="Picture 2" descr="Resultado de imagen de el est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8320"/>
            <a:ext cx="4790463" cy="359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74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8864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La educación de este tipo tiene un doble sentido, por una parte de una oportunidad para comprender el ideal político de la nación, su origen, justificación, conflictos y problemas de realización; por otra parte promover el compromiso para la realización y mejoramiento de la democracia teniendo como horizonte antropológico el conjunto de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derechos humanos para la democracia.</a:t>
            </a:r>
            <a:endParaRPr lang="es-MX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Resultado de imagen de democra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7"/>
            <a:ext cx="4084340" cy="326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662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La educación ciudadana ocurre en una de las dimensiones humanas, el tiempo y este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histórico.</a:t>
            </a:r>
            <a:endParaRPr lang="es-MX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Resultado de imagen de histor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000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068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Por la historia de la democracia en general y la propia de México, además de la coyuntura política de este país, es importante hacer una reflexión final sobre 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laicismo escolar,</a:t>
            </a:r>
            <a:r>
              <a:rPr lang="es-ES" dirty="0"/>
              <a:t> pues se relaciona de manera sustantiva con la necesidad social de le educación ciudadana.</a:t>
            </a:r>
            <a:endParaRPr lang="es-MX" dirty="0"/>
          </a:p>
        </p:txBody>
      </p:sp>
      <p:pic>
        <p:nvPicPr>
          <p:cNvPr id="14338" name="Picture 2" descr="Resultado de imagen de laicismo esc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184005" cy="30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707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40466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Una comunidad que garantiza el derecho la educación garantiza su estructuración como 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comunidad de derechos.</a:t>
            </a:r>
            <a:endParaRPr lang="es-MX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Resultado de imagen de comunidad de dere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3"/>
            <a:ext cx="4176464" cy="342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20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54868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democracia </a:t>
            </a:r>
            <a:r>
              <a:rPr lang="es-ES" sz="2000" dirty="0"/>
              <a:t>constituye una necesidad de la participación ciudadana en los asuntos políticos.</a:t>
            </a:r>
            <a:endParaRPr lang="es-MX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268760"/>
            <a:ext cx="8220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11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404664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apatía política </a:t>
            </a:r>
            <a:r>
              <a:rPr lang="es-ES" sz="2000" dirty="0"/>
              <a:t>se refiere esencialmente a la no participación de los ciudadanos en los actos políticos de votar</a:t>
            </a:r>
            <a:endParaRPr lang="es-MX" sz="2000" dirty="0"/>
          </a:p>
        </p:txBody>
      </p:sp>
      <p:pic>
        <p:nvPicPr>
          <p:cNvPr id="17410" name="Picture 2" descr="Resultado de imagen de apatia poli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16348"/>
            <a:ext cx="4950718" cy="360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61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26064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Los ciudadanos que se muestran más dispuestos a participar electoralmente, son los que tienen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educativo alto</a:t>
            </a:r>
            <a:r>
              <a:rPr lang="es-ES" sz="2000" dirty="0"/>
              <a:t>.</a:t>
            </a:r>
            <a:endParaRPr lang="es-MX" sz="2000" dirty="0"/>
          </a:p>
        </p:txBody>
      </p:sp>
      <p:pic>
        <p:nvPicPr>
          <p:cNvPr id="18434" name="Picture 2" descr="Resultado de imagen de nivel educativo al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93" y="1088741"/>
            <a:ext cx="564698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67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formacion ciudad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48" y="2087106"/>
            <a:ext cx="5661695" cy="40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04664" y="476672"/>
            <a:ext cx="8271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s-ES" sz="2000" dirty="0">
                <a:solidFill>
                  <a:prstClr val="black"/>
                </a:solidFill>
                <a:ea typeface="+mj-ea"/>
                <a:cs typeface="+mj-cs"/>
              </a:rPr>
              <a:t>Con base en el vínculo jurídico entre educación y democracia se precisa el sentido de esta última tiene como origen y meta de la educación en una sociedad de derecho y se afirma que es una responsabilidad que ha de atenderse de manera colectiva bajo la denominación de </a:t>
            </a:r>
            <a:r>
              <a:rPr lang="es-ES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educación ciudadana</a:t>
            </a:r>
            <a:r>
              <a:rPr lang="es-ES" sz="2000" b="1" dirty="0">
                <a:solidFill>
                  <a:prstClr val="black"/>
                </a:solidFill>
                <a:ea typeface="+mj-ea"/>
                <a:cs typeface="+mj-cs"/>
              </a:rPr>
              <a:t>.</a:t>
            </a:r>
            <a:endParaRPr lang="es-MX" sz="20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8187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26064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participación ciudadana </a:t>
            </a:r>
            <a:r>
              <a:rPr lang="es-ES" dirty="0"/>
              <a:t>es un fenómeno complejo y tanto la ciencia política como la sociología lo han hecho objeto de un creciente interés, sobre todo a partir de la segunda mitad del siglo XX. </a:t>
            </a:r>
            <a:endParaRPr lang="es-MX" dirty="0"/>
          </a:p>
        </p:txBody>
      </p:sp>
      <p:pic>
        <p:nvPicPr>
          <p:cNvPr id="19458" name="Picture 2" descr="Resultado de imagen de la participación ciudad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895106" cy="353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70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33265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democratización </a:t>
            </a:r>
            <a:r>
              <a:rPr lang="es-ES" sz="2000" dirty="0"/>
              <a:t>es el proceso que implican cambios de la política de un país y producir un cambio social a gran escala.</a:t>
            </a:r>
            <a:endParaRPr lang="es-MX" sz="2000" dirty="0"/>
          </a:p>
        </p:txBody>
      </p:sp>
      <p:pic>
        <p:nvPicPr>
          <p:cNvPr id="20482" name="Picture 2" descr="Resultado de imagen de democratiz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75" y="1040542"/>
            <a:ext cx="5963537" cy="397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058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33265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factor cultural </a:t>
            </a:r>
            <a:r>
              <a:rPr lang="es-ES" sz="2000" dirty="0"/>
              <a:t>es el que influye el proceso por el cual los individuos aprenden y que utilizan como referentes en su participación en la política.</a:t>
            </a:r>
            <a:endParaRPr lang="es-MX" sz="2000" dirty="0"/>
          </a:p>
        </p:txBody>
      </p:sp>
      <p:pic>
        <p:nvPicPr>
          <p:cNvPr id="21508" name="Picture 4" descr="Resultado de imagen de factor cultu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56" y="1310656"/>
            <a:ext cx="4418856" cy="34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185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93796" y="332656"/>
            <a:ext cx="7950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política </a:t>
            </a:r>
            <a:r>
              <a:rPr lang="es-ES" sz="2000" dirty="0"/>
              <a:t>es el comportamiento que constituye de manera preponderante la influencia del medio social y los factores culturales de los individuos.</a:t>
            </a:r>
            <a:endParaRPr lang="es-MX" sz="2000" dirty="0"/>
          </a:p>
        </p:txBody>
      </p:sp>
      <p:pic>
        <p:nvPicPr>
          <p:cNvPr id="22530" name="Picture 2" descr="Resultado de imagen de la poli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3317354" cy="379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54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758607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sociedad </a:t>
            </a:r>
            <a:r>
              <a:rPr lang="es-ES" sz="2000" dirty="0"/>
              <a:t>es el factor determinante de la supervivencia de la especie humana que a su vez le ha dado el desarrollo de la capacidad de pensar.</a:t>
            </a:r>
            <a:endParaRPr lang="es-MX" sz="2000" dirty="0"/>
          </a:p>
        </p:txBody>
      </p:sp>
      <p:pic>
        <p:nvPicPr>
          <p:cNvPr id="23554" name="Picture 2" descr="Resultado de imagen de socieda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4"/>
          <a:stretch/>
        </p:blipFill>
        <p:spPr bwMode="auto">
          <a:xfrm>
            <a:off x="395536" y="2521527"/>
            <a:ext cx="8587551" cy="233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519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33265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Berger y </a:t>
            </a:r>
            <a:r>
              <a:rPr lang="es-ES" b="1" dirty="0" err="1"/>
              <a:t>Luckman</a:t>
            </a:r>
            <a:r>
              <a:rPr lang="es-ES" dirty="0"/>
              <a:t> manejan la teoría de que el hombre no se podría desarrollar sin estar y a su vez se encuentra estrechamente entrelazada con 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sociedad</a:t>
            </a:r>
            <a:r>
              <a:rPr lang="es-ES" dirty="0"/>
              <a:t>.</a:t>
            </a:r>
            <a:endParaRPr lang="es-MX" dirty="0"/>
          </a:p>
        </p:txBody>
      </p:sp>
      <p:pic>
        <p:nvPicPr>
          <p:cNvPr id="24578" name="Picture 2" descr="Resultado de imagen de socie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96" y="1150454"/>
            <a:ext cx="7293396" cy="364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68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33265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El hombre es al mismo tiempo producto y creación del organismo de 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sociedad </a:t>
            </a:r>
            <a:r>
              <a:rPr lang="es-ES" dirty="0"/>
              <a:t>en el cual se desarrollan y desenvuelven sus capacidades y habilidades de adaptación y participación.</a:t>
            </a:r>
            <a:endParaRPr lang="es-MX" dirty="0"/>
          </a:p>
        </p:txBody>
      </p:sp>
      <p:pic>
        <p:nvPicPr>
          <p:cNvPr id="25602" name="Picture 2" descr="Resultado de imagen de socie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80929"/>
            <a:ext cx="47625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678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404664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i="1" dirty="0"/>
              <a:t>La democracia </a:t>
            </a:r>
            <a:r>
              <a:rPr lang="es-ES" sz="2000" dirty="0"/>
              <a:t>es el sistema mediante el cual el ser humano se siente dominado y se rompe el vínculo entre su trabajo y la satisfacción de sus propias necesidades.</a:t>
            </a:r>
            <a:endParaRPr lang="es-MX" sz="2000" dirty="0"/>
          </a:p>
        </p:txBody>
      </p:sp>
      <p:pic>
        <p:nvPicPr>
          <p:cNvPr id="26626" name="Picture 2" descr="Resultado de imagen de democra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20327"/>
            <a:ext cx="51435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319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33265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capitalismo </a:t>
            </a:r>
            <a:r>
              <a:rPr lang="es-ES" dirty="0"/>
              <a:t>los hombres se ven impedidos a competir con sus semejantes desarrollando sentimientos de egoísmo y excesivo individualismo.</a:t>
            </a:r>
            <a:endParaRPr lang="es-MX" dirty="0"/>
          </a:p>
        </p:txBody>
      </p:sp>
      <p:pic>
        <p:nvPicPr>
          <p:cNvPr id="27650" name="Picture 2" descr="Resultado de imagen de capital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77897"/>
            <a:ext cx="6840760" cy="393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858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404664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Cuando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individuos </a:t>
            </a:r>
            <a:r>
              <a:rPr lang="es-ES" sz="2000" dirty="0"/>
              <a:t>se relacionan entre sí en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sociedad</a:t>
            </a:r>
            <a:r>
              <a:rPr lang="es-ES" sz="2000" dirty="0"/>
              <a:t>, aceptan la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diversidad de contextos</a:t>
            </a:r>
            <a:r>
              <a:rPr lang="es-ES" sz="2000" dirty="0"/>
              <a:t> se produce un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</a:t>
            </a:r>
            <a:r>
              <a:rPr lang="es-ES" sz="2000" dirty="0"/>
              <a:t> dentro de sus formaciones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 – culturales y psicológicas</a:t>
            </a:r>
            <a:endParaRPr lang="es-MX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Resultado de imagen de sociedad y diversid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367671" cy="32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0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derechos huma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38" y="1196752"/>
            <a:ext cx="7631748" cy="4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33265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La educación ciudadana necesita de los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humanos</a:t>
            </a:r>
            <a:r>
              <a:rPr lang="es-ES" sz="2000" dirty="0"/>
              <a:t>, pues al ser fundamento y contenido de una política democrática, exigen una realización permanente que los perfeccione en la práctica a partir de la toma de conciencias que profundiza sus alcances.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241568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26064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socialización </a:t>
            </a:r>
            <a:r>
              <a:rPr lang="es-ES" dirty="0"/>
              <a:t>es el proceso donde la autoproducción del hombre tiene un papel fundamental, la aprehensión por parte del individuo del mundo que le es heredado de su realidad cotidiana. </a:t>
            </a:r>
            <a:endParaRPr lang="es-MX" dirty="0"/>
          </a:p>
        </p:txBody>
      </p:sp>
      <p:pic>
        <p:nvPicPr>
          <p:cNvPr id="29698" name="Picture 2" descr="Resultado de imagen de la socializ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310399" cy="367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232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18864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cultura </a:t>
            </a:r>
            <a:r>
              <a:rPr lang="es-ES" sz="2000" dirty="0"/>
              <a:t>es entendida como el conjunto de conocimientos, creencias, valores, normas, tradiciones, mitos, rituales y costumbres de una sociedad.</a:t>
            </a:r>
            <a:endParaRPr lang="es-MX" sz="2000" dirty="0"/>
          </a:p>
        </p:txBody>
      </p:sp>
      <p:pic>
        <p:nvPicPr>
          <p:cNvPr id="30722" name="Picture 2" descr="Resultado de imagen de la cul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04303"/>
            <a:ext cx="6183898" cy="368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46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6274" y="548680"/>
            <a:ext cx="8544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Los </a:t>
            </a:r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humanos </a:t>
            </a:r>
            <a:r>
              <a:rPr lang="es-ES" sz="2000" dirty="0" smtClean="0"/>
              <a:t>son de suma importancia en el sustrato de la ciudadanía</a:t>
            </a:r>
            <a:r>
              <a:rPr lang="es-MX" sz="2000" dirty="0" smtClean="0"/>
              <a:t> </a:t>
            </a:r>
            <a:endParaRPr lang="es-MX" sz="2000" dirty="0"/>
          </a:p>
        </p:txBody>
      </p:sp>
      <p:pic>
        <p:nvPicPr>
          <p:cNvPr id="3074" name="Picture 2" descr="Resultado de imagen de derechos huma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2802423" cy="350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3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548680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educación ciudadana </a:t>
            </a:r>
            <a:r>
              <a:rPr lang="es-ES" sz="2000" dirty="0"/>
              <a:t>es una necesidad que se desprende de la naturaleza del estado moderno, de las relaciones entre los gobiernos y los individuos</a:t>
            </a:r>
            <a:endParaRPr lang="es-MX" sz="2000" dirty="0"/>
          </a:p>
        </p:txBody>
      </p:sp>
      <p:pic>
        <p:nvPicPr>
          <p:cNvPr id="4098" name="Picture 2" descr="Resultado de imagen de formacion ciudad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76311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29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87624" y="332656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delincuencia organizada </a:t>
            </a:r>
            <a:r>
              <a:rPr lang="es-ES" sz="2000" dirty="0"/>
              <a:t>es un poder fáctico.</a:t>
            </a:r>
            <a:endParaRPr lang="es-MX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268760"/>
            <a:ext cx="6229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09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33265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En 1999 se introduce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Formación Cívica y Ética </a:t>
            </a:r>
            <a:r>
              <a:rPr lang="es-ES" sz="2000" dirty="0"/>
              <a:t>como materia en el plan de estudios de educación secundaria remplazando la materia de civismo y orientación educativa que había sido establecida en el plan de estudios de 1993.</a:t>
            </a:r>
            <a:endParaRPr lang="es-MX" sz="2000" dirty="0"/>
          </a:p>
        </p:txBody>
      </p:sp>
      <p:pic>
        <p:nvPicPr>
          <p:cNvPr id="6146" name="Picture 2" descr="Formación Civica y E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8" y="1604697"/>
            <a:ext cx="8468754" cy="297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81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2145" y="332656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En el artículo 3º de la constitución y en la </a:t>
            </a:r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de Educación  </a:t>
            </a:r>
            <a:r>
              <a:rPr lang="es-ES" sz="2000" dirty="0"/>
              <a:t>se tiene una visión completa de los que debe de ser la educación y su administración como un servicio público.</a:t>
            </a:r>
            <a:endParaRPr lang="es-MX" sz="2000" dirty="0"/>
          </a:p>
        </p:txBody>
      </p:sp>
      <p:pic>
        <p:nvPicPr>
          <p:cNvPr id="7170" name="Picture 2" descr="Resultado de imagen de ley general de educaci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68310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2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382013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Según el artículo 4º de la Constitución Mexicana el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 democrático </a:t>
            </a:r>
            <a:r>
              <a:rPr lang="es-ES" sz="2000" dirty="0"/>
              <a:t>debe orientar a la educación mexicana además de basarse en los resultados del progreso científico, de luchar contra la ignorancia y sus efectos, las servidumbres, los fanatismos y los prejuicios.</a:t>
            </a:r>
            <a:endParaRPr lang="es-MX" sz="2000" dirty="0"/>
          </a:p>
        </p:txBody>
      </p:sp>
      <p:pic>
        <p:nvPicPr>
          <p:cNvPr id="8194" name="Picture 2" descr="Resultado de imagen de democrat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5452"/>
            <a:ext cx="4412797" cy="324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33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93</TotalTime>
  <Words>894</Words>
  <Application>Microsoft Office PowerPoint</Application>
  <PresentationFormat>Presentación en pantalla (4:3)</PresentationFormat>
  <Paragraphs>34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Ángulos</vt:lpstr>
      <vt:lpstr>Escuela Normal de Educación Preescolar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</dc:title>
  <dc:creator>Usuario</dc:creator>
  <cp:lastModifiedBy>Usuario</cp:lastModifiedBy>
  <cp:revision>10</cp:revision>
  <dcterms:created xsi:type="dcterms:W3CDTF">2016-09-19T13:30:57Z</dcterms:created>
  <dcterms:modified xsi:type="dcterms:W3CDTF">2016-09-19T15:04:46Z</dcterms:modified>
</cp:coreProperties>
</file>