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0" r:id="rId2"/>
    <p:sldId id="261" r:id="rId3"/>
    <p:sldId id="262" r:id="rId4"/>
    <p:sldId id="259" r:id="rId5"/>
    <p:sldId id="258" r:id="rId6"/>
    <p:sldId id="257" r:id="rId7"/>
    <p:sldId id="25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024495" y="1474573"/>
            <a:ext cx="10146186" cy="2883243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s-MX" sz="3600" b="1" dirty="0" smtClean="0">
                <a:cs typeface="Aparajita" panose="020B0604020202020204" pitchFamily="34" charset="0"/>
              </a:rPr>
              <a:t>				</a:t>
            </a:r>
            <a:r>
              <a:rPr lang="es-MX" sz="3600" b="1" dirty="0" smtClean="0">
                <a:latin typeface="AR CENA" panose="02000000000000000000" pitchFamily="2" charset="0"/>
                <a:cs typeface="Aparajita" panose="020B0604020202020204" pitchFamily="34" charset="0"/>
              </a:rPr>
              <a:t>II </a:t>
            </a:r>
            <a:r>
              <a:rPr lang="es-MX" sz="3600" b="1" dirty="0">
                <a:latin typeface="AR CENA" panose="02000000000000000000" pitchFamily="2" charset="0"/>
                <a:cs typeface="Aparajita" panose="020B0604020202020204" pitchFamily="34" charset="0"/>
              </a:rPr>
              <a:t>UNIDAD</a:t>
            </a:r>
            <a:r>
              <a:rPr lang="es-MX" sz="3600" b="1" dirty="0">
                <a:cs typeface="Aparajita" panose="020B0604020202020204" pitchFamily="34" charset="0"/>
              </a:rPr>
              <a:t/>
            </a:r>
            <a:br>
              <a:rPr lang="es-MX" sz="3600" b="1" dirty="0">
                <a:cs typeface="Aparajita" panose="020B0604020202020204" pitchFamily="34" charset="0"/>
              </a:rPr>
            </a:br>
            <a:r>
              <a:rPr lang="es-MX" sz="4000" b="1" dirty="0"/>
              <a:t/>
            </a:r>
            <a:br>
              <a:rPr lang="es-MX" sz="4000" b="1" dirty="0"/>
            </a:br>
            <a:r>
              <a:rPr lang="es-MX" dirty="0">
                <a:latin typeface="AR CENA" panose="02000000000000000000" pitchFamily="2" charset="0"/>
              </a:rPr>
              <a:t>Aportes de las investigaciones </a:t>
            </a:r>
            <a:r>
              <a:rPr lang="es-MX" dirty="0" smtClean="0">
                <a:latin typeface="AR CENA" panose="02000000000000000000" pitchFamily="2" charset="0"/>
              </a:rPr>
              <a:t> psicolingüísticas  </a:t>
            </a:r>
            <a:r>
              <a:rPr lang="es-MX" dirty="0">
                <a:latin typeface="AR CENA" panose="02000000000000000000" pitchFamily="2" charset="0"/>
              </a:rPr>
              <a:t>a la comprensión del desarrollo del lenguaje y a la adquisición de la lengua escrita</a:t>
            </a:r>
            <a:endParaRPr lang="en-US" dirty="0">
              <a:latin typeface="AR CENA" panose="02000000000000000000" pitchFamily="2" charset="0"/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sz="half" idx="2"/>
          </p:nvPr>
        </p:nvSpPr>
        <p:spPr>
          <a:xfrm>
            <a:off x="469557" y="5980670"/>
            <a:ext cx="11491784" cy="733168"/>
          </a:xfrm>
        </p:spPr>
        <p:txBody>
          <a:bodyPr>
            <a:normAutofit/>
          </a:bodyPr>
          <a:lstStyle/>
          <a:p>
            <a:r>
              <a:rPr lang="es-ES_tradnl" dirty="0"/>
              <a:t>ENEP-ST-F-15											</a:t>
            </a:r>
            <a:br>
              <a:rPr lang="es-ES_tradnl" dirty="0"/>
            </a:br>
            <a:r>
              <a:rPr lang="es-ES_tradnl" dirty="0"/>
              <a:t> V00/102017</a:t>
            </a:r>
            <a:endParaRPr lang="en-US" dirty="0"/>
          </a:p>
        </p:txBody>
      </p:sp>
      <p:pic>
        <p:nvPicPr>
          <p:cNvPr id="6" name="Imagen 5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1641" y="6089184"/>
            <a:ext cx="619700" cy="5161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75761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07092" y="354227"/>
            <a:ext cx="11532973" cy="4753232"/>
          </a:xfrm>
        </p:spPr>
        <p:txBody>
          <a:bodyPr>
            <a:normAutofit/>
          </a:bodyPr>
          <a:lstStyle/>
          <a:p>
            <a:r>
              <a:rPr lang="es-MX" dirty="0" smtClean="0"/>
              <a:t>				</a:t>
            </a:r>
            <a:r>
              <a:rPr lang="es-MX" dirty="0" smtClean="0">
                <a:latin typeface="AR CENA" panose="02000000000000000000" pitchFamily="2" charset="0"/>
              </a:rPr>
              <a:t>Contenidos</a:t>
            </a:r>
            <a:r>
              <a:rPr lang="es-MX" dirty="0">
                <a:latin typeface="AR CENA" panose="02000000000000000000" pitchFamily="2" charset="0"/>
              </a:rPr>
              <a:t>:</a:t>
            </a:r>
            <a:br>
              <a:rPr lang="es-MX" dirty="0">
                <a:latin typeface="AR CENA" panose="02000000000000000000" pitchFamily="2" charset="0"/>
              </a:rPr>
            </a:br>
            <a:r>
              <a:rPr lang="es-MX" dirty="0" smtClean="0">
                <a:latin typeface="AR CENA" panose="02000000000000000000" pitchFamily="2" charset="0"/>
              </a:rPr>
              <a:t/>
            </a:r>
            <a:br>
              <a:rPr lang="es-MX" dirty="0" smtClean="0">
                <a:latin typeface="AR CENA" panose="02000000000000000000" pitchFamily="2" charset="0"/>
              </a:rPr>
            </a:br>
            <a:r>
              <a:rPr lang="es-MX" dirty="0">
                <a:latin typeface="AR CENA" panose="02000000000000000000" pitchFamily="2" charset="0"/>
              </a:rPr>
              <a:t/>
            </a:r>
            <a:br>
              <a:rPr lang="es-MX" dirty="0">
                <a:latin typeface="AR CENA" panose="02000000000000000000" pitchFamily="2" charset="0"/>
              </a:rPr>
            </a:br>
            <a:r>
              <a:rPr lang="es-MX" dirty="0" smtClean="0">
                <a:latin typeface="AR CENA" panose="02000000000000000000" pitchFamily="2" charset="0"/>
              </a:rPr>
              <a:t>	1. El </a:t>
            </a:r>
            <a:r>
              <a:rPr lang="es-MX" dirty="0">
                <a:latin typeface="AR CENA" panose="02000000000000000000" pitchFamily="2" charset="0"/>
              </a:rPr>
              <a:t>desarrollo de la comunicación del lenguaje.</a:t>
            </a:r>
            <a:br>
              <a:rPr lang="es-MX" dirty="0">
                <a:latin typeface="AR CENA" panose="02000000000000000000" pitchFamily="2" charset="0"/>
              </a:rPr>
            </a:br>
            <a:r>
              <a:rPr lang="es-MX" dirty="0">
                <a:latin typeface="AR CENA" panose="02000000000000000000" pitchFamily="2" charset="0"/>
              </a:rPr>
              <a:t/>
            </a:r>
            <a:br>
              <a:rPr lang="es-MX" dirty="0">
                <a:latin typeface="AR CENA" panose="02000000000000000000" pitchFamily="2" charset="0"/>
              </a:rPr>
            </a:br>
            <a:r>
              <a:rPr lang="es-MX" dirty="0">
                <a:latin typeface="AR CENA" panose="02000000000000000000" pitchFamily="2" charset="0"/>
              </a:rPr>
              <a:t/>
            </a:r>
            <a:br>
              <a:rPr lang="es-MX" dirty="0">
                <a:latin typeface="AR CENA" panose="02000000000000000000" pitchFamily="2" charset="0"/>
              </a:rPr>
            </a:br>
            <a:r>
              <a:rPr lang="es-MX" dirty="0" smtClean="0">
                <a:latin typeface="AR CENA" panose="02000000000000000000" pitchFamily="2" charset="0"/>
              </a:rPr>
              <a:t>	2. Adquisición </a:t>
            </a:r>
            <a:r>
              <a:rPr lang="es-MX" dirty="0">
                <a:latin typeface="AR CENA" panose="02000000000000000000" pitchFamily="2" charset="0"/>
              </a:rPr>
              <a:t>del sistema de escritura y evolución de los </a:t>
            </a:r>
            <a:r>
              <a:rPr lang="es-MX" dirty="0" smtClean="0">
                <a:latin typeface="AR CENA" panose="02000000000000000000" pitchFamily="2" charset="0"/>
              </a:rPr>
              <a:t>			conocimientos </a:t>
            </a:r>
            <a:r>
              <a:rPr lang="es-MX" dirty="0">
                <a:latin typeface="AR CENA" panose="02000000000000000000" pitchFamily="2" charset="0"/>
              </a:rPr>
              <a:t>sobre la lengua escrita.</a:t>
            </a:r>
            <a:br>
              <a:rPr lang="es-MX" dirty="0">
                <a:latin typeface="AR CENA" panose="02000000000000000000" pitchFamily="2" charset="0"/>
              </a:rPr>
            </a:br>
            <a:r>
              <a:rPr lang="en-US" dirty="0">
                <a:latin typeface="AR CENA" panose="02000000000000000000" pitchFamily="2" charset="0"/>
              </a:rPr>
              <a:t/>
            </a:r>
            <a:br>
              <a:rPr lang="en-US" dirty="0">
                <a:latin typeface="AR CENA" panose="02000000000000000000" pitchFamily="2" charset="0"/>
              </a:rPr>
            </a:br>
            <a:endParaRPr lang="en-US" dirty="0">
              <a:latin typeface="AR CENA" panose="02000000000000000000" pitchFamily="2" charset="0"/>
            </a:endParaRPr>
          </a:p>
        </p:txBody>
      </p:sp>
      <p:sp>
        <p:nvSpPr>
          <p:cNvPr id="5" name="Marcador de texto 4"/>
          <p:cNvSpPr>
            <a:spLocks noGrp="1"/>
          </p:cNvSpPr>
          <p:nvPr>
            <p:ph type="body" sz="half" idx="2"/>
          </p:nvPr>
        </p:nvSpPr>
        <p:spPr>
          <a:xfrm>
            <a:off x="469557" y="5980670"/>
            <a:ext cx="11491784" cy="733168"/>
          </a:xfrm>
        </p:spPr>
        <p:txBody>
          <a:bodyPr>
            <a:normAutofit/>
          </a:bodyPr>
          <a:lstStyle/>
          <a:p>
            <a:r>
              <a:rPr lang="es-ES_tradnl" dirty="0"/>
              <a:t>ENEP-ST-F-15											</a:t>
            </a:r>
            <a:br>
              <a:rPr lang="es-ES_tradnl" dirty="0"/>
            </a:br>
            <a:r>
              <a:rPr lang="es-ES_tradnl" dirty="0"/>
              <a:t> V00/102017</a:t>
            </a:r>
            <a:endParaRPr lang="en-US" dirty="0"/>
          </a:p>
        </p:txBody>
      </p:sp>
      <p:pic>
        <p:nvPicPr>
          <p:cNvPr id="6" name="Imagen 5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1641" y="6089184"/>
            <a:ext cx="619700" cy="5161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6250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/>
          <p:cNvSpPr/>
          <p:nvPr/>
        </p:nvSpPr>
        <p:spPr>
          <a:xfrm>
            <a:off x="0" y="1230695"/>
            <a:ext cx="12257902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sz="2800" dirty="0" smtClean="0">
                <a:latin typeface="AR CENA" panose="02000000000000000000" pitchFamily="2" charset="0"/>
              </a:rPr>
              <a:t>“</a:t>
            </a:r>
            <a:r>
              <a:rPr lang="es-MX" sz="2800" b="1" i="1" u="sng" dirty="0" smtClean="0">
                <a:latin typeface="Bahnschrift SemiCondensed" panose="020B0502040204020203" pitchFamily="34" charset="0"/>
              </a:rPr>
              <a:t>Desarrollo psicológico y educación, 1 psicología evolutiva. “</a:t>
            </a:r>
            <a:r>
              <a:rPr lang="es-MX" sz="2800" dirty="0" smtClean="0">
                <a:latin typeface="Bahnschrift SemiCondensed" panose="020B0502040204020203" pitchFamily="34" charset="0"/>
              </a:rPr>
              <a:t> </a:t>
            </a:r>
            <a:r>
              <a:rPr lang="es-MX" sz="2800" dirty="0" err="1" smtClean="0">
                <a:latin typeface="Bahnschrift SemiCondensed" panose="020B0502040204020203" pitchFamily="34" charset="0"/>
              </a:rPr>
              <a:t>Coll</a:t>
            </a:r>
            <a:r>
              <a:rPr lang="es-MX" sz="2800" dirty="0" smtClean="0">
                <a:latin typeface="Bahnschrift SemiCondensed" panose="020B0502040204020203" pitchFamily="34" charset="0"/>
              </a:rPr>
              <a:t>, C., </a:t>
            </a:r>
            <a:r>
              <a:rPr lang="es-MX" sz="2800" dirty="0" err="1" smtClean="0">
                <a:latin typeface="Bahnschrift SemiCondensed" panose="020B0502040204020203" pitchFamily="34" charset="0"/>
              </a:rPr>
              <a:t>Palacios,J</a:t>
            </a:r>
            <a:r>
              <a:rPr lang="es-MX" sz="2800" dirty="0" smtClean="0">
                <a:latin typeface="Bahnschrift SemiCondensed" panose="020B0502040204020203" pitchFamily="34" charset="0"/>
              </a:rPr>
              <a:t> &amp; </a:t>
            </a:r>
            <a:r>
              <a:rPr lang="es-MX" sz="2800" dirty="0" err="1" smtClean="0">
                <a:latin typeface="Bahnschrift SemiCondensed" panose="020B0502040204020203" pitchFamily="34" charset="0"/>
              </a:rPr>
              <a:t>Marchesi</a:t>
            </a:r>
            <a:r>
              <a:rPr lang="es-MX" sz="2800" dirty="0" smtClean="0">
                <a:latin typeface="Bahnschrift SemiCondensed" panose="020B0502040204020203" pitchFamily="34" charset="0"/>
              </a:rPr>
              <a:t>, A. (2009) (</a:t>
            </a:r>
            <a:r>
              <a:rPr lang="es-MX" sz="2800" dirty="0" err="1" smtClean="0">
                <a:latin typeface="Bahnschrift SemiCondensed" panose="020B0502040204020203" pitchFamily="34" charset="0"/>
              </a:rPr>
              <a:t>Comps</a:t>
            </a:r>
            <a:r>
              <a:rPr lang="es-MX" sz="2800" dirty="0" smtClean="0">
                <a:latin typeface="Bahnschrift SemiCondensed" panose="020B0502040204020203" pitchFamily="34" charset="0"/>
              </a:rPr>
              <a:t>.). Madrid: Alianza,1999  </a:t>
            </a:r>
            <a:r>
              <a:rPr lang="es-MX" sz="2800" dirty="0" err="1" smtClean="0">
                <a:latin typeface="Bahnschrift SemiCondensed" panose="020B0502040204020203" pitchFamily="34" charset="0"/>
              </a:rPr>
              <a:t>pp</a:t>
            </a:r>
            <a:r>
              <a:rPr lang="es-MX" sz="2800" dirty="0" smtClean="0">
                <a:latin typeface="Bahnschrift SemiCondensed" panose="020B0502040204020203" pitchFamily="34" charset="0"/>
              </a:rPr>
              <a:t> ( 227-252)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MX" sz="2800" dirty="0" smtClean="0">
              <a:latin typeface="Bahnschrift SemiCondensed" panose="020B05020402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sz="2800" b="1" i="1" u="sng" dirty="0" smtClean="0">
                <a:latin typeface="Bahnschrift SemiCondensed" panose="020B0502040204020203" pitchFamily="34" charset="0"/>
              </a:rPr>
              <a:t>“Diálogos sobre alfabetización inicial”</a:t>
            </a:r>
            <a:r>
              <a:rPr lang="es-MX" sz="2800" dirty="0" smtClean="0">
                <a:latin typeface="Bahnschrift SemiCondensed" panose="020B0502040204020203" pitchFamily="34" charset="0"/>
              </a:rPr>
              <a:t> Dávalos, A. (2017) México: Trabajos Manuales Escolares (Parte I)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MX" sz="2800" dirty="0" smtClean="0">
              <a:latin typeface="Bahnschrift SemiCondensed" panose="020B05020402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sz="2800" b="1" u="sng" dirty="0" smtClean="0">
                <a:latin typeface="Bahnschrift SemiCondensed" panose="020B0502040204020203" pitchFamily="34" charset="0"/>
              </a:rPr>
              <a:t>“</a:t>
            </a:r>
            <a:r>
              <a:rPr lang="es-MX" sz="2800" b="1" i="1" u="sng" dirty="0" smtClean="0">
                <a:latin typeface="Bahnschrift SemiCondensed" panose="020B0502040204020203" pitchFamily="34" charset="0"/>
              </a:rPr>
              <a:t>La adquisición del lenguaje, un resumen en 2011” </a:t>
            </a:r>
            <a:r>
              <a:rPr lang="es-MX" sz="2800" dirty="0" smtClean="0">
                <a:latin typeface="Bahnschrift SemiCondensed" panose="020B0502040204020203" pitchFamily="34" charset="0"/>
              </a:rPr>
              <a:t>López – </a:t>
            </a:r>
            <a:r>
              <a:rPr lang="es-MX" sz="2800" dirty="0" err="1" smtClean="0">
                <a:latin typeface="Bahnschrift SemiCondensed" panose="020B0502040204020203" pitchFamily="34" charset="0"/>
              </a:rPr>
              <a:t>Ornat</a:t>
            </a:r>
            <a:r>
              <a:rPr lang="es-MX" sz="2800" dirty="0" smtClean="0">
                <a:latin typeface="Bahnschrift SemiCondensed" panose="020B0502040204020203" pitchFamily="34" charset="0"/>
              </a:rPr>
              <a:t>, S.  (2011) Revista Logopedia (1,1), 1.- 11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MX" sz="2800" dirty="0" smtClean="0">
              <a:latin typeface="Bahnschrift SemiCondensed" panose="020B0502040204020203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sz="2800" dirty="0" err="1" smtClean="0">
                <a:latin typeface="Bahnschrift SemiCondensed" panose="020B0502040204020203" pitchFamily="34" charset="0"/>
              </a:rPr>
              <a:t>Nemirovsky</a:t>
            </a:r>
            <a:r>
              <a:rPr lang="es-MX" sz="2800" dirty="0">
                <a:latin typeface="Bahnschrift SemiCondensed" panose="020B0502040204020203" pitchFamily="34" charset="0"/>
              </a:rPr>
              <a:t>, M. (1999) </a:t>
            </a:r>
            <a:r>
              <a:rPr lang="es-MX" sz="2800" b="1" i="1" u="sng" dirty="0">
                <a:latin typeface="Bahnschrift SemiCondensed" panose="020B0502040204020203" pitchFamily="34" charset="0"/>
              </a:rPr>
              <a:t>“Sobre la enseñanza del lenguaje escrito y temas aledaños”.</a:t>
            </a:r>
            <a:r>
              <a:rPr lang="es-MX" sz="2800" dirty="0">
                <a:latin typeface="Bahnschrift SemiCondensed" panose="020B0502040204020203" pitchFamily="34" charset="0"/>
              </a:rPr>
              <a:t> Barcelona. </a:t>
            </a:r>
            <a:r>
              <a:rPr lang="es-MX" sz="2800" dirty="0" smtClean="0">
                <a:latin typeface="Bahnschrift SemiCondensed" panose="020B0502040204020203" pitchFamily="34" charset="0"/>
              </a:rPr>
              <a:t>Paidós</a:t>
            </a:r>
          </a:p>
          <a:p>
            <a:endParaRPr lang="es-ES_tradnl" sz="1400" dirty="0" smtClean="0"/>
          </a:p>
          <a:p>
            <a:r>
              <a:rPr lang="es-ES_tradnl" sz="1400" dirty="0"/>
              <a:t>	</a:t>
            </a:r>
            <a:r>
              <a:rPr lang="es-ES_tradnl" sz="1400" dirty="0" smtClean="0"/>
              <a:t>ENEP-ST-F-15</a:t>
            </a:r>
            <a:r>
              <a:rPr lang="es-ES_tradnl" sz="1400" dirty="0"/>
              <a:t>											</a:t>
            </a:r>
            <a:r>
              <a:rPr lang="es-ES_tradnl" sz="1400" dirty="0" smtClean="0"/>
              <a:t>										</a:t>
            </a:r>
            <a:r>
              <a:rPr lang="es-ES_tradnl" sz="1400" dirty="0"/>
              <a:t/>
            </a:r>
            <a:br>
              <a:rPr lang="es-ES_tradnl" sz="1400" dirty="0"/>
            </a:br>
            <a:r>
              <a:rPr lang="es-ES_tradnl" sz="1400" dirty="0"/>
              <a:t> </a:t>
            </a:r>
            <a:r>
              <a:rPr lang="es-ES_tradnl" sz="1400" dirty="0" smtClean="0"/>
              <a:t>	V00/102017</a:t>
            </a:r>
            <a:endParaRPr lang="en-US" sz="1400" dirty="0"/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MX" sz="2800" dirty="0">
              <a:latin typeface="AR CENA" panose="02000000000000000000" pitchFamily="2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/>
          </a:p>
        </p:txBody>
      </p:sp>
      <p:pic>
        <p:nvPicPr>
          <p:cNvPr id="4" name="Imagen 3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5165" y="5949141"/>
            <a:ext cx="619700" cy="5161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4932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0" y="294645"/>
            <a:ext cx="1219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es-MX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dirty="0" err="1" smtClean="0"/>
              <a:t>Delval</a:t>
            </a:r>
            <a:r>
              <a:rPr lang="es-MX" dirty="0"/>
              <a:t>, J. (1994) </a:t>
            </a:r>
            <a:r>
              <a:rPr lang="es-MX" b="1" i="1" u="sng" dirty="0"/>
              <a:t>“El lenguaje. En el desarrollo humano”</a:t>
            </a:r>
            <a:r>
              <a:rPr lang="es-MX" dirty="0"/>
              <a:t>. Madrid: Siglo XXI (Cap. 12)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MX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dirty="0" smtClean="0"/>
              <a:t>Ferreiro</a:t>
            </a:r>
            <a:r>
              <a:rPr lang="es-MX" dirty="0"/>
              <a:t>, E. (1997) </a:t>
            </a:r>
            <a:r>
              <a:rPr lang="es-MX" b="1" i="1" u="sng" dirty="0"/>
              <a:t>“La representación </a:t>
            </a:r>
            <a:r>
              <a:rPr lang="es-MX" b="1" i="1" u="sng" dirty="0" smtClean="0"/>
              <a:t>del </a:t>
            </a:r>
            <a:r>
              <a:rPr lang="es-MX" b="1" i="1" u="sng" dirty="0"/>
              <a:t>lenguaje y el proceso de alfabetización. En Alfabetización. Teoría y práctica “. </a:t>
            </a:r>
            <a:endParaRPr lang="es-MX" dirty="0"/>
          </a:p>
          <a:p>
            <a:r>
              <a:rPr lang="es-MX" dirty="0"/>
              <a:t>     México: Siglo XXI, pp.  13- 28 y 158- 175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MX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dirty="0" smtClean="0"/>
              <a:t>Vernon</a:t>
            </a:r>
            <a:r>
              <a:rPr lang="es-MX" dirty="0"/>
              <a:t>, S. (2004) </a:t>
            </a:r>
            <a:r>
              <a:rPr lang="es-MX" b="1" i="1" u="sng" dirty="0"/>
              <a:t>“Tres distintos enfoques en las propuestas de alfabetización inicial “</a:t>
            </a:r>
          </a:p>
          <a:p>
            <a:r>
              <a:rPr lang="es-MX" dirty="0"/>
              <a:t>      en Pellicer, A. y Vernon, S. (</a:t>
            </a:r>
            <a:r>
              <a:rPr lang="es-MX" dirty="0" err="1"/>
              <a:t>Comps</a:t>
            </a:r>
            <a:r>
              <a:rPr lang="es-MX" dirty="0"/>
              <a:t>) (2004). </a:t>
            </a:r>
            <a:r>
              <a:rPr lang="es-MX" b="1" i="1" u="sng" dirty="0"/>
              <a:t>Aprender y enseñar la lengua escrita en el aula </a:t>
            </a:r>
            <a:r>
              <a:rPr lang="es-MX" dirty="0"/>
              <a:t>.México:</a:t>
            </a:r>
          </a:p>
          <a:p>
            <a:r>
              <a:rPr lang="es-MX" dirty="0"/>
              <a:t>      SM Cap. 7 (Parte II)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MX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dirty="0" smtClean="0"/>
              <a:t>Romero</a:t>
            </a:r>
            <a:r>
              <a:rPr lang="es-MX" dirty="0"/>
              <a:t>, S. (1999) </a:t>
            </a:r>
            <a:r>
              <a:rPr lang="es-MX" b="1" i="1" u="sng" dirty="0"/>
              <a:t>“La comunicación y el lenguaje: aspectos teóricos básicos para los profesores de educación </a:t>
            </a:r>
            <a:r>
              <a:rPr lang="es-MX" b="1" i="1" u="sng" dirty="0" smtClean="0"/>
              <a:t>básica”</a:t>
            </a:r>
            <a:r>
              <a:rPr lang="es-MX" dirty="0" smtClean="0"/>
              <a:t> México</a:t>
            </a:r>
            <a:r>
              <a:rPr lang="es-MX" dirty="0"/>
              <a:t>: Secretaría de Educación Pública, Subsecretaría de Educación Básica y Normal de Fondo </a:t>
            </a:r>
            <a:r>
              <a:rPr lang="es-MX" dirty="0" smtClean="0"/>
              <a:t>Mixto de Cooperación Técnica </a:t>
            </a:r>
            <a:r>
              <a:rPr lang="es-MX" dirty="0"/>
              <a:t>y Científica México-España.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MX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dirty="0" err="1" smtClean="0"/>
              <a:t>Tolchinsky</a:t>
            </a:r>
            <a:r>
              <a:rPr lang="es-MX" dirty="0"/>
              <a:t>, L. y </a:t>
            </a:r>
            <a:r>
              <a:rPr lang="es-MX" dirty="0" err="1"/>
              <a:t>Simó</a:t>
            </a:r>
            <a:r>
              <a:rPr lang="es-MX" dirty="0"/>
              <a:t>, R. (2001) </a:t>
            </a:r>
            <a:r>
              <a:rPr lang="es-MX" b="1" i="1" u="sng" dirty="0"/>
              <a:t> “Escribir y leer a través del curriculum”</a:t>
            </a:r>
            <a:r>
              <a:rPr lang="es-MX" dirty="0"/>
              <a:t> . Barcelona: Universidad de Barcelona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s-MX" dirty="0" smtClean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s-MX" dirty="0" smtClean="0"/>
              <a:t>Serra</a:t>
            </a:r>
            <a:r>
              <a:rPr lang="es-MX" dirty="0"/>
              <a:t>, M. , E. </a:t>
            </a:r>
            <a:r>
              <a:rPr lang="es-MX" dirty="0" err="1"/>
              <a:t>Serrat,R</a:t>
            </a:r>
            <a:r>
              <a:rPr lang="es-MX" dirty="0"/>
              <a:t>., Solé, I., A. Bel y M. </a:t>
            </a:r>
            <a:r>
              <a:rPr lang="es-MX" dirty="0" err="1"/>
              <a:t>Aparici</a:t>
            </a:r>
            <a:r>
              <a:rPr lang="es-MX" dirty="0"/>
              <a:t>. )2000) </a:t>
            </a:r>
            <a:r>
              <a:rPr lang="es-MX" b="1" i="1" u="sng" dirty="0"/>
              <a:t>“ La adquisición del lenguaje.” </a:t>
            </a:r>
            <a:r>
              <a:rPr lang="es-MX" dirty="0"/>
              <a:t>Barcelona: Ariel Psicología</a:t>
            </a:r>
          </a:p>
        </p:txBody>
      </p:sp>
      <p:pic>
        <p:nvPicPr>
          <p:cNvPr id="5" name="Imagen 4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41641" y="6089184"/>
            <a:ext cx="619700" cy="51613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ángulo 2"/>
          <p:cNvSpPr/>
          <p:nvPr/>
        </p:nvSpPr>
        <p:spPr>
          <a:xfrm>
            <a:off x="329513" y="6082103"/>
            <a:ext cx="2833817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sz="1400" dirty="0"/>
              <a:t>ENEP-ST-F-15				</a:t>
            </a:r>
            <a:br>
              <a:rPr lang="es-ES_tradnl" sz="1400" dirty="0"/>
            </a:br>
            <a:r>
              <a:rPr lang="es-ES_tradnl" sz="1400" dirty="0"/>
              <a:t> V00/102017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44540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3545" y="243016"/>
            <a:ext cx="12126097" cy="6614984"/>
          </a:xfrm>
        </p:spPr>
        <p:txBody>
          <a:bodyPr>
            <a:normAutofit/>
          </a:bodyPr>
          <a:lstStyle/>
          <a:p>
            <a:pPr algn="ctr"/>
            <a:r>
              <a:rPr lang="es-ES" dirty="0" smtClean="0"/>
              <a:t/>
            </a:r>
            <a:br>
              <a:rPr lang="es-ES" dirty="0" smtClean="0"/>
            </a:br>
            <a:endParaRPr lang="en-US" dirty="0"/>
          </a:p>
        </p:txBody>
      </p:sp>
      <p:pic>
        <p:nvPicPr>
          <p:cNvPr id="7" name="Imagen 5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56844" y="6099251"/>
            <a:ext cx="708651" cy="52977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" name="Grupo 4"/>
          <p:cNvGrpSpPr/>
          <p:nvPr/>
        </p:nvGrpSpPr>
        <p:grpSpPr>
          <a:xfrm>
            <a:off x="2207739" y="199459"/>
            <a:ext cx="9770671" cy="1782571"/>
            <a:chOff x="1976640" y="231301"/>
            <a:chExt cx="10413819" cy="1782571"/>
          </a:xfrm>
          <a:solidFill>
            <a:schemeClr val="accent5">
              <a:lumMod val="40000"/>
              <a:lumOff val="60000"/>
            </a:schemeClr>
          </a:solidFill>
        </p:grpSpPr>
        <p:sp>
          <p:nvSpPr>
            <p:cNvPr id="6" name="Rectángulo 5"/>
            <p:cNvSpPr/>
            <p:nvPr/>
          </p:nvSpPr>
          <p:spPr>
            <a:xfrm>
              <a:off x="1976640" y="231301"/>
              <a:ext cx="10413819" cy="1782571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ectángulo 7"/>
            <p:cNvSpPr/>
            <p:nvPr/>
          </p:nvSpPr>
          <p:spPr>
            <a:xfrm>
              <a:off x="1976640" y="231301"/>
              <a:ext cx="10413819" cy="178257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000" kern="1200" dirty="0">
                  <a:solidFill>
                    <a:schemeClr val="bg1"/>
                  </a:solidFill>
                </a:rPr>
                <a:t>Aportes de las investigaciones psicolingüísticas a la comprensión del desarrollo del lenguaje y de adquisición de la lengua escrita</a:t>
              </a:r>
            </a:p>
          </p:txBody>
        </p:sp>
      </p:grpSp>
      <p:grpSp>
        <p:nvGrpSpPr>
          <p:cNvPr id="9" name="Grupo 8"/>
          <p:cNvGrpSpPr/>
          <p:nvPr/>
        </p:nvGrpSpPr>
        <p:grpSpPr>
          <a:xfrm>
            <a:off x="153155" y="115330"/>
            <a:ext cx="1291830" cy="5453448"/>
            <a:chOff x="440843" y="1037603"/>
            <a:chExt cx="1291830" cy="4855787"/>
          </a:xfrm>
          <a:solidFill>
            <a:schemeClr val="accent4">
              <a:lumMod val="60000"/>
              <a:lumOff val="40000"/>
            </a:schemeClr>
          </a:solidFill>
        </p:grpSpPr>
        <p:sp>
          <p:nvSpPr>
            <p:cNvPr id="10" name="Rectángulo 9"/>
            <p:cNvSpPr/>
            <p:nvPr/>
          </p:nvSpPr>
          <p:spPr>
            <a:xfrm rot="16200000">
              <a:off x="-1341136" y="2819582"/>
              <a:ext cx="4855787" cy="1291830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ctángulo 10"/>
            <p:cNvSpPr/>
            <p:nvPr/>
          </p:nvSpPr>
          <p:spPr>
            <a:xfrm rot="16200000">
              <a:off x="-1341136" y="2819582"/>
              <a:ext cx="4855787" cy="129183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2800" kern="1200" dirty="0"/>
                <a:t>UNIDAD II</a:t>
              </a:r>
            </a:p>
          </p:txBody>
        </p:sp>
      </p:grpSp>
      <p:pic>
        <p:nvPicPr>
          <p:cNvPr id="2" name="Imagen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8441" y="2195823"/>
            <a:ext cx="2024047" cy="99222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</p:pic>
      <p:sp>
        <p:nvSpPr>
          <p:cNvPr id="16" name="CuadroTexto 15"/>
          <p:cNvSpPr txBox="1"/>
          <p:nvPr/>
        </p:nvSpPr>
        <p:spPr>
          <a:xfrm>
            <a:off x="5428793" y="3315728"/>
            <a:ext cx="6579217" cy="2554545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Selección de información teórica revisada para su uso en situaciones de análisis e interpretación con eficacia y eficiencia.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Nivel de comprensión de los procesos de aprendizaje implícitos en el aprendizaje de la lengua oral </a:t>
            </a: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y escrita </a:t>
            </a: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desde una postura constructivista.</a:t>
            </a:r>
          </a:p>
          <a:p>
            <a:pPr marL="285750" marR="0" lvl="0" indent="-28575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s-MX" sz="20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</a:rPr>
              <a:t>Identificación de los procesos implícitos en el desarrollo lingüísticos de los niños en edad escolar.</a:t>
            </a: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08441" y="3852285"/>
            <a:ext cx="2017951" cy="1316850"/>
          </a:xfrm>
          <a:prstGeom prst="rect">
            <a:avLst/>
          </a:prstGeom>
          <a:solidFill>
            <a:schemeClr val="accent2">
              <a:lumMod val="50000"/>
            </a:schemeClr>
          </a:solidFill>
        </p:spPr>
      </p:pic>
      <p:sp>
        <p:nvSpPr>
          <p:cNvPr id="18" name="Rectángulo 17"/>
          <p:cNvSpPr/>
          <p:nvPr/>
        </p:nvSpPr>
        <p:spPr>
          <a:xfrm>
            <a:off x="153154" y="5705692"/>
            <a:ext cx="77406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>ENEP-ST-F-15																					</a:t>
            </a:r>
            <a:br>
              <a:rPr lang="es-ES_tradnl" dirty="0"/>
            </a:br>
            <a:r>
              <a:rPr lang="es-ES_tradnl" dirty="0"/>
              <a:t> V00/102017</a:t>
            </a:r>
            <a:endParaRPr lang="en-US" dirty="0"/>
          </a:p>
        </p:txBody>
      </p:sp>
      <p:grpSp>
        <p:nvGrpSpPr>
          <p:cNvPr id="19" name="Grupo 18"/>
          <p:cNvGrpSpPr/>
          <p:nvPr/>
        </p:nvGrpSpPr>
        <p:grpSpPr>
          <a:xfrm>
            <a:off x="5428793" y="2025587"/>
            <a:ext cx="6549617" cy="1195280"/>
            <a:chOff x="4642682" y="2207311"/>
            <a:chExt cx="7912174" cy="1406751"/>
          </a:xfrm>
        </p:grpSpPr>
        <p:sp>
          <p:nvSpPr>
            <p:cNvPr id="20" name="Rectángulo 19"/>
            <p:cNvSpPr/>
            <p:nvPr/>
          </p:nvSpPr>
          <p:spPr>
            <a:xfrm>
              <a:off x="4642682" y="2207311"/>
              <a:ext cx="7912174" cy="1406751"/>
            </a:xfrm>
            <a:prstGeom prst="rect">
              <a:avLst/>
            </a:prstGeom>
            <a:solidFill>
              <a:srgbClr val="ED7D31">
                <a:lumMod val="75000"/>
              </a:srgbClr>
            </a:solidFill>
            <a:ln w="12700" cap="flat" cmpd="sng" algn="ctr">
              <a:solidFill>
                <a:sysClr val="window" lastClr="FFFFFF">
                  <a:hueOff val="0"/>
                  <a:satOff val="0"/>
                  <a:lumOff val="0"/>
                  <a:alphaOff val="0"/>
                </a:sysClr>
              </a:solidFill>
              <a:prstDash val="solid"/>
              <a:miter lim="800000"/>
            </a:ln>
            <a:effectLst/>
          </p:spPr>
        </p:sp>
        <p:sp>
          <p:nvSpPr>
            <p:cNvPr id="21" name="Rectángulo 20"/>
            <p:cNvSpPr/>
            <p:nvPr/>
          </p:nvSpPr>
          <p:spPr>
            <a:xfrm>
              <a:off x="4642682" y="2207311"/>
              <a:ext cx="7912174" cy="1406751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  <a:effectLst/>
          </p:spPr>
          <p:txBody>
            <a:bodyPr spcFirstLastPara="0" vert="horz" wrap="square" lIns="12700" tIns="12700" rIns="12700" bIns="12700" numCol="1" spcCol="1270" anchor="ctr" anchorCtr="0">
              <a:noAutofit/>
            </a:bodyPr>
            <a:lstStyle/>
            <a:p>
              <a:pPr marL="0" marR="0" lvl="0" indent="0" algn="l" defTabSz="8890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MX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    Reporte </a:t>
              </a:r>
              <a:r>
                <a:rPr kumimoji="0" lang="es-MX" sz="2000" b="0" i="0" u="none" strike="noStrike" kern="1200" cap="none" spc="0" normalizeH="0" baseline="0" noProof="0" dirty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 análisis de  caso: estado de desarrollo del lenguaje </a:t>
              </a:r>
              <a:r>
                <a:rPr kumimoji="0" lang="es-MX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oral y el </a:t>
              </a:r>
              <a:r>
                <a:rPr kumimoji="0" lang="es-MX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nivel  </a:t>
              </a:r>
              <a:r>
                <a:rPr kumimoji="0" lang="es-MX" sz="20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de conceptualización.</a:t>
              </a:r>
              <a:endParaRPr kumimoji="0" lang="es-MX" sz="2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1195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370703" y="1400432"/>
            <a:ext cx="1102222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endParaRPr lang="es-MX" sz="32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s-MX" sz="32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s-MX" sz="3200" dirty="0" smtClean="0"/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s-MX" sz="3200" dirty="0" smtClean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285750" indent="-285750"/>
            <a:r>
              <a:rPr lang="es-MX" sz="1800" dirty="0" smtClean="0"/>
              <a:t> </a:t>
            </a:r>
            <a:endParaRPr lang="en-US" dirty="0"/>
          </a:p>
        </p:txBody>
      </p:sp>
      <p:sp>
        <p:nvSpPr>
          <p:cNvPr id="16" name="Marcador de contenido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	</a:t>
            </a:r>
            <a:r>
              <a:rPr lang="es-MX" u="sng" dirty="0" smtClean="0"/>
              <a:t>Tareas:</a:t>
            </a:r>
          </a:p>
          <a:p>
            <a:r>
              <a:rPr lang="es-MX" dirty="0" smtClean="0"/>
              <a:t>Investigar biografías  de los siguientes y principales aportaciones al estudio de la adquisición y desarrollo del lenguaje:</a:t>
            </a:r>
          </a:p>
          <a:p>
            <a:r>
              <a:rPr lang="es-MX" dirty="0" err="1" smtClean="0"/>
              <a:t>Skinner</a:t>
            </a:r>
            <a:r>
              <a:rPr lang="es-MX" dirty="0" smtClean="0"/>
              <a:t>, Chomsky, Piaget, Vygotsky</a:t>
            </a:r>
            <a:r>
              <a:rPr lang="es-MX" smtClean="0"/>
              <a:t>, Brunner</a:t>
            </a:r>
            <a:endParaRPr lang="es-MX" dirty="0" smtClean="0"/>
          </a:p>
          <a:p>
            <a:r>
              <a:rPr lang="es-MX" dirty="0" smtClean="0"/>
              <a:t>Cuadro sinóptico que incorpore las teorías sobre adquisición o desarrollo de lenguaje y los elementos lingüísticos que toman en cuenta.</a:t>
            </a:r>
          </a:p>
          <a:p>
            <a:pPr marL="0" indent="0">
              <a:buNone/>
            </a:pPr>
            <a:endParaRPr lang="es-MX" u="sng" dirty="0" smtClean="0"/>
          </a:p>
          <a:p>
            <a:pPr marL="0" indent="0">
              <a:buNone/>
            </a:pPr>
            <a:r>
              <a:rPr lang="es-MX" u="sng" dirty="0" smtClean="0"/>
              <a:t>Textos </a:t>
            </a:r>
            <a:r>
              <a:rPr lang="es-MX" dirty="0" smtClean="0"/>
              <a:t>: “La adquisición del lenguaje, un resumen,2011” S. López</a:t>
            </a:r>
          </a:p>
          <a:p>
            <a:pPr marL="0" indent="0">
              <a:buNone/>
            </a:pPr>
            <a:r>
              <a:rPr lang="es-MX" dirty="0"/>
              <a:t>	</a:t>
            </a:r>
            <a:r>
              <a:rPr lang="es-MX" dirty="0" smtClean="0"/>
              <a:t>“El  lenguaje. En “El desarrollo humano” de Juan </a:t>
            </a:r>
            <a:r>
              <a:rPr lang="es-MX" dirty="0" err="1" smtClean="0"/>
              <a:t>Delval</a:t>
            </a:r>
            <a:endParaRPr lang="es-MX" dirty="0" smtClean="0"/>
          </a:p>
          <a:p>
            <a:pPr marL="0" indent="0">
              <a:buNone/>
            </a:pPr>
            <a:r>
              <a:rPr lang="es-MX" dirty="0"/>
              <a:t> </a:t>
            </a:r>
            <a:r>
              <a:rPr lang="es-MX" dirty="0" smtClean="0"/>
              <a:t>Video - documental: “El desarrollo del lenguaje” de la UBA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28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65902" y="115330"/>
            <a:ext cx="12126097" cy="6614984"/>
          </a:xfrm>
        </p:spPr>
        <p:txBody>
          <a:bodyPr>
            <a:normAutofit/>
          </a:bodyPr>
          <a:lstStyle/>
          <a:p>
            <a:r>
              <a:rPr lang="es-MX" dirty="0" smtClean="0"/>
              <a:t/>
            </a:r>
            <a:br>
              <a:rPr lang="es-MX" dirty="0" smtClean="0"/>
            </a:br>
            <a:r>
              <a:rPr lang="es-ES_tradnl" dirty="0" smtClean="0"/>
              <a:t> </a:t>
            </a:r>
            <a:r>
              <a:rPr lang="es-ES_tradnl" sz="1800" dirty="0" smtClean="0"/>
              <a:t>ENEP-ST-F-15</a:t>
            </a:r>
            <a:r>
              <a:rPr lang="es-ES_tradnl" sz="1800" dirty="0"/>
              <a:t>							</a:t>
            </a:r>
            <a:r>
              <a:rPr lang="es-ES_tradnl" sz="1800" dirty="0" smtClean="0"/>
              <a:t>				</a:t>
            </a:r>
            <a:br>
              <a:rPr lang="es-ES_tradnl" sz="1800" dirty="0" smtClean="0"/>
            </a:br>
            <a:r>
              <a:rPr lang="es-ES_tradnl" sz="1800" dirty="0"/>
              <a:t> V00/102017 </a:t>
            </a:r>
            <a:r>
              <a:rPr lang="es-ES" dirty="0"/>
              <a:t/>
            </a:r>
            <a:br>
              <a:rPr lang="es-ES" dirty="0"/>
            </a:br>
            <a:endParaRPr lang="en-US" dirty="0"/>
          </a:p>
        </p:txBody>
      </p:sp>
      <p:pic>
        <p:nvPicPr>
          <p:cNvPr id="7" name="Imagen 5" descr="logo chiquito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0368" y="5744453"/>
            <a:ext cx="708651" cy="529771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0" name="Tabl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603008"/>
              </p:ext>
            </p:extLst>
          </p:nvPr>
        </p:nvGraphicFramePr>
        <p:xfrm>
          <a:off x="643302" y="1299382"/>
          <a:ext cx="10397066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9413"/>
                <a:gridCol w="2772550"/>
                <a:gridCol w="1386277"/>
                <a:gridCol w="2079413"/>
                <a:gridCol w="2079413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s-MX" dirty="0" smtClean="0"/>
                        <a:t>Enfoques</a:t>
                      </a:r>
                      <a:r>
                        <a:rPr lang="es-MX" baseline="0" dirty="0" smtClean="0"/>
                        <a:t> sobre el desarrollo del lenguaje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s-MX" dirty="0" smtClean="0"/>
                        <a:t>Enfoque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Década del s.</a:t>
                      </a:r>
                      <a:r>
                        <a:rPr lang="es-MX" baseline="0" dirty="0" smtClean="0"/>
                        <a:t> XX en la que fue postulado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Teórico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Factores</a:t>
                      </a:r>
                      <a:r>
                        <a:rPr lang="es-MX" baseline="0" dirty="0" smtClean="0"/>
                        <a:t> causales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 smtClean="0"/>
                        <a:t>Límites y alcances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9526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tela de condensación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TM04033937[[fn=Estela de condensación]]</Template>
  <TotalTime>144</TotalTime>
  <Words>458</Words>
  <Application>Microsoft Office PowerPoint</Application>
  <PresentationFormat>Panorámica</PresentationFormat>
  <Paragraphs>55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Aparajita</vt:lpstr>
      <vt:lpstr>AR CENA</vt:lpstr>
      <vt:lpstr>Arial</vt:lpstr>
      <vt:lpstr>Bahnschrift SemiCondensed</vt:lpstr>
      <vt:lpstr>Calibri</vt:lpstr>
      <vt:lpstr>Century Gothic</vt:lpstr>
      <vt:lpstr>Wingdings</vt:lpstr>
      <vt:lpstr>Estela de condensación</vt:lpstr>
      <vt:lpstr>    II UNIDAD  Aportes de las investigaciones  psicolingüísticas  a la comprensión del desarrollo del lenguaje y a la adquisición de la lengua escrita</vt:lpstr>
      <vt:lpstr>    Contenidos:    1. El desarrollo de la comunicación del lenguaje.    2. Adquisición del sistema de escritura y evolución de los    conocimientos sobre la lengua escrita.  </vt:lpstr>
      <vt:lpstr>Presentación de PowerPoint</vt:lpstr>
      <vt:lpstr>Presentación de PowerPoint</vt:lpstr>
      <vt:lpstr> </vt:lpstr>
      <vt:lpstr> </vt:lpstr>
      <vt:lpstr>  ENEP-ST-F-15             V00/102017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 UNIDAD  Aportes de las investigaciones  psicolingüísticas  a la comprensión del desarrollo del lenguaje y a la adquisición de la lengua escrita  El desarrollo de la comunicación del lenguaje.  Adquisición del sistema de escritura y evolución de los conocimientos sobre la lengua escrita.   ENEP-ST-F-15              V00/102017</dc:title>
  <dc:creator>pablo sanchez</dc:creator>
  <cp:lastModifiedBy>Windows User</cp:lastModifiedBy>
  <cp:revision>15</cp:revision>
  <dcterms:created xsi:type="dcterms:W3CDTF">2018-10-29T04:55:28Z</dcterms:created>
  <dcterms:modified xsi:type="dcterms:W3CDTF">2018-11-09T16:56:32Z</dcterms:modified>
</cp:coreProperties>
</file>