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7" r:id="rId4"/>
    <p:sldId id="268" r:id="rId5"/>
    <p:sldId id="269" r:id="rId6"/>
    <p:sldId id="270" r:id="rId7"/>
    <p:sldId id="271" r:id="rId8"/>
    <p:sldId id="272" r:id="rId9"/>
    <p:sldId id="276" r:id="rId10"/>
    <p:sldId id="273" r:id="rId11"/>
    <p:sldId id="274" r:id="rId12"/>
    <p:sldId id="275" r:id="rId13"/>
    <p:sldId id="278" r:id="rId14"/>
    <p:sldId id="279" r:id="rId15"/>
    <p:sldId id="280" r:id="rId16"/>
    <p:sldId id="277" r:id="rId17"/>
    <p:sldId id="266" r:id="rId18"/>
    <p:sldId id="281" r:id="rId19"/>
    <p:sldId id="2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CBCF"/>
    <a:srgbClr val="F810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79" d="100"/>
          <a:sy n="79" d="100"/>
        </p:scale>
        <p:origin x="-204"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1D7B53-5B53-43BF-89A5-12E944BDCD4F}" type="datetimeFigureOut">
              <a:rPr lang="es-MX" smtClean="0"/>
              <a:t>20/11/2018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F209783-19DA-4E6D-890E-78E675662218}" type="slidenum">
              <a:rPr lang="es-MX" smtClean="0"/>
              <a:t>‹Nº›</a:t>
            </a:fld>
            <a:endParaRPr lang="es-MX"/>
          </a:p>
        </p:txBody>
      </p:sp>
    </p:spTree>
    <p:extLst>
      <p:ext uri="{BB962C8B-B14F-4D97-AF65-F5344CB8AC3E}">
        <p14:creationId xmlns:p14="http://schemas.microsoft.com/office/powerpoint/2010/main" val="38298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1D7B53-5B53-43BF-89A5-12E944BDCD4F}" type="datetimeFigureOut">
              <a:rPr lang="es-MX" smtClean="0"/>
              <a:t>20/11/2018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F209783-19DA-4E6D-890E-78E675662218}" type="slidenum">
              <a:rPr lang="es-MX" smtClean="0"/>
              <a:t>‹Nº›</a:t>
            </a:fld>
            <a:endParaRPr lang="es-MX"/>
          </a:p>
        </p:txBody>
      </p:sp>
    </p:spTree>
    <p:extLst>
      <p:ext uri="{BB962C8B-B14F-4D97-AF65-F5344CB8AC3E}">
        <p14:creationId xmlns:p14="http://schemas.microsoft.com/office/powerpoint/2010/main" val="379056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1D7B53-5B53-43BF-89A5-12E944BDCD4F}" type="datetimeFigureOut">
              <a:rPr lang="es-MX" smtClean="0"/>
              <a:t>20/11/2018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F209783-19DA-4E6D-890E-78E675662218}" type="slidenum">
              <a:rPr lang="es-MX" smtClean="0"/>
              <a:t>‹Nº›</a:t>
            </a:fld>
            <a:endParaRPr lang="es-MX"/>
          </a:p>
        </p:txBody>
      </p:sp>
    </p:spTree>
    <p:extLst>
      <p:ext uri="{BB962C8B-B14F-4D97-AF65-F5344CB8AC3E}">
        <p14:creationId xmlns:p14="http://schemas.microsoft.com/office/powerpoint/2010/main" val="221603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1D7B53-5B53-43BF-89A5-12E944BDCD4F}" type="datetimeFigureOut">
              <a:rPr lang="es-MX" smtClean="0"/>
              <a:t>20/11/2018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F209783-19DA-4E6D-890E-78E675662218}" type="slidenum">
              <a:rPr lang="es-MX" smtClean="0"/>
              <a:t>‹Nº›</a:t>
            </a:fld>
            <a:endParaRPr lang="es-MX"/>
          </a:p>
        </p:txBody>
      </p:sp>
    </p:spTree>
    <p:extLst>
      <p:ext uri="{BB962C8B-B14F-4D97-AF65-F5344CB8AC3E}">
        <p14:creationId xmlns:p14="http://schemas.microsoft.com/office/powerpoint/2010/main" val="1176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C1D7B53-5B53-43BF-89A5-12E944BDCD4F}" type="datetimeFigureOut">
              <a:rPr lang="es-MX" smtClean="0"/>
              <a:t>20/11/2018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F209783-19DA-4E6D-890E-78E675662218}" type="slidenum">
              <a:rPr lang="es-MX" smtClean="0"/>
              <a:t>‹Nº›</a:t>
            </a:fld>
            <a:endParaRPr lang="es-MX"/>
          </a:p>
        </p:txBody>
      </p:sp>
    </p:spTree>
    <p:extLst>
      <p:ext uri="{BB962C8B-B14F-4D97-AF65-F5344CB8AC3E}">
        <p14:creationId xmlns:p14="http://schemas.microsoft.com/office/powerpoint/2010/main" val="73885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C1D7B53-5B53-43BF-89A5-12E944BDCD4F}" type="datetimeFigureOut">
              <a:rPr lang="es-MX" smtClean="0"/>
              <a:t>20/11/2018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F209783-19DA-4E6D-890E-78E675662218}" type="slidenum">
              <a:rPr lang="es-MX" smtClean="0"/>
              <a:t>‹Nº›</a:t>
            </a:fld>
            <a:endParaRPr lang="es-MX"/>
          </a:p>
        </p:txBody>
      </p:sp>
    </p:spTree>
    <p:extLst>
      <p:ext uri="{BB962C8B-B14F-4D97-AF65-F5344CB8AC3E}">
        <p14:creationId xmlns:p14="http://schemas.microsoft.com/office/powerpoint/2010/main" val="72355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C1D7B53-5B53-43BF-89A5-12E944BDCD4F}" type="datetimeFigureOut">
              <a:rPr lang="es-MX" smtClean="0"/>
              <a:t>20/11/2018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F209783-19DA-4E6D-890E-78E675662218}" type="slidenum">
              <a:rPr lang="es-MX" smtClean="0"/>
              <a:t>‹Nº›</a:t>
            </a:fld>
            <a:endParaRPr lang="es-MX"/>
          </a:p>
        </p:txBody>
      </p:sp>
    </p:spTree>
    <p:extLst>
      <p:ext uri="{BB962C8B-B14F-4D97-AF65-F5344CB8AC3E}">
        <p14:creationId xmlns:p14="http://schemas.microsoft.com/office/powerpoint/2010/main" val="396571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C1D7B53-5B53-43BF-89A5-12E944BDCD4F}" type="datetimeFigureOut">
              <a:rPr lang="es-MX" smtClean="0"/>
              <a:t>20/11/2018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F209783-19DA-4E6D-890E-78E675662218}" type="slidenum">
              <a:rPr lang="es-MX" smtClean="0"/>
              <a:t>‹Nº›</a:t>
            </a:fld>
            <a:endParaRPr lang="es-MX"/>
          </a:p>
        </p:txBody>
      </p:sp>
    </p:spTree>
    <p:extLst>
      <p:ext uri="{BB962C8B-B14F-4D97-AF65-F5344CB8AC3E}">
        <p14:creationId xmlns:p14="http://schemas.microsoft.com/office/powerpoint/2010/main" val="154875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D7B53-5B53-43BF-89A5-12E944BDCD4F}" type="datetimeFigureOut">
              <a:rPr lang="es-MX" smtClean="0"/>
              <a:t>20/11/2018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F209783-19DA-4E6D-890E-78E675662218}" type="slidenum">
              <a:rPr lang="es-MX" smtClean="0"/>
              <a:t>‹Nº›</a:t>
            </a:fld>
            <a:endParaRPr lang="es-MX"/>
          </a:p>
        </p:txBody>
      </p:sp>
    </p:spTree>
    <p:extLst>
      <p:ext uri="{BB962C8B-B14F-4D97-AF65-F5344CB8AC3E}">
        <p14:creationId xmlns:p14="http://schemas.microsoft.com/office/powerpoint/2010/main" val="122700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C1D7B53-5B53-43BF-89A5-12E944BDCD4F}" type="datetimeFigureOut">
              <a:rPr lang="es-MX" smtClean="0"/>
              <a:t>20/11/2018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F209783-19DA-4E6D-890E-78E675662218}" type="slidenum">
              <a:rPr lang="es-MX" smtClean="0"/>
              <a:t>‹Nº›</a:t>
            </a:fld>
            <a:endParaRPr lang="es-MX"/>
          </a:p>
        </p:txBody>
      </p:sp>
    </p:spTree>
    <p:extLst>
      <p:ext uri="{BB962C8B-B14F-4D97-AF65-F5344CB8AC3E}">
        <p14:creationId xmlns:p14="http://schemas.microsoft.com/office/powerpoint/2010/main" val="113716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C1D7B53-5B53-43BF-89A5-12E944BDCD4F}" type="datetimeFigureOut">
              <a:rPr lang="es-MX" smtClean="0"/>
              <a:t>20/11/2018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F209783-19DA-4E6D-890E-78E675662218}" type="slidenum">
              <a:rPr lang="es-MX" smtClean="0"/>
              <a:t>‹Nº›</a:t>
            </a:fld>
            <a:endParaRPr lang="es-MX"/>
          </a:p>
        </p:txBody>
      </p:sp>
    </p:spTree>
    <p:extLst>
      <p:ext uri="{BB962C8B-B14F-4D97-AF65-F5344CB8AC3E}">
        <p14:creationId xmlns:p14="http://schemas.microsoft.com/office/powerpoint/2010/main" val="40746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D7B53-5B53-43BF-89A5-12E944BDCD4F}" type="datetimeFigureOut">
              <a:rPr lang="es-MX" smtClean="0"/>
              <a:t>20/11/2018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09783-19DA-4E6D-890E-78E675662218}" type="slidenum">
              <a:rPr lang="es-MX" smtClean="0"/>
              <a:t>‹Nº›</a:t>
            </a:fld>
            <a:endParaRPr lang="es-MX"/>
          </a:p>
        </p:txBody>
      </p:sp>
    </p:spTree>
    <p:extLst>
      <p:ext uri="{BB962C8B-B14F-4D97-AF65-F5344CB8AC3E}">
        <p14:creationId xmlns:p14="http://schemas.microsoft.com/office/powerpoint/2010/main" val="2491906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captura de pantalla, texto&#10;&#10;Descripción generada con confianza alta">
            <a:extLst>
              <a:ext uri="{FF2B5EF4-FFF2-40B4-BE49-F238E27FC236}">
                <a16:creationId xmlns:a16="http://schemas.microsoft.com/office/drawing/2014/main" xmlns="" id="{4323D95A-6B88-48CD-83BA-A1E7CC125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96928">
            <a:off x="671917" y="1626007"/>
            <a:ext cx="3104118" cy="4000152"/>
          </a:xfrm>
          <a:prstGeom prst="rect">
            <a:avLst/>
          </a:prstGeom>
        </p:spPr>
      </p:pic>
      <p:sp>
        <p:nvSpPr>
          <p:cNvPr id="7" name="CuadroTexto 6">
            <a:extLst>
              <a:ext uri="{FF2B5EF4-FFF2-40B4-BE49-F238E27FC236}">
                <a16:creationId xmlns:a16="http://schemas.microsoft.com/office/drawing/2014/main" xmlns="" id="{8582ED85-A6EE-4E6F-8247-BE5B6307D881}"/>
              </a:ext>
            </a:extLst>
          </p:cNvPr>
          <p:cNvSpPr txBox="1"/>
          <p:nvPr/>
        </p:nvSpPr>
        <p:spPr>
          <a:xfrm>
            <a:off x="3248810" y="591670"/>
            <a:ext cx="6110344" cy="1754326"/>
          </a:xfrm>
          <a:prstGeom prst="rect">
            <a:avLst/>
          </a:prstGeom>
          <a:noFill/>
        </p:spPr>
        <p:txBody>
          <a:bodyPr wrap="square" rtlCol="0">
            <a:spAutoFit/>
          </a:bodyPr>
          <a:lstStyle/>
          <a:p>
            <a:pPr algn="ctr"/>
            <a:r>
              <a:rPr lang="es-MX" sz="3600" dirty="0">
                <a:solidFill>
                  <a:srgbClr val="7030A0"/>
                </a:solidFill>
              </a:rPr>
              <a:t>Proceso de planificación y evaluacion </a:t>
            </a:r>
          </a:p>
          <a:p>
            <a:pPr algn="ctr"/>
            <a:r>
              <a:rPr lang="es-MX" sz="3600" dirty="0">
                <a:solidFill>
                  <a:srgbClr val="7030A0"/>
                </a:solidFill>
              </a:rPr>
              <a:t>Elementos del plan de trabajo </a:t>
            </a:r>
          </a:p>
        </p:txBody>
      </p:sp>
      <p:sp>
        <p:nvSpPr>
          <p:cNvPr id="8" name="CuadroTexto 7">
            <a:extLst>
              <a:ext uri="{FF2B5EF4-FFF2-40B4-BE49-F238E27FC236}">
                <a16:creationId xmlns:a16="http://schemas.microsoft.com/office/drawing/2014/main" xmlns="" id="{BC3F682E-8E7D-4363-835C-12460FE93E14}"/>
              </a:ext>
            </a:extLst>
          </p:cNvPr>
          <p:cNvSpPr txBox="1"/>
          <p:nvPr/>
        </p:nvSpPr>
        <p:spPr>
          <a:xfrm>
            <a:off x="5507915" y="6023087"/>
            <a:ext cx="3440457" cy="523220"/>
          </a:xfrm>
          <a:prstGeom prst="rect">
            <a:avLst/>
          </a:prstGeom>
          <a:noFill/>
        </p:spPr>
        <p:txBody>
          <a:bodyPr wrap="square" rtlCol="0">
            <a:spAutoFit/>
          </a:bodyPr>
          <a:lstStyle/>
          <a:p>
            <a:pPr algn="r"/>
            <a:r>
              <a:rPr lang="es-MX" sz="2800" dirty="0">
                <a:solidFill>
                  <a:srgbClr val="7030A0"/>
                </a:solidFill>
              </a:rPr>
              <a:t>Noviembre 2018</a:t>
            </a:r>
          </a:p>
        </p:txBody>
      </p:sp>
      <p:pic>
        <p:nvPicPr>
          <p:cNvPr id="1026" name="Picture 2" descr="Resultado de imagen de aprendizajes clave educacion  preescolar imagen">
            <a:extLst>
              <a:ext uri="{FF2B5EF4-FFF2-40B4-BE49-F238E27FC236}">
                <a16:creationId xmlns:a16="http://schemas.microsoft.com/office/drawing/2014/main" xmlns="" id="{95DA0F24-C602-48FD-8AF8-6D0D53DA0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212" y="3710220"/>
            <a:ext cx="3886760" cy="226964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xmlns="" id="{C07DE2AE-C813-49A6-900A-A9ABB8F851A9}"/>
              </a:ext>
            </a:extLst>
          </p:cNvPr>
          <p:cNvPicPr>
            <a:picLocks noChangeAspect="1"/>
          </p:cNvPicPr>
          <p:nvPr/>
        </p:nvPicPr>
        <p:blipFill>
          <a:blip r:embed="rId4"/>
          <a:stretch>
            <a:fillRect/>
          </a:stretch>
        </p:blipFill>
        <p:spPr>
          <a:xfrm>
            <a:off x="3868757" y="2219064"/>
            <a:ext cx="4870449" cy="1407019"/>
          </a:xfrm>
          <a:prstGeom prst="rect">
            <a:avLst/>
          </a:prstGeom>
        </p:spPr>
      </p:pic>
    </p:spTree>
    <p:extLst>
      <p:ext uri="{BB962C8B-B14F-4D97-AF65-F5344CB8AC3E}">
        <p14:creationId xmlns:p14="http://schemas.microsoft.com/office/powerpoint/2010/main" val="74995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3FA3CF72-2C27-482D-B73E-0F0455265C14}"/>
              </a:ext>
            </a:extLst>
          </p:cNvPr>
          <p:cNvPicPr>
            <a:picLocks noChangeAspect="1"/>
          </p:cNvPicPr>
          <p:nvPr/>
        </p:nvPicPr>
        <p:blipFill rotWithShape="1">
          <a:blip r:embed="rId2"/>
          <a:srcRect l="17500" t="26532" r="18889" b="7263"/>
          <a:stretch/>
        </p:blipFill>
        <p:spPr>
          <a:xfrm>
            <a:off x="152581" y="292100"/>
            <a:ext cx="8838838" cy="5172073"/>
          </a:xfrm>
          <a:prstGeom prst="rect">
            <a:avLst/>
          </a:prstGeom>
        </p:spPr>
      </p:pic>
      <p:pic>
        <p:nvPicPr>
          <p:cNvPr id="8" name="Marcador de contenido 5" descr="Imagen que contiene imágenes prediseñadas&#10;&#10;Descripción generada con confianza alta">
            <a:extLst>
              <a:ext uri="{FF2B5EF4-FFF2-40B4-BE49-F238E27FC236}">
                <a16:creationId xmlns:a16="http://schemas.microsoft.com/office/drawing/2014/main" xmlns="" id="{4F0938A4-BFBB-4966-BDC0-A2DE5396212F}"/>
              </a:ext>
            </a:extLst>
          </p:cNvPr>
          <p:cNvPicPr>
            <a:picLocks noChangeAspect="1"/>
          </p:cNvPicPr>
          <p:nvPr/>
        </p:nvPicPr>
        <p:blipFill rotWithShape="1">
          <a:blip r:embed="rId3">
            <a:extLst>
              <a:ext uri="{28A0092B-C50C-407E-A947-70E740481C1C}">
                <a14:useLocalDpi xmlns:a14="http://schemas.microsoft.com/office/drawing/2010/main" val="0"/>
              </a:ext>
            </a:extLst>
          </a:blip>
          <a:srcRect t="58369" r="4892"/>
          <a:stretch/>
        </p:blipFill>
        <p:spPr>
          <a:xfrm>
            <a:off x="1485900" y="5359400"/>
            <a:ext cx="3086100" cy="1498600"/>
          </a:xfrm>
          <a:prstGeom prst="rect">
            <a:avLst/>
          </a:prstGeom>
        </p:spPr>
      </p:pic>
      <p:pic>
        <p:nvPicPr>
          <p:cNvPr id="9" name="Marcador de contenido 5" descr="Imagen que contiene imágenes prediseñadas&#10;&#10;Descripción generada con confianza alta">
            <a:extLst>
              <a:ext uri="{FF2B5EF4-FFF2-40B4-BE49-F238E27FC236}">
                <a16:creationId xmlns:a16="http://schemas.microsoft.com/office/drawing/2014/main" xmlns="" id="{18726202-5DFF-40E2-A13A-B071E65B9E7D}"/>
              </a:ext>
            </a:extLst>
          </p:cNvPr>
          <p:cNvPicPr>
            <a:picLocks noChangeAspect="1"/>
          </p:cNvPicPr>
          <p:nvPr/>
        </p:nvPicPr>
        <p:blipFill rotWithShape="1">
          <a:blip r:embed="rId3">
            <a:extLst>
              <a:ext uri="{28A0092B-C50C-407E-A947-70E740481C1C}">
                <a14:useLocalDpi xmlns:a14="http://schemas.microsoft.com/office/drawing/2010/main" val="0"/>
              </a:ext>
            </a:extLst>
          </a:blip>
          <a:srcRect b="52417"/>
          <a:stretch/>
        </p:blipFill>
        <p:spPr>
          <a:xfrm>
            <a:off x="4572000" y="5228970"/>
            <a:ext cx="3086101" cy="1629030"/>
          </a:xfrm>
          <a:prstGeom prst="rect">
            <a:avLst/>
          </a:prstGeom>
        </p:spPr>
      </p:pic>
    </p:spTree>
    <p:extLst>
      <p:ext uri="{BB962C8B-B14F-4D97-AF65-F5344CB8AC3E}">
        <p14:creationId xmlns:p14="http://schemas.microsoft.com/office/powerpoint/2010/main" val="153961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7CBD8DF4-4DD3-4C55-A468-5C7E20F0B1FB}"/>
              </a:ext>
            </a:extLst>
          </p:cNvPr>
          <p:cNvPicPr>
            <a:picLocks noChangeAspect="1"/>
          </p:cNvPicPr>
          <p:nvPr/>
        </p:nvPicPr>
        <p:blipFill rotWithShape="1">
          <a:blip r:embed="rId2"/>
          <a:srcRect r="9817"/>
          <a:stretch/>
        </p:blipFill>
        <p:spPr>
          <a:xfrm>
            <a:off x="226135" y="223837"/>
            <a:ext cx="8691729" cy="6410325"/>
          </a:xfrm>
          <a:prstGeom prst="rect">
            <a:avLst/>
          </a:prstGeom>
        </p:spPr>
      </p:pic>
      <p:sp>
        <p:nvSpPr>
          <p:cNvPr id="10" name="Rectángulo 9">
            <a:extLst>
              <a:ext uri="{FF2B5EF4-FFF2-40B4-BE49-F238E27FC236}">
                <a16:creationId xmlns:a16="http://schemas.microsoft.com/office/drawing/2014/main" xmlns="" id="{9444E847-39F0-412A-AC7F-51633F967DEC}"/>
              </a:ext>
            </a:extLst>
          </p:cNvPr>
          <p:cNvSpPr/>
          <p:nvPr/>
        </p:nvSpPr>
        <p:spPr>
          <a:xfrm>
            <a:off x="1117600" y="1104900"/>
            <a:ext cx="6934200" cy="4737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xmlns="" id="{B2F56BE0-4126-4665-B7EA-7B91196C7E52}"/>
              </a:ext>
            </a:extLst>
          </p:cNvPr>
          <p:cNvSpPr txBox="1"/>
          <p:nvPr/>
        </p:nvSpPr>
        <p:spPr>
          <a:xfrm>
            <a:off x="1536700" y="1409700"/>
            <a:ext cx="6223000" cy="3785652"/>
          </a:xfrm>
          <a:prstGeom prst="rect">
            <a:avLst/>
          </a:prstGeom>
          <a:noFill/>
        </p:spPr>
        <p:txBody>
          <a:bodyPr wrap="square" rtlCol="0">
            <a:spAutoFit/>
          </a:bodyPr>
          <a:lstStyle/>
          <a:p>
            <a:r>
              <a:rPr lang="es-MX" sz="2000" dirty="0"/>
              <a:t>La planificación es un proceso de organización individual, flexible y dinámica. El plan es una guía para el trabajo, siempre susceptible de modificaciones sobre la marcha, que puede ser mejorado constantemente con la información que se obtenga y el análisis que se haga como parte de la evaluación. El tiempo para la planificación es variable. La duración de las situaciones puede ser más larga o más corta dependiendo de las actividades que las conformen. Considere que debe hacer cortes para valorar los avances de los niños en todos los campos y áreas, elaborar el reporte de evaluación y conversar con las familias al respecto.   (pag 173)</a:t>
            </a:r>
          </a:p>
        </p:txBody>
      </p:sp>
    </p:spTree>
    <p:extLst>
      <p:ext uri="{BB962C8B-B14F-4D97-AF65-F5344CB8AC3E}">
        <p14:creationId xmlns:p14="http://schemas.microsoft.com/office/powerpoint/2010/main" val="289208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954EFEB-FEB2-4DE7-B6F8-08F9808E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4231"/>
            <a:ext cx="5816600" cy="2853769"/>
          </a:xfrm>
          <a:prstGeom prst="rect">
            <a:avLst/>
          </a:prstGeom>
        </p:spPr>
      </p:pic>
      <p:sp>
        <p:nvSpPr>
          <p:cNvPr id="3" name="Marcador de contenido 2">
            <a:extLst>
              <a:ext uri="{FF2B5EF4-FFF2-40B4-BE49-F238E27FC236}">
                <a16:creationId xmlns:a16="http://schemas.microsoft.com/office/drawing/2014/main" xmlns="" id="{A92CA733-2AA6-4B0C-A77F-DB9DF11E418B}"/>
              </a:ext>
            </a:extLst>
          </p:cNvPr>
          <p:cNvSpPr>
            <a:spLocks noGrp="1"/>
          </p:cNvSpPr>
          <p:nvPr>
            <p:ph idx="1"/>
          </p:nvPr>
        </p:nvSpPr>
        <p:spPr>
          <a:xfrm>
            <a:off x="609600" y="609600"/>
            <a:ext cx="7905750" cy="4703763"/>
          </a:xfrm>
        </p:spPr>
        <p:txBody>
          <a:bodyPr>
            <a:normAutofit fontScale="70000" lnSpcReduction="20000"/>
          </a:bodyPr>
          <a:lstStyle/>
          <a:p>
            <a:pPr marL="0" indent="0" algn="just">
              <a:buNone/>
            </a:pPr>
            <a:r>
              <a:rPr lang="es-MX" dirty="0"/>
              <a:t>Organización de la jornada De acuerdo con el enfoque de este programa, la distribución de las actividades es decisión de la educadora; con base en el conocimiento de sus alumnos y de las circunstancias particulares en que realiza su labor docente, puede encontrar las mejores formas de realizarla durante la jornada escolar. Para decidir cómo organizar el trabajo de cada día es fundamental considerar que los niños requieren tiempo para desplegar sus capacidades y a ello se debe dedicar la jornada completa: a pensar, indagar, registrar, buscar opciones de solución a diversos problemas; observar, consultar textos, por mencionar solo algunos ejemplos.</a:t>
            </a:r>
          </a:p>
          <a:p>
            <a:pPr marL="0" indent="0" algn="just">
              <a:buNone/>
            </a:pPr>
            <a:r>
              <a:rPr lang="es-MX" dirty="0"/>
              <a:t>Reflexione acerca de las actividades cotidianas: ¿para qué se hacen?, ¿cuánto tiempo se invierte en ellas?, ¿qué aportan a los niños en relación con los Aprendizajes esperados que se pretende propiciar? </a:t>
            </a:r>
          </a:p>
          <a:p>
            <a:pPr marL="0" indent="0" algn="just">
              <a:buNone/>
            </a:pPr>
            <a:r>
              <a:rPr lang="es-MX" dirty="0"/>
              <a:t>Identificar qué actividades rutinarias pueden sustituirse por otras interesantes para los pequeños. Cuando sea el caso, considere el tiempo que se dedicará a las actividades artísticas, de educación física e inglés, a cargo de docentes de apoyo. </a:t>
            </a:r>
          </a:p>
        </p:txBody>
      </p:sp>
    </p:spTree>
    <p:extLst>
      <p:ext uri="{BB962C8B-B14F-4D97-AF65-F5344CB8AC3E}">
        <p14:creationId xmlns:p14="http://schemas.microsoft.com/office/powerpoint/2010/main" val="177048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141666A8-1CF4-43E8-BA02-59DE7F02DED0}"/>
              </a:ext>
            </a:extLst>
          </p:cNvPr>
          <p:cNvPicPr>
            <a:picLocks noChangeAspect="1"/>
          </p:cNvPicPr>
          <p:nvPr/>
        </p:nvPicPr>
        <p:blipFill rotWithShape="1">
          <a:blip r:embed="rId2"/>
          <a:srcRect l="21667" t="29003" r="22639" b="14921"/>
          <a:stretch/>
        </p:blipFill>
        <p:spPr>
          <a:xfrm>
            <a:off x="320607" y="368300"/>
            <a:ext cx="8502786" cy="4813299"/>
          </a:xfrm>
          <a:prstGeom prst="rect">
            <a:avLst/>
          </a:prstGeom>
        </p:spPr>
      </p:pic>
      <p:pic>
        <p:nvPicPr>
          <p:cNvPr id="10" name="Marcador de contenido 5" descr="Imagen que contiene imágenes prediseñadas&#10;&#10;Descripción generada con confianza alta">
            <a:extLst>
              <a:ext uri="{FF2B5EF4-FFF2-40B4-BE49-F238E27FC236}">
                <a16:creationId xmlns:a16="http://schemas.microsoft.com/office/drawing/2014/main" xmlns="" id="{35F99A04-579A-4486-8759-D5561C0E7A87}"/>
              </a:ext>
            </a:extLst>
          </p:cNvPr>
          <p:cNvPicPr>
            <a:picLocks noChangeAspect="1"/>
          </p:cNvPicPr>
          <p:nvPr/>
        </p:nvPicPr>
        <p:blipFill rotWithShape="1">
          <a:blip r:embed="rId3">
            <a:extLst>
              <a:ext uri="{28A0092B-C50C-407E-A947-70E740481C1C}">
                <a14:useLocalDpi xmlns:a14="http://schemas.microsoft.com/office/drawing/2010/main" val="0"/>
              </a:ext>
            </a:extLst>
          </a:blip>
          <a:srcRect t="52417"/>
          <a:stretch/>
        </p:blipFill>
        <p:spPr>
          <a:xfrm>
            <a:off x="5781743" y="5135506"/>
            <a:ext cx="3041650" cy="1605566"/>
          </a:xfrm>
          <a:prstGeom prst="rect">
            <a:avLst/>
          </a:prstGeom>
        </p:spPr>
      </p:pic>
    </p:spTree>
    <p:extLst>
      <p:ext uri="{BB962C8B-B14F-4D97-AF65-F5344CB8AC3E}">
        <p14:creationId xmlns:p14="http://schemas.microsoft.com/office/powerpoint/2010/main" val="338651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29EBD135-F31B-4E40-854B-8010B1D3573F}"/>
              </a:ext>
            </a:extLst>
          </p:cNvPr>
          <p:cNvPicPr>
            <a:picLocks noChangeAspect="1"/>
          </p:cNvPicPr>
          <p:nvPr/>
        </p:nvPicPr>
        <p:blipFill rotWithShape="1">
          <a:blip r:embed="rId2">
            <a:extLst>
              <a:ext uri="{28A0092B-C50C-407E-A947-70E740481C1C}">
                <a14:useLocalDpi xmlns:a14="http://schemas.microsoft.com/office/drawing/2010/main" val="0"/>
              </a:ext>
            </a:extLst>
          </a:blip>
          <a:srcRect l="806" t="6004" r="1493" b="4780"/>
          <a:stretch/>
        </p:blipFill>
        <p:spPr>
          <a:xfrm>
            <a:off x="1771650" y="0"/>
            <a:ext cx="5397500" cy="2578101"/>
          </a:xfrm>
          <a:prstGeom prst="rect">
            <a:avLst/>
          </a:prstGeom>
        </p:spPr>
      </p:pic>
      <p:sp>
        <p:nvSpPr>
          <p:cNvPr id="2" name="Título 1">
            <a:extLst>
              <a:ext uri="{FF2B5EF4-FFF2-40B4-BE49-F238E27FC236}">
                <a16:creationId xmlns:a16="http://schemas.microsoft.com/office/drawing/2014/main" xmlns="" id="{7D013B2C-CB96-41FD-AD3E-9D659DBF44E8}"/>
              </a:ext>
            </a:extLst>
          </p:cNvPr>
          <p:cNvSpPr>
            <a:spLocks noGrp="1"/>
          </p:cNvSpPr>
          <p:nvPr>
            <p:ph type="title"/>
          </p:nvPr>
        </p:nvSpPr>
        <p:spPr>
          <a:xfrm>
            <a:off x="527050" y="1252538"/>
            <a:ext cx="7886700" cy="1325563"/>
          </a:xfrm>
        </p:spPr>
        <p:txBody>
          <a:bodyPr>
            <a:normAutofit/>
          </a:bodyPr>
          <a:lstStyle/>
          <a:p>
            <a:pPr algn="ctr"/>
            <a:r>
              <a:rPr lang="es-MX" sz="4000" dirty="0">
                <a:solidFill>
                  <a:srgbClr val="7030A0"/>
                </a:solidFill>
              </a:rPr>
              <a:t>El diario de Trabajo </a:t>
            </a:r>
          </a:p>
        </p:txBody>
      </p:sp>
      <p:sp>
        <p:nvSpPr>
          <p:cNvPr id="6" name="Marcador de contenido 5">
            <a:extLst>
              <a:ext uri="{FF2B5EF4-FFF2-40B4-BE49-F238E27FC236}">
                <a16:creationId xmlns:a16="http://schemas.microsoft.com/office/drawing/2014/main" xmlns="" id="{01701E3C-77D0-4D4B-B2D7-6ABC47C99598}"/>
              </a:ext>
            </a:extLst>
          </p:cNvPr>
          <p:cNvSpPr>
            <a:spLocks noGrp="1"/>
          </p:cNvSpPr>
          <p:nvPr>
            <p:ph idx="1"/>
          </p:nvPr>
        </p:nvSpPr>
        <p:spPr>
          <a:xfrm>
            <a:off x="527050" y="2828925"/>
            <a:ext cx="7886700" cy="4351338"/>
          </a:xfrm>
        </p:spPr>
        <p:txBody>
          <a:bodyPr/>
          <a:lstStyle/>
          <a:p>
            <a:pPr algn="just"/>
            <a:r>
              <a:rPr lang="es-MX" dirty="0"/>
              <a:t>Al término de la jornada es importante que registre, mediante notas breves en su diario de trabajo, los resultados de la experiencia y su reflexión sobre lo hecho. La valoración del trabajo del día le permitirá ajustar sus formas de intervención para sostener el progreso en los aprendizajes que pretende impulsar en sus alumnos. </a:t>
            </a:r>
          </a:p>
        </p:txBody>
      </p:sp>
    </p:spTree>
    <p:extLst>
      <p:ext uri="{BB962C8B-B14F-4D97-AF65-F5344CB8AC3E}">
        <p14:creationId xmlns:p14="http://schemas.microsoft.com/office/powerpoint/2010/main" val="3665464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descr="Imagen que contiene imágenes prediseñadas&#10;&#10;Descripción generada con confianza alta">
            <a:extLst>
              <a:ext uri="{FF2B5EF4-FFF2-40B4-BE49-F238E27FC236}">
                <a16:creationId xmlns:a16="http://schemas.microsoft.com/office/drawing/2014/main" xmlns="" id="{C2150A17-68C8-4F20-8BD1-274B89EC07C6}"/>
              </a:ext>
            </a:extLst>
          </p:cNvPr>
          <p:cNvPicPr>
            <a:picLocks noChangeAspect="1"/>
          </p:cNvPicPr>
          <p:nvPr/>
        </p:nvPicPr>
        <p:blipFill rotWithShape="1">
          <a:blip r:embed="rId2">
            <a:extLst>
              <a:ext uri="{28A0092B-C50C-407E-A947-70E740481C1C}">
                <a14:useLocalDpi xmlns:a14="http://schemas.microsoft.com/office/drawing/2010/main" val="0"/>
              </a:ext>
            </a:extLst>
          </a:blip>
          <a:srcRect b="52417"/>
          <a:stretch/>
        </p:blipFill>
        <p:spPr>
          <a:xfrm>
            <a:off x="5093074" y="4806630"/>
            <a:ext cx="3886200" cy="2051370"/>
          </a:xfrm>
          <a:prstGeom prst="rect">
            <a:avLst/>
          </a:prstGeom>
        </p:spPr>
      </p:pic>
      <p:sp>
        <p:nvSpPr>
          <p:cNvPr id="3" name="Subtítulo 2">
            <a:extLst>
              <a:ext uri="{FF2B5EF4-FFF2-40B4-BE49-F238E27FC236}">
                <a16:creationId xmlns:a16="http://schemas.microsoft.com/office/drawing/2014/main" xmlns="" id="{BE03FA27-6C4A-42FB-B5AA-9FE074318F9B}"/>
              </a:ext>
            </a:extLst>
          </p:cNvPr>
          <p:cNvSpPr>
            <a:spLocks noGrp="1"/>
          </p:cNvSpPr>
          <p:nvPr>
            <p:ph type="subTitle" idx="1"/>
          </p:nvPr>
        </p:nvSpPr>
        <p:spPr>
          <a:xfrm>
            <a:off x="1111250" y="520700"/>
            <a:ext cx="6921500" cy="4851400"/>
          </a:xfrm>
        </p:spPr>
        <p:txBody>
          <a:bodyPr>
            <a:normAutofit fontScale="55000" lnSpcReduction="20000"/>
          </a:bodyPr>
          <a:lstStyle/>
          <a:p>
            <a:pPr algn="just"/>
            <a:r>
              <a:rPr lang="es-MX" sz="3800" dirty="0"/>
              <a:t>El diario de trabajo es el instrumento donde la educadora registra notas sobre el trabajo cotidiano; cuando sea necesario, también se registran  hechos o circunstancias escolares que hayan influido en el desarrollo del trabajo. No se trata de reconstruir paso a paso todas las actividades sino de registrar los datos que permitan reconstruir mentalmente la práctica y reflexionar sobre ella, a saber: </a:t>
            </a:r>
          </a:p>
          <a:p>
            <a:pPr marL="342900" indent="-342900" algn="just">
              <a:buFont typeface="Wingdings" panose="05000000000000000000" pitchFamily="2" charset="2"/>
              <a:buChar char="ü"/>
            </a:pPr>
            <a:r>
              <a:rPr lang="es-MX" sz="3800" dirty="0"/>
              <a:t>Sucesos sorprendentes o preocupantes en relación con las actividades planteadas; </a:t>
            </a:r>
          </a:p>
          <a:p>
            <a:pPr marL="342900" indent="-342900" algn="just">
              <a:buFont typeface="Wingdings" panose="05000000000000000000" pitchFamily="2" charset="2"/>
              <a:buChar char="ü"/>
            </a:pPr>
            <a:r>
              <a:rPr lang="es-MX" sz="3800" dirty="0"/>
              <a:t>Reacciones y opiniones de los niños: ¿se interesaron?, ¿se involucraron todos?, ¿qué les gustó o no? Decir que no les gustó o que les disgustó no es lo mismo, ¿cómo se sintieron en la actividad?, ¿se les dificultó o fue sencilla su realización? </a:t>
            </a:r>
          </a:p>
          <a:p>
            <a:pPr marL="342900" indent="-342900" algn="just">
              <a:buFont typeface="Wingdings" panose="05000000000000000000" pitchFamily="2" charset="2"/>
              <a:buChar char="ü"/>
            </a:pPr>
            <a:r>
              <a:rPr lang="es-MX" sz="3800" dirty="0"/>
              <a:t>Una valoración general de la jornada de trabajo, incluyendo una breve nota de autoevaluación: ¿cómo lo hice?, ¿me faltó hacer algo que no debo olvidar?, ¿de qué otra manera podría intervenir?, ¿qué necesito modificar?</a:t>
            </a:r>
          </a:p>
          <a:p>
            <a:endParaRPr lang="es-MX" dirty="0"/>
          </a:p>
        </p:txBody>
      </p:sp>
    </p:spTree>
    <p:extLst>
      <p:ext uri="{BB962C8B-B14F-4D97-AF65-F5344CB8AC3E}">
        <p14:creationId xmlns:p14="http://schemas.microsoft.com/office/powerpoint/2010/main" val="3065045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C160413A-A0BE-4B15-8DDB-394070764089}"/>
              </a:ext>
            </a:extLst>
          </p:cNvPr>
          <p:cNvPicPr>
            <a:picLocks noChangeAspect="1"/>
          </p:cNvPicPr>
          <p:nvPr/>
        </p:nvPicPr>
        <p:blipFill rotWithShape="1">
          <a:blip r:embed="rId2"/>
          <a:srcRect l="41667" t="14921" r="26805" b="11957"/>
          <a:stretch/>
        </p:blipFill>
        <p:spPr>
          <a:xfrm>
            <a:off x="1978271" y="-97350"/>
            <a:ext cx="5334000" cy="6955350"/>
          </a:xfrm>
          <a:prstGeom prst="rect">
            <a:avLst/>
          </a:prstGeom>
        </p:spPr>
      </p:pic>
      <p:pic>
        <p:nvPicPr>
          <p:cNvPr id="4" name="Marcador de contenido 7" descr="Imagen que contiene imágenes prediseñadas&#10;&#10;Descripción generada con confianza muy alta">
            <a:extLst>
              <a:ext uri="{FF2B5EF4-FFF2-40B4-BE49-F238E27FC236}">
                <a16:creationId xmlns:a16="http://schemas.microsoft.com/office/drawing/2014/main" xmlns="" id="{8FF7688A-055E-41E6-A665-41A861FF4182}"/>
              </a:ext>
            </a:extLst>
          </p:cNvPr>
          <p:cNvPicPr>
            <a:picLocks noChangeAspect="1"/>
          </p:cNvPicPr>
          <p:nvPr/>
        </p:nvPicPr>
        <p:blipFill rotWithShape="1">
          <a:blip r:embed="rId3">
            <a:extLst>
              <a:ext uri="{28A0092B-C50C-407E-A947-70E740481C1C}">
                <a14:useLocalDpi xmlns:a14="http://schemas.microsoft.com/office/drawing/2010/main" val="0"/>
              </a:ext>
            </a:extLst>
          </a:blip>
          <a:srcRect l="5016" t="3086" r="63734" b="39207"/>
          <a:stretch/>
        </p:blipFill>
        <p:spPr>
          <a:xfrm>
            <a:off x="274138" y="798622"/>
            <a:ext cx="1576536" cy="1714500"/>
          </a:xfrm>
          <a:prstGeom prst="rect">
            <a:avLst/>
          </a:prstGeom>
        </p:spPr>
      </p:pic>
      <p:pic>
        <p:nvPicPr>
          <p:cNvPr id="5" name="Marcador de contenido 7" descr="Imagen que contiene imágenes prediseñadas&#10;&#10;Descripción generada con confianza muy alta">
            <a:extLst>
              <a:ext uri="{FF2B5EF4-FFF2-40B4-BE49-F238E27FC236}">
                <a16:creationId xmlns:a16="http://schemas.microsoft.com/office/drawing/2014/main" xmlns="" id="{F1A8530D-6C4E-4AA6-88AA-BBEF5A100F02}"/>
              </a:ext>
            </a:extLst>
          </p:cNvPr>
          <p:cNvPicPr>
            <a:picLocks noChangeAspect="1"/>
          </p:cNvPicPr>
          <p:nvPr/>
        </p:nvPicPr>
        <p:blipFill rotWithShape="1">
          <a:blip r:embed="rId3">
            <a:extLst>
              <a:ext uri="{28A0092B-C50C-407E-A947-70E740481C1C}">
                <a14:useLocalDpi xmlns:a14="http://schemas.microsoft.com/office/drawing/2010/main" val="0"/>
              </a:ext>
            </a:extLst>
          </a:blip>
          <a:srcRect l="5955" t="59184" r="42334" b="7114"/>
          <a:stretch/>
        </p:blipFill>
        <p:spPr>
          <a:xfrm rot="20273312">
            <a:off x="-25303" y="4918778"/>
            <a:ext cx="2175416" cy="1091041"/>
          </a:xfrm>
          <a:prstGeom prst="rect">
            <a:avLst/>
          </a:prstGeom>
        </p:spPr>
      </p:pic>
      <p:pic>
        <p:nvPicPr>
          <p:cNvPr id="6" name="Marcador de contenido 7" descr="Imagen que contiene imágenes prediseñadas&#10;&#10;Descripción generada con confianza muy alta">
            <a:extLst>
              <a:ext uri="{FF2B5EF4-FFF2-40B4-BE49-F238E27FC236}">
                <a16:creationId xmlns:a16="http://schemas.microsoft.com/office/drawing/2014/main" xmlns="" id="{51FD76BD-D1A5-4233-9A77-FA81938CBC6A}"/>
              </a:ext>
            </a:extLst>
          </p:cNvPr>
          <p:cNvPicPr>
            <a:picLocks noChangeAspect="1"/>
          </p:cNvPicPr>
          <p:nvPr/>
        </p:nvPicPr>
        <p:blipFill rotWithShape="1">
          <a:blip r:embed="rId3">
            <a:extLst>
              <a:ext uri="{28A0092B-C50C-407E-A947-70E740481C1C}">
                <a14:useLocalDpi xmlns:a14="http://schemas.microsoft.com/office/drawing/2010/main" val="0"/>
              </a:ext>
            </a:extLst>
          </a:blip>
          <a:srcRect l="35691" t="5651" r="4605" b="55383"/>
          <a:stretch/>
        </p:blipFill>
        <p:spPr>
          <a:xfrm rot="1173481">
            <a:off x="6711670" y="2221450"/>
            <a:ext cx="2305053" cy="1157684"/>
          </a:xfrm>
          <a:prstGeom prst="rect">
            <a:avLst/>
          </a:prstGeom>
        </p:spPr>
      </p:pic>
      <p:pic>
        <p:nvPicPr>
          <p:cNvPr id="7" name="Marcador de contenido 7" descr="Imagen que contiene imágenes prediseñadas&#10;&#10;Descripción generada con confianza muy alta">
            <a:extLst>
              <a:ext uri="{FF2B5EF4-FFF2-40B4-BE49-F238E27FC236}">
                <a16:creationId xmlns:a16="http://schemas.microsoft.com/office/drawing/2014/main" xmlns="" id="{79208054-D8C5-4082-9D56-12849540379D}"/>
              </a:ext>
            </a:extLst>
          </p:cNvPr>
          <p:cNvPicPr>
            <a:picLocks noChangeAspect="1"/>
          </p:cNvPicPr>
          <p:nvPr/>
        </p:nvPicPr>
        <p:blipFill rotWithShape="1">
          <a:blip r:embed="rId3">
            <a:extLst>
              <a:ext uri="{28A0092B-C50C-407E-A947-70E740481C1C}">
                <a14:useLocalDpi xmlns:a14="http://schemas.microsoft.com/office/drawing/2010/main" val="0"/>
              </a:ext>
            </a:extLst>
          </a:blip>
          <a:srcRect l="62746" t="45259" r="5346" b="3446"/>
          <a:stretch/>
        </p:blipFill>
        <p:spPr>
          <a:xfrm rot="20091587">
            <a:off x="7171370" y="4546145"/>
            <a:ext cx="1662087" cy="2056190"/>
          </a:xfrm>
          <a:prstGeom prst="rect">
            <a:avLst/>
          </a:prstGeom>
        </p:spPr>
      </p:pic>
      <p:sp>
        <p:nvSpPr>
          <p:cNvPr id="9" name="CuadroTexto 8">
            <a:extLst>
              <a:ext uri="{FF2B5EF4-FFF2-40B4-BE49-F238E27FC236}">
                <a16:creationId xmlns:a16="http://schemas.microsoft.com/office/drawing/2014/main" xmlns="" id="{62DCE703-375E-4038-8645-00DAEE911223}"/>
              </a:ext>
            </a:extLst>
          </p:cNvPr>
          <p:cNvSpPr txBox="1"/>
          <p:nvPr/>
        </p:nvSpPr>
        <p:spPr>
          <a:xfrm rot="21114539">
            <a:off x="464555" y="1031596"/>
            <a:ext cx="1195701" cy="369332"/>
          </a:xfrm>
          <a:prstGeom prst="rect">
            <a:avLst/>
          </a:prstGeom>
          <a:noFill/>
        </p:spPr>
        <p:txBody>
          <a:bodyPr wrap="square" rtlCol="0">
            <a:spAutoFit/>
          </a:bodyPr>
          <a:lstStyle/>
          <a:p>
            <a:r>
              <a:rPr lang="es-MX" dirty="0">
                <a:latin typeface="+mj-lt"/>
              </a:rPr>
              <a:t>REGISTRA</a:t>
            </a:r>
            <a:r>
              <a:rPr lang="es-MX" dirty="0"/>
              <a:t> </a:t>
            </a:r>
          </a:p>
        </p:txBody>
      </p:sp>
      <p:sp>
        <p:nvSpPr>
          <p:cNvPr id="10" name="CuadroTexto 9">
            <a:extLst>
              <a:ext uri="{FF2B5EF4-FFF2-40B4-BE49-F238E27FC236}">
                <a16:creationId xmlns:a16="http://schemas.microsoft.com/office/drawing/2014/main" xmlns="" id="{3B946B7F-333D-4535-9238-342AA7E6B718}"/>
              </a:ext>
            </a:extLst>
          </p:cNvPr>
          <p:cNvSpPr txBox="1"/>
          <p:nvPr/>
        </p:nvSpPr>
        <p:spPr>
          <a:xfrm rot="20137776">
            <a:off x="7431182" y="5662579"/>
            <a:ext cx="1762651" cy="369332"/>
          </a:xfrm>
          <a:prstGeom prst="rect">
            <a:avLst/>
          </a:prstGeom>
          <a:noFill/>
        </p:spPr>
        <p:txBody>
          <a:bodyPr wrap="square" rtlCol="0">
            <a:spAutoFit/>
          </a:bodyPr>
          <a:lstStyle/>
          <a:p>
            <a:r>
              <a:rPr lang="es-MX" sz="1600" dirty="0"/>
              <a:t>RECONSTRUYE</a:t>
            </a:r>
            <a:r>
              <a:rPr lang="es-MX" dirty="0"/>
              <a:t> </a:t>
            </a:r>
          </a:p>
        </p:txBody>
      </p:sp>
      <p:sp>
        <p:nvSpPr>
          <p:cNvPr id="11" name="CuadroTexto 10">
            <a:extLst>
              <a:ext uri="{FF2B5EF4-FFF2-40B4-BE49-F238E27FC236}">
                <a16:creationId xmlns:a16="http://schemas.microsoft.com/office/drawing/2014/main" xmlns="" id="{6F504897-21E9-416D-9C93-F31902B2D063}"/>
              </a:ext>
            </a:extLst>
          </p:cNvPr>
          <p:cNvSpPr txBox="1"/>
          <p:nvPr/>
        </p:nvSpPr>
        <p:spPr>
          <a:xfrm rot="20359465">
            <a:off x="576756" y="5420351"/>
            <a:ext cx="1260164" cy="307777"/>
          </a:xfrm>
          <a:prstGeom prst="rect">
            <a:avLst/>
          </a:prstGeom>
          <a:noFill/>
        </p:spPr>
        <p:txBody>
          <a:bodyPr wrap="square" rtlCol="0">
            <a:spAutoFit/>
          </a:bodyPr>
          <a:lstStyle/>
          <a:p>
            <a:r>
              <a:rPr lang="es-MX" sz="1400" dirty="0"/>
              <a:t>REFLEXIONA</a:t>
            </a:r>
          </a:p>
        </p:txBody>
      </p:sp>
      <p:sp>
        <p:nvSpPr>
          <p:cNvPr id="12" name="CuadroTexto 11">
            <a:extLst>
              <a:ext uri="{FF2B5EF4-FFF2-40B4-BE49-F238E27FC236}">
                <a16:creationId xmlns:a16="http://schemas.microsoft.com/office/drawing/2014/main" xmlns="" id="{613A48A0-C1F7-4454-BD18-4603CE3E488E}"/>
              </a:ext>
            </a:extLst>
          </p:cNvPr>
          <p:cNvSpPr txBox="1"/>
          <p:nvPr/>
        </p:nvSpPr>
        <p:spPr>
          <a:xfrm rot="1230562">
            <a:off x="7406682" y="2717771"/>
            <a:ext cx="1191462" cy="369332"/>
          </a:xfrm>
          <a:prstGeom prst="rect">
            <a:avLst/>
          </a:prstGeom>
          <a:noFill/>
        </p:spPr>
        <p:txBody>
          <a:bodyPr wrap="square" rtlCol="0">
            <a:spAutoFit/>
          </a:bodyPr>
          <a:lstStyle/>
          <a:p>
            <a:r>
              <a:rPr lang="es-MX" dirty="0"/>
              <a:t>VALORA </a:t>
            </a:r>
          </a:p>
        </p:txBody>
      </p:sp>
    </p:spTree>
    <p:extLst>
      <p:ext uri="{BB962C8B-B14F-4D97-AF65-F5344CB8AC3E}">
        <p14:creationId xmlns:p14="http://schemas.microsoft.com/office/powerpoint/2010/main" val="200572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5FAF573F-119A-4A7F-867C-4A9A40CD0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794924" y="1001730"/>
            <a:ext cx="6858000" cy="4854539"/>
          </a:xfrm>
          <a:prstGeom prst="rect">
            <a:avLst/>
          </a:prstGeom>
        </p:spPr>
      </p:pic>
      <p:sp>
        <p:nvSpPr>
          <p:cNvPr id="6" name="Título 5">
            <a:extLst>
              <a:ext uri="{FF2B5EF4-FFF2-40B4-BE49-F238E27FC236}">
                <a16:creationId xmlns:a16="http://schemas.microsoft.com/office/drawing/2014/main" xmlns="" id="{74D364A2-6E76-4079-A02D-2D4A32EE511A}"/>
              </a:ext>
            </a:extLst>
          </p:cNvPr>
          <p:cNvSpPr>
            <a:spLocks noGrp="1"/>
          </p:cNvSpPr>
          <p:nvPr>
            <p:ph type="title"/>
          </p:nvPr>
        </p:nvSpPr>
        <p:spPr/>
        <p:txBody>
          <a:bodyPr>
            <a:noAutofit/>
          </a:bodyPr>
          <a:lstStyle/>
          <a:p>
            <a:pPr algn="ctr"/>
            <a:r>
              <a:rPr lang="es-MX" sz="4800" b="1" dirty="0">
                <a:solidFill>
                  <a:srgbClr val="7030A0"/>
                </a:solidFill>
              </a:rPr>
              <a:t>Datos de la portada del </a:t>
            </a:r>
            <a:br>
              <a:rPr lang="es-MX" sz="4800" b="1" dirty="0">
                <a:solidFill>
                  <a:srgbClr val="7030A0"/>
                </a:solidFill>
              </a:rPr>
            </a:br>
            <a:r>
              <a:rPr lang="es-MX" sz="4800" b="1" dirty="0">
                <a:solidFill>
                  <a:srgbClr val="7030A0"/>
                </a:solidFill>
              </a:rPr>
              <a:t>Plan de trabajo </a:t>
            </a:r>
          </a:p>
        </p:txBody>
      </p:sp>
      <p:sp>
        <p:nvSpPr>
          <p:cNvPr id="10" name="Marcador de contenido 9">
            <a:extLst>
              <a:ext uri="{FF2B5EF4-FFF2-40B4-BE49-F238E27FC236}">
                <a16:creationId xmlns:a16="http://schemas.microsoft.com/office/drawing/2014/main" xmlns="" id="{B192D52E-34BB-41C8-80FE-F595BD583B3E}"/>
              </a:ext>
            </a:extLst>
          </p:cNvPr>
          <p:cNvSpPr>
            <a:spLocks noGrp="1"/>
          </p:cNvSpPr>
          <p:nvPr>
            <p:ph sz="half" idx="1"/>
          </p:nvPr>
        </p:nvSpPr>
        <p:spPr>
          <a:xfrm>
            <a:off x="393700" y="1825624"/>
            <a:ext cx="7188200" cy="4829175"/>
          </a:xfrm>
        </p:spPr>
        <p:txBody>
          <a:bodyPr>
            <a:normAutofit fontScale="92500" lnSpcReduction="10000"/>
          </a:bodyPr>
          <a:lstStyle/>
          <a:p>
            <a:r>
              <a:rPr lang="es-MX" sz="2000" dirty="0"/>
              <a:t>ESCUELA NORMAL DE EDUCACION PREESCOLAR DEL ESTADO</a:t>
            </a:r>
          </a:p>
          <a:p>
            <a:endParaRPr lang="es-MX" sz="2000" dirty="0"/>
          </a:p>
          <a:p>
            <a:endParaRPr lang="es-MX" sz="2000" dirty="0"/>
          </a:p>
          <a:p>
            <a:endParaRPr lang="es-MX" sz="2000" dirty="0"/>
          </a:p>
          <a:p>
            <a:endParaRPr lang="es-MX" sz="2000" dirty="0"/>
          </a:p>
          <a:p>
            <a:r>
              <a:rPr lang="es-MX" sz="2000" dirty="0"/>
              <a:t>NOMBRE DE LA INSTITUCION DE PRACTICA </a:t>
            </a:r>
          </a:p>
          <a:p>
            <a:r>
              <a:rPr lang="es-MX" sz="2000" dirty="0"/>
              <a:t>CLAVE: _______ ZONA ESCOLAR:________</a:t>
            </a:r>
          </a:p>
          <a:p>
            <a:r>
              <a:rPr lang="es-MX" sz="2000" dirty="0"/>
              <a:t>NOMBRE DE LA EDUCADORA TITULAR</a:t>
            </a:r>
          </a:p>
          <a:p>
            <a:r>
              <a:rPr lang="es-MX" sz="2000" dirty="0"/>
              <a:t>GRADO EN EL QUE REALIZA LAS PRACTICAS </a:t>
            </a:r>
          </a:p>
          <a:p>
            <a:r>
              <a:rPr lang="es-MX" sz="2000" dirty="0"/>
              <a:t>TOTAL DE NIÑOS:____NIÑOS:____ NIÑAS:_____</a:t>
            </a:r>
          </a:p>
          <a:p>
            <a:r>
              <a:rPr lang="es-MX" sz="2000" dirty="0"/>
              <a:t>NOMBRE DE LA ALUMNA PRACTICANTE :</a:t>
            </a:r>
          </a:p>
          <a:p>
            <a:r>
              <a:rPr lang="es-MX" sz="2000" dirty="0"/>
              <a:t>GRADO:_____ SECCION:___ NUMERO DE LISTA :_____ </a:t>
            </a:r>
          </a:p>
          <a:p>
            <a:r>
              <a:rPr lang="es-MX" sz="2000" dirty="0"/>
              <a:t>PERIODO DE PRACTICA  (FECHA)</a:t>
            </a:r>
          </a:p>
        </p:txBody>
      </p:sp>
      <p:pic>
        <p:nvPicPr>
          <p:cNvPr id="12" name="Imagen 11">
            <a:extLst>
              <a:ext uri="{FF2B5EF4-FFF2-40B4-BE49-F238E27FC236}">
                <a16:creationId xmlns:a16="http://schemas.microsoft.com/office/drawing/2014/main" xmlns="" id="{0273219B-D3AD-4023-96F6-2CF92F15FF23}"/>
              </a:ext>
            </a:extLst>
          </p:cNvPr>
          <p:cNvPicPr>
            <a:picLocks noChangeAspect="1"/>
          </p:cNvPicPr>
          <p:nvPr/>
        </p:nvPicPr>
        <p:blipFill>
          <a:blip r:embed="rId3"/>
          <a:stretch>
            <a:fillRect/>
          </a:stretch>
        </p:blipFill>
        <p:spPr>
          <a:xfrm>
            <a:off x="2727360" y="2191880"/>
            <a:ext cx="1621677" cy="1329043"/>
          </a:xfrm>
          <a:prstGeom prst="rect">
            <a:avLst/>
          </a:prstGeom>
        </p:spPr>
      </p:pic>
    </p:spTree>
    <p:extLst>
      <p:ext uri="{BB962C8B-B14F-4D97-AF65-F5344CB8AC3E}">
        <p14:creationId xmlns:p14="http://schemas.microsoft.com/office/powerpoint/2010/main" val="400001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6328B128-181B-495C-A506-91D71420B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01730" y="1001732"/>
            <a:ext cx="6858000" cy="4854539"/>
          </a:xfrm>
          <a:prstGeom prst="rect">
            <a:avLst/>
          </a:prstGeom>
        </p:spPr>
      </p:pic>
      <p:sp>
        <p:nvSpPr>
          <p:cNvPr id="2" name="Título 1">
            <a:extLst>
              <a:ext uri="{FF2B5EF4-FFF2-40B4-BE49-F238E27FC236}">
                <a16:creationId xmlns:a16="http://schemas.microsoft.com/office/drawing/2014/main" xmlns="" id="{7CE7A343-18D7-4555-AE52-BBF82D3830BE}"/>
              </a:ext>
            </a:extLst>
          </p:cNvPr>
          <p:cNvSpPr>
            <a:spLocks noGrp="1"/>
          </p:cNvSpPr>
          <p:nvPr>
            <p:ph type="title"/>
          </p:nvPr>
        </p:nvSpPr>
        <p:spPr>
          <a:xfrm>
            <a:off x="1052722" y="563906"/>
            <a:ext cx="7886700" cy="1325563"/>
          </a:xfrm>
        </p:spPr>
        <p:txBody>
          <a:bodyPr/>
          <a:lstStyle/>
          <a:p>
            <a:pPr algn="r"/>
            <a:r>
              <a:rPr lang="es-MX" b="1" dirty="0">
                <a:solidFill>
                  <a:srgbClr val="7030A0"/>
                </a:solidFill>
              </a:rPr>
              <a:t>Propósito de la </a:t>
            </a:r>
            <a:br>
              <a:rPr lang="es-MX" b="1" dirty="0">
                <a:solidFill>
                  <a:srgbClr val="7030A0"/>
                </a:solidFill>
              </a:rPr>
            </a:br>
            <a:r>
              <a:rPr lang="es-MX" b="1" dirty="0">
                <a:solidFill>
                  <a:srgbClr val="7030A0"/>
                </a:solidFill>
              </a:rPr>
              <a:t>Jornada de práctica</a:t>
            </a:r>
          </a:p>
        </p:txBody>
      </p:sp>
      <p:sp>
        <p:nvSpPr>
          <p:cNvPr id="4" name="Marcador de contenido 3">
            <a:extLst>
              <a:ext uri="{FF2B5EF4-FFF2-40B4-BE49-F238E27FC236}">
                <a16:creationId xmlns:a16="http://schemas.microsoft.com/office/drawing/2014/main" xmlns="" id="{9AA33555-1553-4966-B512-7E901875DF1D}"/>
              </a:ext>
            </a:extLst>
          </p:cNvPr>
          <p:cNvSpPr>
            <a:spLocks noGrp="1"/>
          </p:cNvSpPr>
          <p:nvPr>
            <p:ph sz="half" idx="2"/>
          </p:nvPr>
        </p:nvSpPr>
        <p:spPr>
          <a:xfrm>
            <a:off x="4629150" y="2209933"/>
            <a:ext cx="3886200" cy="4351338"/>
          </a:xfrm>
        </p:spPr>
        <p:txBody>
          <a:bodyPr/>
          <a:lstStyle/>
          <a:p>
            <a:pPr algn="ctr"/>
            <a:r>
              <a:rPr lang="es-MX" dirty="0"/>
              <a:t>Redactar de acuerdo a los indicadores y actividades solicitadas en los diferentes cursos de la licenciatura en educación preescolar dando respuesta a un ¿Qué?, ¿Para qué? Y ¿Cómo?</a:t>
            </a:r>
          </a:p>
        </p:txBody>
      </p:sp>
    </p:spTree>
    <p:extLst>
      <p:ext uri="{BB962C8B-B14F-4D97-AF65-F5344CB8AC3E}">
        <p14:creationId xmlns:p14="http://schemas.microsoft.com/office/powerpoint/2010/main" val="2310099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9F2E1FFB-C174-4A88-9E37-A03C608E2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14" y="272143"/>
            <a:ext cx="8599715" cy="6172200"/>
          </a:xfrm>
          <a:prstGeom prst="rect">
            <a:avLst/>
          </a:prstGeom>
        </p:spPr>
      </p:pic>
      <p:sp>
        <p:nvSpPr>
          <p:cNvPr id="2" name="Rectángulo 1">
            <a:extLst>
              <a:ext uri="{FF2B5EF4-FFF2-40B4-BE49-F238E27FC236}">
                <a16:creationId xmlns:a16="http://schemas.microsoft.com/office/drawing/2014/main" xmlns="" id="{B509C33C-6AC4-4E3D-8298-BFF3B170C3C6}"/>
              </a:ext>
            </a:extLst>
          </p:cNvPr>
          <p:cNvSpPr/>
          <p:nvPr/>
        </p:nvSpPr>
        <p:spPr>
          <a:xfrm>
            <a:off x="1730935" y="2340014"/>
            <a:ext cx="5725671" cy="1631216"/>
          </a:xfrm>
          <a:prstGeom prst="rect">
            <a:avLst/>
          </a:prstGeom>
          <a:noFill/>
        </p:spPr>
        <p:txBody>
          <a:bodyPr wrap="none" lIns="91440" tIns="45720" rIns="91440" bIns="45720">
            <a:spAutoFit/>
          </a:bodyPr>
          <a:lstStyle/>
          <a:p>
            <a:pPr algn="ctr"/>
            <a:r>
              <a:rPr lang="es-ES" sz="10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!GRACIAS!</a:t>
            </a:r>
          </a:p>
        </p:txBody>
      </p:sp>
    </p:spTree>
    <p:extLst>
      <p:ext uri="{BB962C8B-B14F-4D97-AF65-F5344CB8AC3E}">
        <p14:creationId xmlns:p14="http://schemas.microsoft.com/office/powerpoint/2010/main" val="84416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descr="Imagen que contiene imágenes prediseñadas&#10;&#10;Descripción generada con confianza alta">
            <a:extLst>
              <a:ext uri="{FF2B5EF4-FFF2-40B4-BE49-F238E27FC236}">
                <a16:creationId xmlns:a16="http://schemas.microsoft.com/office/drawing/2014/main" xmlns="" id="{6E70EA83-54E2-4689-B34B-A72A4EC14F15}"/>
              </a:ext>
            </a:extLst>
          </p:cNvPr>
          <p:cNvPicPr>
            <a:picLocks noChangeAspect="1"/>
          </p:cNvPicPr>
          <p:nvPr/>
        </p:nvPicPr>
        <p:blipFill rotWithShape="1">
          <a:blip r:embed="rId2">
            <a:extLst>
              <a:ext uri="{28A0092B-C50C-407E-A947-70E740481C1C}">
                <a14:useLocalDpi xmlns:a14="http://schemas.microsoft.com/office/drawing/2010/main" val="0"/>
              </a:ext>
            </a:extLst>
          </a:blip>
          <a:srcRect b="52417"/>
          <a:stretch/>
        </p:blipFill>
        <p:spPr>
          <a:xfrm>
            <a:off x="5809129" y="5097946"/>
            <a:ext cx="3191660" cy="1684750"/>
          </a:xfrm>
          <a:prstGeom prst="rect">
            <a:avLst/>
          </a:prstGeom>
        </p:spPr>
      </p:pic>
      <p:sp>
        <p:nvSpPr>
          <p:cNvPr id="2" name="Título 1">
            <a:extLst>
              <a:ext uri="{FF2B5EF4-FFF2-40B4-BE49-F238E27FC236}">
                <a16:creationId xmlns:a16="http://schemas.microsoft.com/office/drawing/2014/main" xmlns="" id="{36A39653-32D6-4285-A7FF-C151FB9F3028}"/>
              </a:ext>
            </a:extLst>
          </p:cNvPr>
          <p:cNvSpPr>
            <a:spLocks noGrp="1"/>
          </p:cNvSpPr>
          <p:nvPr>
            <p:ph type="title"/>
          </p:nvPr>
        </p:nvSpPr>
        <p:spPr/>
        <p:txBody>
          <a:bodyPr/>
          <a:lstStyle/>
          <a:p>
            <a:pPr algn="ctr"/>
            <a:r>
              <a:rPr lang="es-MX" b="1" dirty="0">
                <a:solidFill>
                  <a:srgbClr val="7030A0"/>
                </a:solidFill>
              </a:rPr>
              <a:t>Proceso de planificación y evaluación </a:t>
            </a:r>
          </a:p>
        </p:txBody>
      </p:sp>
      <p:sp>
        <p:nvSpPr>
          <p:cNvPr id="3" name="Marcador de contenido 2">
            <a:extLst>
              <a:ext uri="{FF2B5EF4-FFF2-40B4-BE49-F238E27FC236}">
                <a16:creationId xmlns:a16="http://schemas.microsoft.com/office/drawing/2014/main" xmlns="" id="{AE7353B8-0DB9-4BA6-B97B-6D8D913E745D}"/>
              </a:ext>
            </a:extLst>
          </p:cNvPr>
          <p:cNvSpPr>
            <a:spLocks noGrp="1"/>
          </p:cNvSpPr>
          <p:nvPr>
            <p:ph idx="1"/>
          </p:nvPr>
        </p:nvSpPr>
        <p:spPr/>
        <p:txBody>
          <a:bodyPr/>
          <a:lstStyle/>
          <a:p>
            <a:pPr algn="just"/>
            <a:r>
              <a:rPr lang="es-MX" dirty="0"/>
              <a:t>La planificación de la intervención educativa es indispensable para un trabajo docente eficaz, en donde se toman decisiones pedagógicas respecto a diversos aspectos por ejemplo,  ¿Qué se espera que los niño aprendan?, ¿Cómo se logran?, ¿Qué apoyos y estrategias se requieren para que todos avancen en estos aprendizajes?, ¿Qué recursos serán necesarios para facilitar el aprendizaje, como sabrán los niños y la educadora lo que han aprendido?  </a:t>
            </a:r>
            <a:r>
              <a:rPr lang="es-MX" sz="1600" dirty="0"/>
              <a:t>(Aprendizajes Clave Pag169 ) </a:t>
            </a:r>
          </a:p>
        </p:txBody>
      </p:sp>
    </p:spTree>
    <p:extLst>
      <p:ext uri="{BB962C8B-B14F-4D97-AF65-F5344CB8AC3E}">
        <p14:creationId xmlns:p14="http://schemas.microsoft.com/office/powerpoint/2010/main" val="379111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descr="Imagen que contiene imágenes prediseñadas&#10;&#10;Descripción generada con confianza alta">
            <a:extLst>
              <a:ext uri="{FF2B5EF4-FFF2-40B4-BE49-F238E27FC236}">
                <a16:creationId xmlns:a16="http://schemas.microsoft.com/office/drawing/2014/main" xmlns="" id="{7BEE3C26-D7E2-4EE4-A838-59532451D25B}"/>
              </a:ext>
            </a:extLst>
          </p:cNvPr>
          <p:cNvPicPr>
            <a:picLocks noChangeAspect="1"/>
          </p:cNvPicPr>
          <p:nvPr/>
        </p:nvPicPr>
        <p:blipFill rotWithShape="1">
          <a:blip r:embed="rId2">
            <a:extLst>
              <a:ext uri="{28A0092B-C50C-407E-A947-70E740481C1C}">
                <a14:useLocalDpi xmlns:a14="http://schemas.microsoft.com/office/drawing/2010/main" val="0"/>
              </a:ext>
            </a:extLst>
          </a:blip>
          <a:srcRect t="52417"/>
          <a:stretch/>
        </p:blipFill>
        <p:spPr>
          <a:xfrm>
            <a:off x="5507915" y="4921702"/>
            <a:ext cx="3722146" cy="1936297"/>
          </a:xfrm>
          <a:prstGeom prst="rect">
            <a:avLst/>
          </a:prstGeom>
        </p:spPr>
      </p:pic>
      <p:sp>
        <p:nvSpPr>
          <p:cNvPr id="2" name="Título 1">
            <a:extLst>
              <a:ext uri="{FF2B5EF4-FFF2-40B4-BE49-F238E27FC236}">
                <a16:creationId xmlns:a16="http://schemas.microsoft.com/office/drawing/2014/main" xmlns="" id="{ED025E0E-CFA6-4237-B845-8E84C8163075}"/>
              </a:ext>
            </a:extLst>
          </p:cNvPr>
          <p:cNvSpPr>
            <a:spLocks noGrp="1"/>
          </p:cNvSpPr>
          <p:nvPr>
            <p:ph type="title"/>
          </p:nvPr>
        </p:nvSpPr>
        <p:spPr/>
        <p:txBody>
          <a:bodyPr>
            <a:normAutofit/>
          </a:bodyPr>
          <a:lstStyle/>
          <a:p>
            <a:pPr algn="ctr"/>
            <a:r>
              <a:rPr lang="es-MX" sz="4000" b="1" dirty="0">
                <a:solidFill>
                  <a:srgbClr val="7030A0"/>
                </a:solidFill>
              </a:rPr>
              <a:t>Sugerencias para la planificación y el desarrollo del trabajo docente </a:t>
            </a:r>
          </a:p>
        </p:txBody>
      </p:sp>
      <p:sp>
        <p:nvSpPr>
          <p:cNvPr id="3" name="Marcador de contenido 2">
            <a:extLst>
              <a:ext uri="{FF2B5EF4-FFF2-40B4-BE49-F238E27FC236}">
                <a16:creationId xmlns:a16="http://schemas.microsoft.com/office/drawing/2014/main" xmlns="" id="{4751F325-C567-434A-8D7B-E7E9A32A0914}"/>
              </a:ext>
            </a:extLst>
          </p:cNvPr>
          <p:cNvSpPr>
            <a:spLocks noGrp="1"/>
          </p:cNvSpPr>
          <p:nvPr>
            <p:ph idx="1"/>
          </p:nvPr>
        </p:nvSpPr>
        <p:spPr>
          <a:xfrm>
            <a:off x="628650" y="1470368"/>
            <a:ext cx="7886700" cy="4351338"/>
          </a:xfrm>
        </p:spPr>
        <p:txBody>
          <a:bodyPr>
            <a:normAutofit/>
          </a:bodyPr>
          <a:lstStyle/>
          <a:p>
            <a:pPr algn="just"/>
            <a:r>
              <a:rPr lang="es-MX" dirty="0"/>
              <a:t>Al iniciar el trabajo con los aprendizajes esperados de todos los campos de formación y áreas de desarrollo, comenzará el proceso de valoración de lo que saben y pueden hacer los niños, ya que la información que vaya obteniendo será fundamental para planear su trabajo docente a lo largo del ciclo escolar, </a:t>
            </a:r>
            <a:r>
              <a:rPr lang="es-MX" i="1" dirty="0"/>
              <a:t>conducir el proceso de aprendizaje de sus alumnos y proponer situaciones que de manera permanente favorezcan que los niños aprendan más de lo que ya saben y dominan</a:t>
            </a:r>
            <a:r>
              <a:rPr lang="es-MX" dirty="0"/>
              <a:t>. </a:t>
            </a:r>
          </a:p>
          <a:p>
            <a:pPr marL="0" indent="0" algn="just">
              <a:buNone/>
            </a:pPr>
            <a:r>
              <a:rPr lang="es-MX" sz="1800" dirty="0"/>
              <a:t>(Aprendizajes claves </a:t>
            </a:r>
            <a:r>
              <a:rPr lang="es-MX" sz="1800" dirty="0" err="1"/>
              <a:t>pag.</a:t>
            </a:r>
            <a:r>
              <a:rPr lang="es-MX" sz="1800" dirty="0"/>
              <a:t> 170)</a:t>
            </a:r>
          </a:p>
        </p:txBody>
      </p:sp>
    </p:spTree>
    <p:extLst>
      <p:ext uri="{BB962C8B-B14F-4D97-AF65-F5344CB8AC3E}">
        <p14:creationId xmlns:p14="http://schemas.microsoft.com/office/powerpoint/2010/main" val="17975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xmlns="" id="{F6862A4E-2DAB-4C4E-ABFC-EFCE4BE7EF05}"/>
              </a:ext>
            </a:extLst>
          </p:cNvPr>
          <p:cNvPicPr>
            <a:picLocks noGrp="1" noChangeAspect="1"/>
          </p:cNvPicPr>
          <p:nvPr>
            <p:ph idx="1"/>
          </p:nvPr>
        </p:nvPicPr>
        <p:blipFill rotWithShape="1">
          <a:blip r:embed="rId2"/>
          <a:srcRect l="34711" t="19356" r="26926" b="23781"/>
          <a:stretch/>
        </p:blipFill>
        <p:spPr>
          <a:xfrm>
            <a:off x="1301676" y="1284378"/>
            <a:ext cx="6250191" cy="5208496"/>
          </a:xfrm>
          <a:prstGeom prst="rect">
            <a:avLst/>
          </a:prstGeom>
        </p:spPr>
      </p:pic>
      <p:sp>
        <p:nvSpPr>
          <p:cNvPr id="2" name="Título 1">
            <a:extLst>
              <a:ext uri="{FF2B5EF4-FFF2-40B4-BE49-F238E27FC236}">
                <a16:creationId xmlns:a16="http://schemas.microsoft.com/office/drawing/2014/main" xmlns="" id="{ED7829FC-0CC1-472A-ABC8-32F566B65044}"/>
              </a:ext>
            </a:extLst>
          </p:cNvPr>
          <p:cNvSpPr>
            <a:spLocks noGrp="1"/>
          </p:cNvSpPr>
          <p:nvPr>
            <p:ph type="title"/>
          </p:nvPr>
        </p:nvSpPr>
        <p:spPr/>
        <p:txBody>
          <a:bodyPr>
            <a:noAutofit/>
          </a:bodyPr>
          <a:lstStyle/>
          <a:p>
            <a:pPr algn="ctr"/>
            <a:r>
              <a:rPr lang="es-MX" sz="4800" b="1" dirty="0">
                <a:solidFill>
                  <a:srgbClr val="7030A0"/>
                </a:solidFill>
              </a:rPr>
              <a:t>La planificación durante </a:t>
            </a:r>
            <a:br>
              <a:rPr lang="es-MX" sz="4800" b="1" dirty="0">
                <a:solidFill>
                  <a:srgbClr val="7030A0"/>
                </a:solidFill>
              </a:rPr>
            </a:br>
            <a:r>
              <a:rPr lang="es-MX" sz="4800" b="1" dirty="0">
                <a:solidFill>
                  <a:srgbClr val="7030A0"/>
                </a:solidFill>
              </a:rPr>
              <a:t>el ciclo escolar </a:t>
            </a:r>
          </a:p>
        </p:txBody>
      </p:sp>
      <p:sp>
        <p:nvSpPr>
          <p:cNvPr id="3" name="CuadroTexto 2">
            <a:extLst>
              <a:ext uri="{FF2B5EF4-FFF2-40B4-BE49-F238E27FC236}">
                <a16:creationId xmlns:a16="http://schemas.microsoft.com/office/drawing/2014/main" xmlns="" id="{8B48849A-0B1A-46B4-A779-BEA7B05D1115}"/>
              </a:ext>
            </a:extLst>
          </p:cNvPr>
          <p:cNvSpPr txBox="1"/>
          <p:nvPr/>
        </p:nvSpPr>
        <p:spPr>
          <a:xfrm>
            <a:off x="6135757" y="6427307"/>
            <a:ext cx="3220278" cy="369332"/>
          </a:xfrm>
          <a:prstGeom prst="rect">
            <a:avLst/>
          </a:prstGeom>
          <a:noFill/>
        </p:spPr>
        <p:txBody>
          <a:bodyPr wrap="square" rtlCol="0">
            <a:spAutoFit/>
          </a:bodyPr>
          <a:lstStyle/>
          <a:p>
            <a:r>
              <a:rPr lang="es-MX" sz="1400" dirty="0"/>
              <a:t>(Aprendizajes claves pag.171</a:t>
            </a:r>
            <a:r>
              <a:rPr lang="es-MX" dirty="0"/>
              <a:t>) </a:t>
            </a:r>
          </a:p>
        </p:txBody>
      </p:sp>
    </p:spTree>
    <p:extLst>
      <p:ext uri="{BB962C8B-B14F-4D97-AF65-F5344CB8AC3E}">
        <p14:creationId xmlns:p14="http://schemas.microsoft.com/office/powerpoint/2010/main" val="224024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descr="Imagen que contiene imágenes prediseñadas&#10;&#10;Descripción generada con confianza alta">
            <a:extLst>
              <a:ext uri="{FF2B5EF4-FFF2-40B4-BE49-F238E27FC236}">
                <a16:creationId xmlns:a16="http://schemas.microsoft.com/office/drawing/2014/main" xmlns="" id="{8C0A670B-6FE1-4875-8894-434C4A976C17}"/>
              </a:ext>
            </a:extLst>
          </p:cNvPr>
          <p:cNvPicPr>
            <a:picLocks noChangeAspect="1"/>
          </p:cNvPicPr>
          <p:nvPr/>
        </p:nvPicPr>
        <p:blipFill rotWithShape="1">
          <a:blip r:embed="rId2">
            <a:extLst>
              <a:ext uri="{28A0092B-C50C-407E-A947-70E740481C1C}">
                <a14:useLocalDpi xmlns:a14="http://schemas.microsoft.com/office/drawing/2010/main" val="0"/>
              </a:ext>
            </a:extLst>
          </a:blip>
          <a:srcRect t="58169" r="5229"/>
          <a:stretch/>
        </p:blipFill>
        <p:spPr>
          <a:xfrm>
            <a:off x="844550" y="5054600"/>
            <a:ext cx="3683000" cy="1803400"/>
          </a:xfrm>
          <a:prstGeom prst="rect">
            <a:avLst/>
          </a:prstGeom>
        </p:spPr>
      </p:pic>
      <p:pic>
        <p:nvPicPr>
          <p:cNvPr id="5" name="Marcador de contenido 5" descr="Imagen que contiene imágenes prediseñadas&#10;&#10;Descripción generada con confianza alta">
            <a:extLst>
              <a:ext uri="{FF2B5EF4-FFF2-40B4-BE49-F238E27FC236}">
                <a16:creationId xmlns:a16="http://schemas.microsoft.com/office/drawing/2014/main" xmlns="" id="{8B088CF3-0BC8-4280-BF6F-2B12220BD7B5}"/>
              </a:ext>
            </a:extLst>
          </p:cNvPr>
          <p:cNvPicPr>
            <a:picLocks noChangeAspect="1"/>
          </p:cNvPicPr>
          <p:nvPr/>
        </p:nvPicPr>
        <p:blipFill rotWithShape="1">
          <a:blip r:embed="rId2">
            <a:extLst>
              <a:ext uri="{28A0092B-C50C-407E-A947-70E740481C1C}">
                <a14:useLocalDpi xmlns:a14="http://schemas.microsoft.com/office/drawing/2010/main" val="0"/>
              </a:ext>
            </a:extLst>
          </a:blip>
          <a:srcRect l="5229" r="2941" b="52417"/>
          <a:stretch/>
        </p:blipFill>
        <p:spPr>
          <a:xfrm>
            <a:off x="4730750" y="4806630"/>
            <a:ext cx="3568700" cy="2051370"/>
          </a:xfrm>
          <a:prstGeom prst="rect">
            <a:avLst/>
          </a:prstGeom>
        </p:spPr>
      </p:pic>
      <p:sp>
        <p:nvSpPr>
          <p:cNvPr id="3" name="Marcador de contenido 2">
            <a:extLst>
              <a:ext uri="{FF2B5EF4-FFF2-40B4-BE49-F238E27FC236}">
                <a16:creationId xmlns:a16="http://schemas.microsoft.com/office/drawing/2014/main" xmlns="" id="{D919D29E-1244-43FF-938C-482F9EB27C99}"/>
              </a:ext>
            </a:extLst>
          </p:cNvPr>
          <p:cNvSpPr>
            <a:spLocks noGrp="1"/>
          </p:cNvSpPr>
          <p:nvPr>
            <p:ph idx="1"/>
          </p:nvPr>
        </p:nvSpPr>
        <p:spPr>
          <a:xfrm>
            <a:off x="233917" y="211380"/>
            <a:ext cx="8697432" cy="4843219"/>
          </a:xfrm>
        </p:spPr>
        <p:txBody>
          <a:bodyPr>
            <a:noAutofit/>
          </a:bodyPr>
          <a:lstStyle/>
          <a:p>
            <a:pPr algn="just"/>
            <a:r>
              <a:rPr lang="es-MX" sz="2400" dirty="0"/>
              <a:t>Considerar hacer la planeación para un periodo de una o dos semanas, teniendo en cuenta que al cabo de uno o dos meses se debe trabajar —siempre en función de las características de los alumnos— con aprendizajes de todos los campos y áreas en función de lo cual se organizan las situaciones didácticas y se establece el orden en que se desarrollarán. Este plazo también es prudente para valorar los avances de los alumnos y registrarlo en sus reportes de evaluación. La valoración de los avances de los alumnos se hará conforme a lo establecido para registrar en el reporte de evaluación. Sin embargo, se propone hacer  este corte para valorar y mejorar el tipo de oportunidades que se ofrecen a los niños para garantizar su avance y logro de los Aprendizajes esperados.</a:t>
            </a:r>
            <a:r>
              <a:rPr lang="es-MX" sz="1200" dirty="0"/>
              <a:t>(Cabe aclarar que el hecho de trabajar aprendizajes de todos los campos y áreas no implica considerar todos los Aprendizajes esperados.)</a:t>
            </a:r>
          </a:p>
        </p:txBody>
      </p:sp>
      <p:sp>
        <p:nvSpPr>
          <p:cNvPr id="2" name="CuadroTexto 1">
            <a:extLst>
              <a:ext uri="{FF2B5EF4-FFF2-40B4-BE49-F238E27FC236}">
                <a16:creationId xmlns:a16="http://schemas.microsoft.com/office/drawing/2014/main" xmlns="" id="{07FA244F-E33C-4FB8-919F-BCEB0EB8D8E0}"/>
              </a:ext>
            </a:extLst>
          </p:cNvPr>
          <p:cNvSpPr txBox="1"/>
          <p:nvPr/>
        </p:nvSpPr>
        <p:spPr>
          <a:xfrm>
            <a:off x="6786801" y="4806630"/>
            <a:ext cx="3025297" cy="369332"/>
          </a:xfrm>
          <a:prstGeom prst="rect">
            <a:avLst/>
          </a:prstGeom>
          <a:noFill/>
        </p:spPr>
        <p:txBody>
          <a:bodyPr wrap="square" rtlCol="0">
            <a:spAutoFit/>
          </a:bodyPr>
          <a:lstStyle/>
          <a:p>
            <a:r>
              <a:rPr lang="es-MX" sz="1400" dirty="0"/>
              <a:t>(Aprendizajes clave pag.171</a:t>
            </a:r>
            <a:r>
              <a:rPr lang="es-MX" dirty="0"/>
              <a:t>)</a:t>
            </a:r>
          </a:p>
        </p:txBody>
      </p:sp>
    </p:spTree>
    <p:extLst>
      <p:ext uri="{BB962C8B-B14F-4D97-AF65-F5344CB8AC3E}">
        <p14:creationId xmlns:p14="http://schemas.microsoft.com/office/powerpoint/2010/main" val="265897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512EE6-E041-433C-844D-C57010BF5015}"/>
              </a:ext>
            </a:extLst>
          </p:cNvPr>
          <p:cNvSpPr>
            <a:spLocks noGrp="1"/>
          </p:cNvSpPr>
          <p:nvPr>
            <p:ph type="title"/>
          </p:nvPr>
        </p:nvSpPr>
        <p:spPr/>
        <p:txBody>
          <a:bodyPr>
            <a:noAutofit/>
          </a:bodyPr>
          <a:lstStyle/>
          <a:p>
            <a:pPr algn="ctr"/>
            <a:r>
              <a:rPr lang="es-MX" sz="4800" b="1" dirty="0">
                <a:solidFill>
                  <a:srgbClr val="7030A0"/>
                </a:solidFill>
              </a:rPr>
              <a:t>Como realizar el proceso de </a:t>
            </a:r>
            <a:br>
              <a:rPr lang="es-MX" sz="4800" b="1" dirty="0">
                <a:solidFill>
                  <a:srgbClr val="7030A0"/>
                </a:solidFill>
              </a:rPr>
            </a:br>
            <a:r>
              <a:rPr lang="es-MX" sz="4800" b="1" dirty="0">
                <a:solidFill>
                  <a:srgbClr val="7030A0"/>
                </a:solidFill>
              </a:rPr>
              <a:t>Plan de trabajo </a:t>
            </a:r>
          </a:p>
        </p:txBody>
      </p:sp>
      <p:sp>
        <p:nvSpPr>
          <p:cNvPr id="3" name="Marcador de contenido 2">
            <a:extLst>
              <a:ext uri="{FF2B5EF4-FFF2-40B4-BE49-F238E27FC236}">
                <a16:creationId xmlns:a16="http://schemas.microsoft.com/office/drawing/2014/main" xmlns="" id="{A4022497-54D3-4C3D-8DEE-D44968B88CDE}"/>
              </a:ext>
            </a:extLst>
          </p:cNvPr>
          <p:cNvSpPr>
            <a:spLocks noGrp="1"/>
          </p:cNvSpPr>
          <p:nvPr>
            <p:ph idx="1"/>
          </p:nvPr>
        </p:nvSpPr>
        <p:spPr/>
        <p:txBody>
          <a:bodyPr/>
          <a:lstStyle/>
          <a:p>
            <a:pPr algn="just"/>
            <a:r>
              <a:rPr lang="es-MX" dirty="0"/>
              <a:t>Seleccione los Aprendizajes esperados que se atenderán durante la semana siguiente de trabajo, incorporando algunos de otros campos y áreas no previstos en el diagnóstico</a:t>
            </a:r>
            <a:r>
              <a:rPr lang="es-MX" sz="1400" dirty="0"/>
              <a:t>.(Aprendizajes clave pag 171)</a:t>
            </a:r>
          </a:p>
          <a:p>
            <a:pPr marL="0" indent="0">
              <a:buNone/>
            </a:pPr>
            <a:endParaRPr lang="es-MX" dirty="0"/>
          </a:p>
        </p:txBody>
      </p:sp>
      <p:pic>
        <p:nvPicPr>
          <p:cNvPr id="4" name="Imagen 3">
            <a:extLst>
              <a:ext uri="{FF2B5EF4-FFF2-40B4-BE49-F238E27FC236}">
                <a16:creationId xmlns:a16="http://schemas.microsoft.com/office/drawing/2014/main" xmlns="" id="{1C59864F-EAD1-493F-9588-2CFE54A30BF6}"/>
              </a:ext>
            </a:extLst>
          </p:cNvPr>
          <p:cNvPicPr>
            <a:picLocks noChangeAspect="1"/>
          </p:cNvPicPr>
          <p:nvPr/>
        </p:nvPicPr>
        <p:blipFill rotWithShape="1">
          <a:blip r:embed="rId2"/>
          <a:srcRect l="17361" t="36660" r="18611" b="19120"/>
          <a:stretch/>
        </p:blipFill>
        <p:spPr>
          <a:xfrm>
            <a:off x="315896" y="3378199"/>
            <a:ext cx="8512207" cy="3305175"/>
          </a:xfrm>
          <a:prstGeom prst="rect">
            <a:avLst/>
          </a:prstGeom>
        </p:spPr>
      </p:pic>
    </p:spTree>
    <p:extLst>
      <p:ext uri="{BB962C8B-B14F-4D97-AF65-F5344CB8AC3E}">
        <p14:creationId xmlns:p14="http://schemas.microsoft.com/office/powerpoint/2010/main" val="219545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xmlns="" id="{933CC777-E115-4DEF-9124-8FCEE5E381E3}"/>
              </a:ext>
            </a:extLst>
          </p:cNvPr>
          <p:cNvSpPr/>
          <p:nvPr/>
        </p:nvSpPr>
        <p:spPr>
          <a:xfrm>
            <a:off x="5565778" y="4613951"/>
            <a:ext cx="2527300" cy="2244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a:extLst>
              <a:ext uri="{FF2B5EF4-FFF2-40B4-BE49-F238E27FC236}">
                <a16:creationId xmlns:a16="http://schemas.microsoft.com/office/drawing/2014/main" xmlns="" id="{FB33F516-987F-4645-B8A7-2F56D4E19420}"/>
              </a:ext>
            </a:extLst>
          </p:cNvPr>
          <p:cNvSpPr/>
          <p:nvPr/>
        </p:nvSpPr>
        <p:spPr>
          <a:xfrm>
            <a:off x="5218113" y="2878144"/>
            <a:ext cx="2133600" cy="2006600"/>
          </a:xfrm>
          <a:prstGeom prst="ellipse">
            <a:avLst/>
          </a:prstGeom>
          <a:solidFill>
            <a:srgbClr val="39CB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xmlns="" id="{B8B16008-6DCF-49CE-B6A2-557C8FD3DE99}"/>
              </a:ext>
            </a:extLst>
          </p:cNvPr>
          <p:cNvSpPr>
            <a:spLocks noGrp="1"/>
          </p:cNvSpPr>
          <p:nvPr>
            <p:ph type="ctrTitle"/>
          </p:nvPr>
        </p:nvSpPr>
        <p:spPr>
          <a:xfrm>
            <a:off x="685800" y="50799"/>
            <a:ext cx="7772400" cy="1058863"/>
          </a:xfrm>
        </p:spPr>
        <p:txBody>
          <a:bodyPr>
            <a:normAutofit/>
          </a:bodyPr>
          <a:lstStyle/>
          <a:p>
            <a:r>
              <a:rPr lang="es-MX" sz="3200" b="1" dirty="0">
                <a:solidFill>
                  <a:srgbClr val="7030A0"/>
                </a:solidFill>
              </a:rPr>
              <a:t> Diseñe las situaciones didácticas pertinentes para propiciar los aprendizajes</a:t>
            </a:r>
          </a:p>
        </p:txBody>
      </p:sp>
      <p:sp>
        <p:nvSpPr>
          <p:cNvPr id="3" name="Subtítulo 2">
            <a:extLst>
              <a:ext uri="{FF2B5EF4-FFF2-40B4-BE49-F238E27FC236}">
                <a16:creationId xmlns:a16="http://schemas.microsoft.com/office/drawing/2014/main" xmlns="" id="{F6ADC33B-9ED3-4CFE-B518-5EF6898DC3B4}"/>
              </a:ext>
            </a:extLst>
          </p:cNvPr>
          <p:cNvSpPr>
            <a:spLocks noGrp="1"/>
          </p:cNvSpPr>
          <p:nvPr>
            <p:ph type="subTitle" idx="1"/>
          </p:nvPr>
        </p:nvSpPr>
        <p:spPr>
          <a:xfrm>
            <a:off x="1143000" y="1392238"/>
            <a:ext cx="6858000" cy="1655762"/>
          </a:xfrm>
        </p:spPr>
        <p:txBody>
          <a:bodyPr>
            <a:normAutofit fontScale="70000" lnSpcReduction="20000"/>
          </a:bodyPr>
          <a:lstStyle/>
          <a:p>
            <a:r>
              <a:rPr lang="es-MX" b="1" dirty="0"/>
              <a:t>Nombre Situación Didáctica:_________________________</a:t>
            </a:r>
            <a:endParaRPr lang="es-MX" dirty="0"/>
          </a:p>
          <a:p>
            <a:r>
              <a:rPr lang="es-MX" b="1" dirty="0"/>
              <a:t>Fecha:</a:t>
            </a:r>
            <a:r>
              <a:rPr lang="es-MX" dirty="0"/>
              <a:t> __________________</a:t>
            </a:r>
          </a:p>
          <a:p>
            <a:r>
              <a:rPr lang="es-MX" b="1" dirty="0"/>
              <a:t>Propósito de la Situación Didáctica:</a:t>
            </a:r>
            <a:endParaRPr lang="es-MX" dirty="0"/>
          </a:p>
          <a:p>
            <a:r>
              <a:rPr lang="es-MX" dirty="0"/>
              <a:t>Se redacta considerando tres aspectos que son: los aprendizajes esperados, el papel de la educadora y la temática a trabajar. (Máximo 15 días)</a:t>
            </a:r>
          </a:p>
          <a:p>
            <a:endParaRPr lang="es-MX" dirty="0"/>
          </a:p>
          <a:p>
            <a:endParaRPr lang="es-MX" dirty="0"/>
          </a:p>
          <a:p>
            <a:endParaRPr lang="es-MX" dirty="0"/>
          </a:p>
        </p:txBody>
      </p:sp>
      <p:sp>
        <p:nvSpPr>
          <p:cNvPr id="4" name="Elipse 3">
            <a:extLst>
              <a:ext uri="{FF2B5EF4-FFF2-40B4-BE49-F238E27FC236}">
                <a16:creationId xmlns:a16="http://schemas.microsoft.com/office/drawing/2014/main" xmlns="" id="{DBEBC17F-DE2C-4851-85BC-CC481C150F0E}"/>
              </a:ext>
            </a:extLst>
          </p:cNvPr>
          <p:cNvSpPr/>
          <p:nvPr/>
        </p:nvSpPr>
        <p:spPr>
          <a:xfrm>
            <a:off x="120650" y="2719392"/>
            <a:ext cx="2971800" cy="2919408"/>
          </a:xfrm>
          <a:prstGeom prst="ellipse">
            <a:avLst/>
          </a:prstGeom>
          <a:solidFill>
            <a:srgbClr val="F810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4B183589-2B71-4F8E-895E-6C80DB0BE8EA}"/>
              </a:ext>
            </a:extLst>
          </p:cNvPr>
          <p:cNvSpPr txBox="1"/>
          <p:nvPr/>
        </p:nvSpPr>
        <p:spPr>
          <a:xfrm>
            <a:off x="393700" y="2935293"/>
            <a:ext cx="2425700" cy="2374899"/>
          </a:xfrm>
          <a:prstGeom prst="rect">
            <a:avLst/>
          </a:prstGeom>
          <a:noFill/>
        </p:spPr>
        <p:txBody>
          <a:bodyPr wrap="square" rtlCol="0">
            <a:spAutoFit/>
          </a:bodyPr>
          <a:lstStyle/>
          <a:p>
            <a:pPr algn="ctr"/>
            <a:r>
              <a:rPr lang="es-MX" sz="1600" dirty="0"/>
              <a:t>Tener la finalidad de promover los aprendizajes de los niños con base en lo que pueden y saben hacer respecto a los Aprendizajes esperados seleccionados, el enfoque de los campos y áreas y las orientaciones didácticas.</a:t>
            </a:r>
          </a:p>
        </p:txBody>
      </p:sp>
      <p:sp>
        <p:nvSpPr>
          <p:cNvPr id="6" name="Elipse 5">
            <a:extLst>
              <a:ext uri="{FF2B5EF4-FFF2-40B4-BE49-F238E27FC236}">
                <a16:creationId xmlns:a16="http://schemas.microsoft.com/office/drawing/2014/main" xmlns="" id="{2FA2D43E-D6E9-4FB3-B633-F838075EFE0D}"/>
              </a:ext>
            </a:extLst>
          </p:cNvPr>
          <p:cNvSpPr/>
          <p:nvPr/>
        </p:nvSpPr>
        <p:spPr>
          <a:xfrm>
            <a:off x="2692400" y="3671892"/>
            <a:ext cx="3248026" cy="318610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xmlns="" id="{28207FED-930B-476C-ACDA-B03D6872CA51}"/>
              </a:ext>
            </a:extLst>
          </p:cNvPr>
          <p:cNvSpPr txBox="1"/>
          <p:nvPr/>
        </p:nvSpPr>
        <p:spPr>
          <a:xfrm>
            <a:off x="3036887" y="4206089"/>
            <a:ext cx="2686052" cy="2246769"/>
          </a:xfrm>
          <a:prstGeom prst="rect">
            <a:avLst/>
          </a:prstGeom>
          <a:noFill/>
        </p:spPr>
        <p:txBody>
          <a:bodyPr wrap="square" rtlCol="0">
            <a:spAutoFit/>
          </a:bodyPr>
          <a:lstStyle/>
          <a:p>
            <a:r>
              <a:rPr lang="es-MX" sz="1400" dirty="0"/>
              <a:t>Ser interesante para los alumnos y que comprendan de qué se trata; que las instrucciones o consignas sean claras para que actúen en consecuencia. </a:t>
            </a:r>
            <a:r>
              <a:rPr lang="es-MX" sz="1200" dirty="0"/>
              <a:t>Para</a:t>
            </a:r>
            <a:r>
              <a:rPr lang="es-MX" sz="1400" dirty="0"/>
              <a:t> los niños, es interesante lo que está a su alcance, pero no que sea tan sencillo que no les demande nada; si es retador pero no imposible; si les demanda participación activa.</a:t>
            </a:r>
          </a:p>
        </p:txBody>
      </p:sp>
      <p:sp>
        <p:nvSpPr>
          <p:cNvPr id="9" name="CuadroTexto 8">
            <a:extLst>
              <a:ext uri="{FF2B5EF4-FFF2-40B4-BE49-F238E27FC236}">
                <a16:creationId xmlns:a16="http://schemas.microsoft.com/office/drawing/2014/main" xmlns="" id="{3086F6F6-8191-4408-8EF3-52CCA60B18C9}"/>
              </a:ext>
            </a:extLst>
          </p:cNvPr>
          <p:cNvSpPr txBox="1"/>
          <p:nvPr/>
        </p:nvSpPr>
        <p:spPr>
          <a:xfrm>
            <a:off x="5647533" y="3033431"/>
            <a:ext cx="1333500" cy="1600438"/>
          </a:xfrm>
          <a:prstGeom prst="rect">
            <a:avLst/>
          </a:prstGeom>
          <a:noFill/>
        </p:spPr>
        <p:txBody>
          <a:bodyPr wrap="square" rtlCol="0">
            <a:spAutoFit/>
          </a:bodyPr>
          <a:lstStyle/>
          <a:p>
            <a:pPr algn="ctr"/>
            <a:r>
              <a:rPr lang="es-MX" sz="1400" dirty="0"/>
              <a:t>Propiciar que los niños usen lo que ya saben para ampliarlo o construir otros conocimientos.</a:t>
            </a:r>
          </a:p>
        </p:txBody>
      </p:sp>
      <p:sp>
        <p:nvSpPr>
          <p:cNvPr id="11" name="CuadroTexto 10">
            <a:extLst>
              <a:ext uri="{FF2B5EF4-FFF2-40B4-BE49-F238E27FC236}">
                <a16:creationId xmlns:a16="http://schemas.microsoft.com/office/drawing/2014/main" xmlns="" id="{31D48123-EB7A-4AD9-9D34-79DDDD6B0F38}"/>
              </a:ext>
            </a:extLst>
          </p:cNvPr>
          <p:cNvSpPr txBox="1"/>
          <p:nvPr/>
        </p:nvSpPr>
        <p:spPr>
          <a:xfrm>
            <a:off x="6015041" y="4883104"/>
            <a:ext cx="1628774" cy="1815882"/>
          </a:xfrm>
          <a:prstGeom prst="rect">
            <a:avLst/>
          </a:prstGeom>
          <a:noFill/>
        </p:spPr>
        <p:txBody>
          <a:bodyPr wrap="square" rtlCol="0">
            <a:spAutoFit/>
          </a:bodyPr>
          <a:lstStyle/>
          <a:p>
            <a:pPr algn="ctr"/>
            <a:r>
              <a:rPr lang="es-MX" sz="1600" dirty="0"/>
              <a:t>Determinar formas de intervención docente congruentes con el enfoque de los campos y áreas.</a:t>
            </a:r>
          </a:p>
        </p:txBody>
      </p:sp>
      <p:pic>
        <p:nvPicPr>
          <p:cNvPr id="12" name="Marcador de contenido 7">
            <a:extLst>
              <a:ext uri="{FF2B5EF4-FFF2-40B4-BE49-F238E27FC236}">
                <a16:creationId xmlns:a16="http://schemas.microsoft.com/office/drawing/2014/main" xmlns="" id="{5D751BD7-2823-46F2-892C-0DCF829A0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89726" y="2180670"/>
            <a:ext cx="3829050" cy="1099248"/>
          </a:xfrm>
          <a:prstGeom prst="rect">
            <a:avLst/>
          </a:prstGeom>
        </p:spPr>
      </p:pic>
    </p:spTree>
    <p:extLst>
      <p:ext uri="{BB962C8B-B14F-4D97-AF65-F5344CB8AC3E}">
        <p14:creationId xmlns:p14="http://schemas.microsoft.com/office/powerpoint/2010/main" val="212128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descr="Imagen que contiene imágenes prediseñadas&#10;&#10;Descripción generada con confianza alta">
            <a:extLst>
              <a:ext uri="{FF2B5EF4-FFF2-40B4-BE49-F238E27FC236}">
                <a16:creationId xmlns:a16="http://schemas.microsoft.com/office/drawing/2014/main" xmlns="" id="{A53EDE7F-91BC-4F05-9C59-021A2A7DDFB1}"/>
              </a:ext>
            </a:extLst>
          </p:cNvPr>
          <p:cNvPicPr>
            <a:picLocks noChangeAspect="1"/>
          </p:cNvPicPr>
          <p:nvPr/>
        </p:nvPicPr>
        <p:blipFill rotWithShape="1">
          <a:blip r:embed="rId2">
            <a:extLst>
              <a:ext uri="{28A0092B-C50C-407E-A947-70E740481C1C}">
                <a14:useLocalDpi xmlns:a14="http://schemas.microsoft.com/office/drawing/2010/main" val="0"/>
              </a:ext>
            </a:extLst>
          </a:blip>
          <a:srcRect t="52417"/>
          <a:stretch/>
        </p:blipFill>
        <p:spPr>
          <a:xfrm>
            <a:off x="5099050" y="4692330"/>
            <a:ext cx="3886200" cy="2051370"/>
          </a:xfrm>
          <a:prstGeom prst="rect">
            <a:avLst/>
          </a:prstGeom>
        </p:spPr>
      </p:pic>
      <p:sp>
        <p:nvSpPr>
          <p:cNvPr id="2" name="Título 1">
            <a:extLst>
              <a:ext uri="{FF2B5EF4-FFF2-40B4-BE49-F238E27FC236}">
                <a16:creationId xmlns:a16="http://schemas.microsoft.com/office/drawing/2014/main" xmlns="" id="{6A62015B-D1C2-4798-84E6-544A3EDE8033}"/>
              </a:ext>
            </a:extLst>
          </p:cNvPr>
          <p:cNvSpPr>
            <a:spLocks noGrp="1"/>
          </p:cNvSpPr>
          <p:nvPr>
            <p:ph type="title"/>
          </p:nvPr>
        </p:nvSpPr>
        <p:spPr/>
        <p:txBody>
          <a:bodyPr>
            <a:noAutofit/>
          </a:bodyPr>
          <a:lstStyle/>
          <a:p>
            <a:pPr algn="ctr"/>
            <a:r>
              <a:rPr lang="es-MX" sz="4800" b="1" dirty="0">
                <a:solidFill>
                  <a:srgbClr val="7030A0"/>
                </a:solidFill>
              </a:rPr>
              <a:t>Secuencia de la </a:t>
            </a:r>
            <a:br>
              <a:rPr lang="es-MX" sz="4800" b="1" dirty="0">
                <a:solidFill>
                  <a:srgbClr val="7030A0"/>
                </a:solidFill>
              </a:rPr>
            </a:br>
            <a:r>
              <a:rPr lang="es-MX" sz="4800" b="1" dirty="0">
                <a:solidFill>
                  <a:srgbClr val="7030A0"/>
                </a:solidFill>
              </a:rPr>
              <a:t>Situación Didáctica </a:t>
            </a:r>
          </a:p>
        </p:txBody>
      </p:sp>
      <p:sp>
        <p:nvSpPr>
          <p:cNvPr id="3" name="Marcador de contenido 2">
            <a:extLst>
              <a:ext uri="{FF2B5EF4-FFF2-40B4-BE49-F238E27FC236}">
                <a16:creationId xmlns:a16="http://schemas.microsoft.com/office/drawing/2014/main" xmlns="" id="{75D43C20-D354-459D-9AF3-5954D21A47BD}"/>
              </a:ext>
            </a:extLst>
          </p:cNvPr>
          <p:cNvSpPr>
            <a:spLocks noGrp="1"/>
          </p:cNvSpPr>
          <p:nvPr>
            <p:ph idx="1"/>
          </p:nvPr>
        </p:nvSpPr>
        <p:spPr/>
        <p:txBody>
          <a:bodyPr/>
          <a:lstStyle/>
          <a:p>
            <a:pPr algn="just"/>
            <a:r>
              <a:rPr lang="es-MX" dirty="0"/>
              <a:t>Es necesario prever consignas claras, cómo y en qué sentido se propiciarán la reflexión y los intercambios (preguntas y otros planteamientos), qué fuentes de información se utilizarán y otros recursos. Es necesario cuidar que los materiales y espacios no pongan en riesgo la integridad de los niños, que sean congruentes con las finalidades de las situaciones y apropiados en función de las posibilidades de los niños.</a:t>
            </a:r>
          </a:p>
        </p:txBody>
      </p:sp>
    </p:spTree>
    <p:extLst>
      <p:ext uri="{BB962C8B-B14F-4D97-AF65-F5344CB8AC3E}">
        <p14:creationId xmlns:p14="http://schemas.microsoft.com/office/powerpoint/2010/main" val="85540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descr="Imagen que contiene imágenes prediseñadas&#10;&#10;Descripción generada con confianza alta">
            <a:extLst>
              <a:ext uri="{FF2B5EF4-FFF2-40B4-BE49-F238E27FC236}">
                <a16:creationId xmlns:a16="http://schemas.microsoft.com/office/drawing/2014/main" xmlns="" id="{5B92ABBD-2221-4D41-9F1F-647266702580}"/>
              </a:ext>
            </a:extLst>
          </p:cNvPr>
          <p:cNvPicPr>
            <a:picLocks noChangeAspect="1"/>
          </p:cNvPicPr>
          <p:nvPr/>
        </p:nvPicPr>
        <p:blipFill rotWithShape="1">
          <a:blip r:embed="rId2">
            <a:extLst>
              <a:ext uri="{28A0092B-C50C-407E-A947-70E740481C1C}">
                <a14:useLocalDpi xmlns:a14="http://schemas.microsoft.com/office/drawing/2010/main" val="0"/>
              </a:ext>
            </a:extLst>
          </a:blip>
          <a:srcRect b="52417"/>
          <a:stretch/>
        </p:blipFill>
        <p:spPr>
          <a:xfrm>
            <a:off x="241674" y="4806630"/>
            <a:ext cx="3886200" cy="2051370"/>
          </a:xfrm>
          <a:prstGeom prst="rect">
            <a:avLst/>
          </a:prstGeom>
        </p:spPr>
      </p:pic>
      <p:sp>
        <p:nvSpPr>
          <p:cNvPr id="3" name="Marcador de contenido 2">
            <a:extLst>
              <a:ext uri="{FF2B5EF4-FFF2-40B4-BE49-F238E27FC236}">
                <a16:creationId xmlns:a16="http://schemas.microsoft.com/office/drawing/2014/main" xmlns="" id="{A3F83CD4-0ADC-4665-8825-197FA5DF1C26}"/>
              </a:ext>
            </a:extLst>
          </p:cNvPr>
          <p:cNvSpPr>
            <a:spLocks noGrp="1"/>
          </p:cNvSpPr>
          <p:nvPr>
            <p:ph idx="1"/>
          </p:nvPr>
        </p:nvSpPr>
        <p:spPr>
          <a:xfrm>
            <a:off x="628650" y="644525"/>
            <a:ext cx="7886700" cy="4351338"/>
          </a:xfrm>
        </p:spPr>
        <p:txBody>
          <a:bodyPr>
            <a:normAutofit fontScale="77500" lnSpcReduction="20000"/>
          </a:bodyPr>
          <a:lstStyle/>
          <a:p>
            <a:pPr marL="0" indent="0" algn="just">
              <a:buNone/>
            </a:pPr>
            <a:r>
              <a:rPr lang="es-MX" dirty="0"/>
              <a:t>El plan de trabajo tiene un sentido práctico que le ayuda a tener mayor claridad y precisión respecto a las finalidades educativas, a ordenar y sistematizar su trabajo, a revisar o contrastar sus previsiones con lo que ocurre durante el proceso educativo. Con el fin de favorecer lo anterior, el plan debe ser un documento concreto y claro. En cada situación didáctica del plan de trabajo, se debe incluir la siguiente información: </a:t>
            </a:r>
          </a:p>
          <a:p>
            <a:pPr marL="0" indent="0" algn="just">
              <a:buNone/>
            </a:pPr>
            <a:r>
              <a:rPr lang="es-MX" dirty="0"/>
              <a:t>•</a:t>
            </a:r>
            <a:r>
              <a:rPr lang="es-MX" dirty="0">
                <a:solidFill>
                  <a:srgbClr val="7030A0"/>
                </a:solidFill>
              </a:rPr>
              <a:t>Aprendizajes esperados</a:t>
            </a:r>
          </a:p>
          <a:p>
            <a:pPr marL="0" indent="0" algn="just">
              <a:buNone/>
            </a:pPr>
            <a:r>
              <a:rPr lang="es-MX" dirty="0"/>
              <a:t> •</a:t>
            </a:r>
            <a:r>
              <a:rPr lang="es-MX" dirty="0">
                <a:solidFill>
                  <a:srgbClr val="7030A0"/>
                </a:solidFill>
              </a:rPr>
              <a:t>Actividades que constituyen la situación didáctica</a:t>
            </a:r>
          </a:p>
          <a:p>
            <a:pPr marL="0" indent="0" algn="just">
              <a:buNone/>
            </a:pPr>
            <a:r>
              <a:rPr lang="es-MX" dirty="0"/>
              <a:t>•</a:t>
            </a:r>
            <a:r>
              <a:rPr lang="es-MX" dirty="0">
                <a:solidFill>
                  <a:srgbClr val="7030A0"/>
                </a:solidFill>
              </a:rPr>
              <a:t>Tiempo previsto para su desarrollo</a:t>
            </a:r>
          </a:p>
          <a:p>
            <a:pPr marL="0" indent="0" algn="just">
              <a:buNone/>
            </a:pPr>
            <a:r>
              <a:rPr lang="es-MX" dirty="0"/>
              <a:t>•</a:t>
            </a:r>
            <a:r>
              <a:rPr lang="es-MX" dirty="0">
                <a:solidFill>
                  <a:srgbClr val="7030A0"/>
                </a:solidFill>
              </a:rPr>
              <a:t>Recursos</a:t>
            </a:r>
            <a:r>
              <a:rPr lang="es-MX" dirty="0"/>
              <a:t>, es decir, todo lo que es necesario preparar (consignas, preguntas y otras intervenciones para promover intercambios), elaborar o conseguir porque no es parte del acervo de uso cotidiano del aula (microscopio, revistas y libros). </a:t>
            </a:r>
          </a:p>
        </p:txBody>
      </p:sp>
    </p:spTree>
    <p:extLst>
      <p:ext uri="{BB962C8B-B14F-4D97-AF65-F5344CB8AC3E}">
        <p14:creationId xmlns:p14="http://schemas.microsoft.com/office/powerpoint/2010/main" val="16803939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547</TotalTime>
  <Words>1470</Words>
  <Application>Microsoft Office PowerPoint</Application>
  <PresentationFormat>Presentación en pantalla (4:3)</PresentationFormat>
  <Paragraphs>62</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Proceso de planificación y evaluación </vt:lpstr>
      <vt:lpstr>Sugerencias para la planificación y el desarrollo del trabajo docente </vt:lpstr>
      <vt:lpstr>La planificación durante  el ciclo escolar </vt:lpstr>
      <vt:lpstr>Presentación de PowerPoint</vt:lpstr>
      <vt:lpstr>Como realizar el proceso de  Plan de trabajo </vt:lpstr>
      <vt:lpstr> Diseñe las situaciones didácticas pertinentes para propiciar los aprendizajes</vt:lpstr>
      <vt:lpstr>Secuencia de la  Situación Didáctica </vt:lpstr>
      <vt:lpstr>Presentación de PowerPoint</vt:lpstr>
      <vt:lpstr>Presentación de PowerPoint</vt:lpstr>
      <vt:lpstr>Presentación de PowerPoint</vt:lpstr>
      <vt:lpstr>Presentación de PowerPoint</vt:lpstr>
      <vt:lpstr>Presentación de PowerPoint</vt:lpstr>
      <vt:lpstr>El diario de Trabajo </vt:lpstr>
      <vt:lpstr>Presentación de PowerPoint</vt:lpstr>
      <vt:lpstr>Presentación de PowerPoint</vt:lpstr>
      <vt:lpstr>Datos de la portada del  Plan de trabajo </vt:lpstr>
      <vt:lpstr>Propósito de la  Jornada de práctica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sonia yvonne garza flores</dc:creator>
  <cp:lastModifiedBy>CCPA</cp:lastModifiedBy>
  <cp:revision>32</cp:revision>
  <dcterms:created xsi:type="dcterms:W3CDTF">2018-11-06T14:42:12Z</dcterms:created>
  <dcterms:modified xsi:type="dcterms:W3CDTF">2018-11-20T19:50:09Z</dcterms:modified>
</cp:coreProperties>
</file>