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64" r:id="rId7"/>
    <p:sldId id="261"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Eugenia Valdés Rodríguez" initials="BEVR" lastIdx="5" clrIdx="0">
    <p:extLst>
      <p:ext uri="{19B8F6BF-5375-455C-9EA6-DF929625EA0E}">
        <p15:presenceInfo xmlns:p15="http://schemas.microsoft.com/office/powerpoint/2012/main" userId="4fb6de2f4e29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74" d="100"/>
          <a:sy n="74" d="100"/>
        </p:scale>
        <p:origin x="82"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3T00:19:59.235" idx="1">
    <p:pos x="3462" y="2388"/>
    <p:text>GOOD ANALYSIS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23T00:21:24.252" idx="3">
    <p:pos x="3521" y="2605"/>
    <p:text>SO HE.... INSTEAD OF YOU</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23T00:20:48.644" idx="2">
    <p:pos x="3181" y="3201"/>
    <p:text>... FOR THAT REASON... HE WOULD....</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23T00:21:49.127" idx="4">
    <p:pos x="10" y="10"/>
    <p:text>vERY NICE AND COMPLETE PROJECT.  WOW, YOU SURPRISE ME GIRLS!!!</p:text>
    <p:extLst>
      <p:ext uri="{C676402C-5697-4E1C-873F-D02D1690AC5C}">
        <p15:threadingInfo xmlns:p15="http://schemas.microsoft.com/office/powerpoint/2012/main" timeZoneBias="360"/>
      </p:ext>
    </p:extLst>
  </p:cm>
  <p:cm authorId="1" dt="2020-03-23T00:22:08.737" idx="5">
    <p:pos x="146" y="146"/>
    <p:text>your grade.... 97</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115721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48611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199"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42027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3148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166962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186059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91" y="2505076"/>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3" y="2505076"/>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101167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137946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313578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36402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s-MX" dirty="0"/>
          </a:p>
        </p:txBody>
      </p:sp>
      <p:sp>
        <p:nvSpPr>
          <p:cNvPr id="4" name="Marcador de texto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03296-7866-4874-85E4-A290619C7EA2}" type="datetimeFigureOut">
              <a:rPr lang="es-MX" smtClean="0"/>
              <a:t>23/03/2020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183F604-441D-40FD-8DAA-B7AF470F2D31}" type="slidenum">
              <a:rPr lang="es-MX" smtClean="0"/>
              <a:t>‹Nº›</a:t>
            </a:fld>
            <a:endParaRPr lang="es-MX" dirty="0"/>
          </a:p>
        </p:txBody>
      </p:sp>
    </p:spTree>
    <p:extLst>
      <p:ext uri="{BB962C8B-B14F-4D97-AF65-F5344CB8AC3E}">
        <p14:creationId xmlns:p14="http://schemas.microsoft.com/office/powerpoint/2010/main" val="295454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03296-7866-4874-85E4-A290619C7EA2}" type="datetimeFigureOut">
              <a:rPr lang="es-MX" smtClean="0"/>
              <a:t>23/03/2020</a:t>
            </a:fld>
            <a:endParaRPr lang="es-MX" dirty="0"/>
          </a:p>
        </p:txBody>
      </p:sp>
      <p:sp>
        <p:nvSpPr>
          <p:cNvPr id="5" name="Marcador de pie de página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3F604-441D-40FD-8DAA-B7AF470F2D31}" type="slidenum">
              <a:rPr lang="es-MX" smtClean="0"/>
              <a:t>‹Nº›</a:t>
            </a:fld>
            <a:endParaRPr lang="es-MX" dirty="0"/>
          </a:p>
        </p:txBody>
      </p:sp>
    </p:spTree>
    <p:extLst>
      <p:ext uri="{BB962C8B-B14F-4D97-AF65-F5344CB8AC3E}">
        <p14:creationId xmlns:p14="http://schemas.microsoft.com/office/powerpoint/2010/main" val="57780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70517"/>
            <a:ext cx="8839200" cy="4103650"/>
          </a:xfrm>
        </p:spPr>
        <p:txBody>
          <a:bodyPr>
            <a:normAutofit/>
          </a:bodyPr>
          <a:lstStyle/>
          <a:p>
            <a:br>
              <a:rPr lang="es-MX" sz="2700" dirty="0"/>
            </a:br>
            <a:br>
              <a:rPr lang="es-MX" sz="2700" dirty="0"/>
            </a:br>
            <a:br>
              <a:rPr lang="es-MX" sz="2700" dirty="0"/>
            </a:br>
            <a:br>
              <a:rPr lang="es-MX" sz="2700" dirty="0"/>
            </a:br>
            <a:br>
              <a:rPr lang="es-MX" sz="2700" dirty="0"/>
            </a:br>
            <a:endParaRPr lang="es-MX" dirty="0"/>
          </a:p>
        </p:txBody>
      </p:sp>
      <p:sp>
        <p:nvSpPr>
          <p:cNvPr id="5" name="CuadroTexto 4"/>
          <p:cNvSpPr txBox="1"/>
          <p:nvPr/>
        </p:nvSpPr>
        <p:spPr>
          <a:xfrm>
            <a:off x="2408664" y="394692"/>
            <a:ext cx="7694341" cy="6463308"/>
          </a:xfrm>
          <a:prstGeom prst="rect">
            <a:avLst/>
          </a:prstGeom>
          <a:noFill/>
        </p:spPr>
        <p:txBody>
          <a:bodyPr wrap="square" rtlCol="0">
            <a:spAutoFit/>
          </a:bodyPr>
          <a:lstStyle/>
          <a:p>
            <a:pPr algn="ctr"/>
            <a:r>
              <a:rPr lang="es-MX" sz="2400" b="1" dirty="0">
                <a:latin typeface="Century Gothic" panose="020B0502020202020204" pitchFamily="34" charset="0"/>
              </a:rPr>
              <a:t>Escuela Normal de Educación Preescolar</a:t>
            </a:r>
            <a:br>
              <a:rPr lang="es-MX" sz="2400" b="1" dirty="0">
                <a:latin typeface="Century Gothic" panose="020B0502020202020204" pitchFamily="34" charset="0"/>
              </a:rPr>
            </a:br>
            <a:r>
              <a:rPr lang="es-MX" sz="2400" b="1" dirty="0">
                <a:latin typeface="Century Gothic" panose="020B0502020202020204" pitchFamily="34" charset="0"/>
              </a:rPr>
              <a:t>English B1</a:t>
            </a:r>
            <a:br>
              <a:rPr lang="es-MX" sz="2400" b="1" dirty="0">
                <a:latin typeface="Century Gothic" panose="020B0502020202020204" pitchFamily="34" charset="0"/>
              </a:rPr>
            </a:br>
            <a:br>
              <a:rPr lang="es-MX" sz="2400" dirty="0">
                <a:latin typeface="Century Gothic" panose="020B0502020202020204" pitchFamily="34" charset="0"/>
              </a:rPr>
            </a:br>
            <a:r>
              <a:rPr lang="es-MX" sz="2400" b="1" dirty="0" err="1">
                <a:latin typeface="Century Gothic" panose="020B0502020202020204" pitchFamily="34" charset="0"/>
              </a:rPr>
              <a:t>Unit</a:t>
            </a:r>
            <a:r>
              <a:rPr lang="es-MX" sz="2400" b="1" dirty="0">
                <a:latin typeface="Century Gothic" panose="020B0502020202020204" pitchFamily="34" charset="0"/>
              </a:rPr>
              <a:t> 6:</a:t>
            </a:r>
            <a:br>
              <a:rPr lang="es-MX" sz="2400" dirty="0">
                <a:latin typeface="Century Gothic" panose="020B0502020202020204" pitchFamily="34" charset="0"/>
              </a:rPr>
            </a:br>
            <a:r>
              <a:rPr lang="es-MX" sz="2400" b="1" dirty="0">
                <a:latin typeface="Century Gothic" panose="020B0502020202020204" pitchFamily="34" charset="0"/>
              </a:rPr>
              <a:t>Project: </a:t>
            </a:r>
            <a:r>
              <a:rPr lang="es-MX" sz="2400" b="1" dirty="0" err="1">
                <a:latin typeface="Century Gothic" panose="020B0502020202020204" pitchFamily="34" charset="0"/>
              </a:rPr>
              <a:t>What’s</a:t>
            </a:r>
            <a:r>
              <a:rPr lang="es-MX" sz="2400" b="1" dirty="0">
                <a:latin typeface="Century Gothic" panose="020B0502020202020204" pitchFamily="34" charset="0"/>
              </a:rPr>
              <a:t> a </a:t>
            </a:r>
            <a:r>
              <a:rPr lang="es-MX" sz="2400" b="1" dirty="0" err="1">
                <a:latin typeface="Century Gothic" panose="020B0502020202020204" pitchFamily="34" charset="0"/>
              </a:rPr>
              <a:t>good</a:t>
            </a:r>
            <a:r>
              <a:rPr lang="es-MX" sz="2400" b="1" dirty="0">
                <a:latin typeface="Century Gothic" panose="020B0502020202020204" pitchFamily="34" charset="0"/>
              </a:rPr>
              <a:t> </a:t>
            </a:r>
            <a:r>
              <a:rPr lang="es-MX" sz="2400" b="1" dirty="0" err="1">
                <a:latin typeface="Century Gothic" panose="020B0502020202020204" pitchFamily="34" charset="0"/>
              </a:rPr>
              <a:t>job</a:t>
            </a:r>
            <a:r>
              <a:rPr lang="es-MX" sz="2400" b="1" dirty="0">
                <a:latin typeface="Century Gothic" panose="020B0502020202020204" pitchFamily="34" charset="0"/>
              </a:rPr>
              <a:t> </a:t>
            </a:r>
            <a:r>
              <a:rPr lang="es-MX" sz="2400" b="1" dirty="0" err="1">
                <a:latin typeface="Century Gothic" panose="020B0502020202020204" pitchFamily="34" charset="0"/>
              </a:rPr>
              <a:t>for</a:t>
            </a:r>
            <a:r>
              <a:rPr lang="es-MX" sz="2400" b="1" dirty="0">
                <a:latin typeface="Century Gothic" panose="020B0502020202020204" pitchFamily="34" charset="0"/>
              </a:rPr>
              <a:t> me?</a:t>
            </a:r>
            <a:br>
              <a:rPr lang="es-MX" sz="2400" dirty="0">
                <a:latin typeface="Century Gothic" panose="020B0502020202020204" pitchFamily="34" charset="0"/>
              </a:rPr>
            </a:br>
            <a:br>
              <a:rPr lang="es-MX" sz="2400" dirty="0">
                <a:latin typeface="Century Gothic" panose="020B0502020202020204" pitchFamily="34" charset="0"/>
              </a:rPr>
            </a:br>
            <a:r>
              <a:rPr lang="es-MX" sz="2400" b="1" dirty="0">
                <a:latin typeface="Century Gothic" panose="020B0502020202020204" pitchFamily="34" charset="0"/>
              </a:rPr>
              <a:t>Teacher: </a:t>
            </a:r>
            <a:r>
              <a:rPr lang="es-MX" sz="2400" dirty="0">
                <a:latin typeface="Century Gothic" panose="020B0502020202020204" pitchFamily="34" charset="0"/>
              </a:rPr>
              <a:t>Beatriz Eugenia Valdés Rodríguez</a:t>
            </a:r>
            <a:br>
              <a:rPr lang="es-MX" sz="2400" dirty="0">
                <a:latin typeface="Century Gothic" panose="020B0502020202020204" pitchFamily="34" charset="0"/>
              </a:rPr>
            </a:br>
            <a:r>
              <a:rPr lang="es-MX" sz="2400" b="1" dirty="0">
                <a:latin typeface="Century Gothic" panose="020B0502020202020204" pitchFamily="34" charset="0"/>
              </a:rPr>
              <a:t>Members:</a:t>
            </a:r>
            <a:br>
              <a:rPr lang="es-MX" sz="2400" dirty="0">
                <a:latin typeface="Century Gothic" panose="020B0502020202020204" pitchFamily="34" charset="0"/>
              </a:rPr>
            </a:br>
            <a:r>
              <a:rPr lang="es-MX" sz="2400" dirty="0">
                <a:latin typeface="Century Gothic" panose="020B0502020202020204" pitchFamily="34" charset="0"/>
              </a:rPr>
              <a:t>Beltrán Balandrán Sahima Guadalupe #2</a:t>
            </a:r>
            <a:br>
              <a:rPr lang="es-MX" sz="2400" dirty="0">
                <a:latin typeface="Century Gothic" panose="020B0502020202020204" pitchFamily="34" charset="0"/>
              </a:rPr>
            </a:br>
            <a:r>
              <a:rPr lang="es-MX" sz="2400" dirty="0">
                <a:latin typeface="Century Gothic" panose="020B0502020202020204" pitchFamily="34" charset="0"/>
              </a:rPr>
              <a:t>González Valdez María Paula #4</a:t>
            </a:r>
            <a:br>
              <a:rPr lang="es-MX" sz="2400" dirty="0">
                <a:latin typeface="Century Gothic" panose="020B0502020202020204" pitchFamily="34" charset="0"/>
              </a:rPr>
            </a:br>
            <a:br>
              <a:rPr lang="es-MX" sz="2400" dirty="0">
                <a:latin typeface="Century Gothic" panose="020B0502020202020204" pitchFamily="34" charset="0"/>
              </a:rPr>
            </a:br>
            <a:r>
              <a:rPr lang="es-MX" sz="2400" dirty="0">
                <a:latin typeface="Century Gothic" panose="020B0502020202020204" pitchFamily="34" charset="0"/>
              </a:rPr>
              <a:t>Vázquez Esquivel Daniela Abigail #9</a:t>
            </a:r>
            <a:br>
              <a:rPr lang="es-MX" sz="2400" dirty="0">
                <a:latin typeface="Century Gothic" panose="020B0502020202020204" pitchFamily="34" charset="0"/>
              </a:rPr>
            </a:br>
            <a:br>
              <a:rPr lang="es-MX" sz="2400" dirty="0">
                <a:latin typeface="Century Gothic" panose="020B0502020202020204" pitchFamily="34" charset="0"/>
              </a:rPr>
            </a:br>
            <a:r>
              <a:rPr lang="es-MX" sz="2400" dirty="0">
                <a:latin typeface="Century Gothic" panose="020B0502020202020204" pitchFamily="34" charset="0"/>
              </a:rPr>
              <a:t>Tuesday, March 17th, 2020.</a:t>
            </a:r>
            <a:br>
              <a:rPr lang="es-MX" sz="2400" dirty="0">
                <a:latin typeface="Century Gothic" panose="020B0502020202020204" pitchFamily="34" charset="0"/>
              </a:rPr>
            </a:br>
            <a:r>
              <a:rPr lang="es-MX" sz="2400" dirty="0">
                <a:latin typeface="Century Gothic" panose="020B0502020202020204" pitchFamily="34" charset="0"/>
              </a:rPr>
              <a:t>Saltillo, Coah., México.</a:t>
            </a:r>
            <a:br>
              <a:rPr lang="es-MX" dirty="0"/>
            </a:br>
            <a:br>
              <a:rPr lang="es-MX" dirty="0"/>
            </a:br>
            <a:br>
              <a:rPr lang="es-MX" dirty="0"/>
            </a:br>
            <a:endParaRPr lang="es-MX" dirty="0"/>
          </a:p>
        </p:txBody>
      </p:sp>
      <p:pic>
        <p:nvPicPr>
          <p:cNvPr id="6" name="Imagen 5"/>
          <p:cNvPicPr/>
          <p:nvPr/>
        </p:nvPicPr>
        <p:blipFill rotWithShape="1">
          <a:blip r:embed="rId2">
            <a:extLst>
              <a:ext uri="{28A0092B-C50C-407E-A947-70E740481C1C}">
                <a14:useLocalDpi xmlns:a14="http://schemas.microsoft.com/office/drawing/2010/main" val="0"/>
              </a:ext>
            </a:extLst>
          </a:blip>
          <a:srcRect l="22960" r="18873"/>
          <a:stretch/>
        </p:blipFill>
        <p:spPr bwMode="auto">
          <a:xfrm>
            <a:off x="1191631" y="575534"/>
            <a:ext cx="1050825" cy="1492752"/>
          </a:xfrm>
          <a:prstGeom prst="rect">
            <a:avLst/>
          </a:prstGeom>
          <a:ln>
            <a:noFill/>
          </a:ln>
          <a:extLst>
            <a:ext uri="{53640926-AAD7-44D8-BBD7-CCE9431645EC}">
              <a14:shadowObscured xmlns:a14="http://schemas.microsoft.com/office/drawing/2010/main"/>
            </a:ext>
          </a:extLst>
        </p:spPr>
      </p:pic>
      <p:pic>
        <p:nvPicPr>
          <p:cNvPr id="7170" name="Picture 2" descr="Resultado de imagen de periodist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01" b="96751" l="9744" r="89776"/>
                    </a14:imgEffect>
                  </a14:imgLayer>
                </a14:imgProps>
              </a:ext>
              <a:ext uri="{28A0092B-C50C-407E-A947-70E740481C1C}">
                <a14:useLocalDpi xmlns:a14="http://schemas.microsoft.com/office/drawing/2010/main" val="0"/>
              </a:ext>
            </a:extLst>
          </a:blip>
          <a:srcRect/>
          <a:stretch>
            <a:fillRect/>
          </a:stretch>
        </p:blipFill>
        <p:spPr bwMode="auto">
          <a:xfrm>
            <a:off x="9162827" y="1321910"/>
            <a:ext cx="2400746" cy="36586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de ingeniero animado"/>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79" b="97105" l="0" r="100000"/>
                    </a14:imgEffect>
                  </a14:imgLayer>
                </a14:imgProps>
              </a:ext>
              <a:ext uri="{28A0092B-C50C-407E-A947-70E740481C1C}">
                <a14:useLocalDpi xmlns:a14="http://schemas.microsoft.com/office/drawing/2010/main" val="0"/>
              </a:ext>
            </a:extLst>
          </a:blip>
          <a:srcRect/>
          <a:stretch>
            <a:fillRect/>
          </a:stretch>
        </p:blipFill>
        <p:spPr bwMode="auto">
          <a:xfrm>
            <a:off x="323627" y="2049650"/>
            <a:ext cx="2476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515FD9-361B-40EE-A1CD-625E09052CE1}"/>
              </a:ext>
            </a:extLst>
          </p:cNvPr>
          <p:cNvPicPr>
            <a:picLocks noChangeAspect="1"/>
          </p:cNvPicPr>
          <p:nvPr/>
        </p:nvPicPr>
        <p:blipFill>
          <a:blip r:embed="rId2"/>
          <a:stretch>
            <a:fillRect/>
          </a:stretch>
        </p:blipFill>
        <p:spPr>
          <a:xfrm>
            <a:off x="0" y="0"/>
            <a:ext cx="6600825" cy="3286125"/>
          </a:xfrm>
          <a:prstGeom prst="rect">
            <a:avLst/>
          </a:prstGeom>
        </p:spPr>
      </p:pic>
      <p:pic>
        <p:nvPicPr>
          <p:cNvPr id="6" name="Imagen 5">
            <a:extLst>
              <a:ext uri="{FF2B5EF4-FFF2-40B4-BE49-F238E27FC236}">
                <a16:creationId xmlns:a16="http://schemas.microsoft.com/office/drawing/2014/main" id="{36C57A1F-D579-4D29-A648-207D5CE83CB2}"/>
              </a:ext>
            </a:extLst>
          </p:cNvPr>
          <p:cNvPicPr>
            <a:picLocks noChangeAspect="1"/>
          </p:cNvPicPr>
          <p:nvPr/>
        </p:nvPicPr>
        <p:blipFill>
          <a:blip r:embed="rId3"/>
          <a:stretch>
            <a:fillRect/>
          </a:stretch>
        </p:blipFill>
        <p:spPr>
          <a:xfrm>
            <a:off x="6667500" y="3552825"/>
            <a:ext cx="5524500" cy="3305175"/>
          </a:xfrm>
          <a:prstGeom prst="rect">
            <a:avLst/>
          </a:prstGeom>
        </p:spPr>
      </p:pic>
      <p:sp>
        <p:nvSpPr>
          <p:cNvPr id="2" name="CuadroTexto 1"/>
          <p:cNvSpPr txBox="1"/>
          <p:nvPr/>
        </p:nvSpPr>
        <p:spPr>
          <a:xfrm>
            <a:off x="785611" y="3747752"/>
            <a:ext cx="4997003" cy="1477328"/>
          </a:xfrm>
          <a:prstGeom prst="rect">
            <a:avLst/>
          </a:prstGeom>
          <a:noFill/>
        </p:spPr>
        <p:txBody>
          <a:bodyPr wrap="square" rtlCol="0">
            <a:spAutoFit/>
          </a:bodyPr>
          <a:lstStyle/>
          <a:p>
            <a:r>
              <a:rPr lang="en-US" dirty="0">
                <a:latin typeface="Century Gothic" panose="020B0502020202020204" pitchFamily="34" charset="0"/>
              </a:rPr>
              <a:t>She likes to work on weekends, manage social networks, write, communicate with people from other cultures, so she would be good at working as a journalist on a television or radio station.</a:t>
            </a:r>
            <a:endParaRPr lang="es-MX" dirty="0">
              <a:latin typeface="Century Gothic" panose="020B0502020202020204" pitchFamily="34" charset="0"/>
            </a:endParaRPr>
          </a:p>
        </p:txBody>
      </p:sp>
      <p:pic>
        <p:nvPicPr>
          <p:cNvPr id="3075" name="Picture 3" descr="Resultado de imagen de periodi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112" y="933109"/>
            <a:ext cx="3873276" cy="235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8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BC611A-5BBC-4409-85C6-D307462E94C1}"/>
              </a:ext>
            </a:extLst>
          </p:cNvPr>
          <p:cNvPicPr>
            <a:picLocks noChangeAspect="1"/>
          </p:cNvPicPr>
          <p:nvPr/>
        </p:nvPicPr>
        <p:blipFill>
          <a:blip r:embed="rId2"/>
          <a:stretch>
            <a:fillRect/>
          </a:stretch>
        </p:blipFill>
        <p:spPr>
          <a:xfrm>
            <a:off x="0" y="0"/>
            <a:ext cx="6610350" cy="3276600"/>
          </a:xfrm>
          <a:prstGeom prst="rect">
            <a:avLst/>
          </a:prstGeom>
        </p:spPr>
      </p:pic>
      <p:pic>
        <p:nvPicPr>
          <p:cNvPr id="5" name="Imagen 4">
            <a:extLst>
              <a:ext uri="{FF2B5EF4-FFF2-40B4-BE49-F238E27FC236}">
                <a16:creationId xmlns:a16="http://schemas.microsoft.com/office/drawing/2014/main" id="{C608ABC4-0D22-4E30-BEF2-A666BF4D755E}"/>
              </a:ext>
            </a:extLst>
          </p:cNvPr>
          <p:cNvPicPr>
            <a:picLocks noChangeAspect="1"/>
          </p:cNvPicPr>
          <p:nvPr/>
        </p:nvPicPr>
        <p:blipFill>
          <a:blip r:embed="rId3"/>
          <a:stretch>
            <a:fillRect/>
          </a:stretch>
        </p:blipFill>
        <p:spPr>
          <a:xfrm>
            <a:off x="6686550" y="3543300"/>
            <a:ext cx="5505450" cy="3314700"/>
          </a:xfrm>
          <a:prstGeom prst="rect">
            <a:avLst/>
          </a:prstGeom>
        </p:spPr>
      </p:pic>
      <p:sp>
        <p:nvSpPr>
          <p:cNvPr id="6" name="CuadroTexto 5"/>
          <p:cNvSpPr txBox="1"/>
          <p:nvPr/>
        </p:nvSpPr>
        <p:spPr>
          <a:xfrm>
            <a:off x="927279" y="3543300"/>
            <a:ext cx="5203065" cy="1200329"/>
          </a:xfrm>
          <a:prstGeom prst="rect">
            <a:avLst/>
          </a:prstGeom>
          <a:noFill/>
        </p:spPr>
        <p:txBody>
          <a:bodyPr wrap="square" rtlCol="0">
            <a:spAutoFit/>
          </a:bodyPr>
          <a:lstStyle/>
          <a:p>
            <a:br>
              <a:rPr lang="en-US" dirty="0">
                <a:latin typeface="Century Gothic" panose="020B0502020202020204" pitchFamily="34" charset="0"/>
              </a:rPr>
            </a:br>
            <a:r>
              <a:rPr lang="en-US" dirty="0">
                <a:latin typeface="Century Gothic" panose="020B0502020202020204" pitchFamily="34" charset="0"/>
              </a:rPr>
              <a:t>He likes to work with numbers, lead, learn new languages, travel, draw, etc. so you would be a good automotive engineer.</a:t>
            </a:r>
            <a:endParaRPr lang="es-MX" dirty="0">
              <a:latin typeface="Century Gothic" panose="020B0502020202020204" pitchFamily="34" charset="0"/>
            </a:endParaRPr>
          </a:p>
        </p:txBody>
      </p:sp>
      <p:pic>
        <p:nvPicPr>
          <p:cNvPr id="6146" name="Picture 2" descr="Resultado de imagen de ingenieria automotr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86" y="540913"/>
            <a:ext cx="4207097" cy="252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8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3A9F54C-47CB-431B-824B-C288AC58F772}"/>
              </a:ext>
            </a:extLst>
          </p:cNvPr>
          <p:cNvPicPr>
            <a:picLocks noChangeAspect="1"/>
          </p:cNvPicPr>
          <p:nvPr/>
        </p:nvPicPr>
        <p:blipFill>
          <a:blip r:embed="rId2"/>
          <a:stretch>
            <a:fillRect/>
          </a:stretch>
        </p:blipFill>
        <p:spPr>
          <a:xfrm>
            <a:off x="0" y="0"/>
            <a:ext cx="6600825" cy="3286125"/>
          </a:xfrm>
          <a:prstGeom prst="rect">
            <a:avLst/>
          </a:prstGeom>
        </p:spPr>
      </p:pic>
      <p:pic>
        <p:nvPicPr>
          <p:cNvPr id="5" name="Imagen 4">
            <a:extLst>
              <a:ext uri="{FF2B5EF4-FFF2-40B4-BE49-F238E27FC236}">
                <a16:creationId xmlns:a16="http://schemas.microsoft.com/office/drawing/2014/main" id="{62E768B7-223D-4A8B-81EB-251D49D06CA9}"/>
              </a:ext>
            </a:extLst>
          </p:cNvPr>
          <p:cNvPicPr>
            <a:picLocks noChangeAspect="1"/>
          </p:cNvPicPr>
          <p:nvPr/>
        </p:nvPicPr>
        <p:blipFill>
          <a:blip r:embed="rId3"/>
          <a:stretch>
            <a:fillRect/>
          </a:stretch>
        </p:blipFill>
        <p:spPr>
          <a:xfrm>
            <a:off x="6667500" y="3562350"/>
            <a:ext cx="5524500" cy="3295650"/>
          </a:xfrm>
          <a:prstGeom prst="rect">
            <a:avLst/>
          </a:prstGeom>
        </p:spPr>
      </p:pic>
      <p:sp>
        <p:nvSpPr>
          <p:cNvPr id="7" name="CuadroTexto 6"/>
          <p:cNvSpPr txBox="1"/>
          <p:nvPr/>
        </p:nvSpPr>
        <p:spPr>
          <a:xfrm>
            <a:off x="1455313" y="3657600"/>
            <a:ext cx="4069724" cy="2031325"/>
          </a:xfrm>
          <a:prstGeom prst="rect">
            <a:avLst/>
          </a:prstGeom>
          <a:noFill/>
        </p:spPr>
        <p:txBody>
          <a:bodyPr wrap="square" rtlCol="0">
            <a:spAutoFit/>
          </a:bodyPr>
          <a:lstStyle/>
          <a:p>
            <a:pPr algn="ctr"/>
            <a:br>
              <a:rPr lang="en-US" dirty="0">
                <a:latin typeface="Century Gothic" panose="020B0502020202020204" pitchFamily="34" charset="0"/>
              </a:rPr>
            </a:br>
            <a:r>
              <a:rPr lang="en-US" dirty="0">
                <a:latin typeface="Century Gothic" panose="020B0502020202020204" pitchFamily="34" charset="0"/>
              </a:rPr>
              <a:t>He likes to be aware of new fashions, communicate with people from other cultures, travel, learn new things and for this reason he would be a good fashion designer.</a:t>
            </a:r>
            <a:endParaRPr lang="es-MX" dirty="0">
              <a:latin typeface="Century Gothic" panose="020B0502020202020204" pitchFamily="34" charset="0"/>
            </a:endParaRPr>
          </a:p>
        </p:txBody>
      </p:sp>
      <p:pic>
        <p:nvPicPr>
          <p:cNvPr id="5122" name="Picture 2" descr="Resultado de imagen de diseñador de mod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273" y="746975"/>
            <a:ext cx="4527301" cy="23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C4C4B11-537B-4972-BF44-D058F64223A8}"/>
              </a:ext>
            </a:extLst>
          </p:cNvPr>
          <p:cNvPicPr>
            <a:picLocks noChangeAspect="1"/>
          </p:cNvPicPr>
          <p:nvPr/>
        </p:nvPicPr>
        <p:blipFill>
          <a:blip r:embed="rId2"/>
          <a:stretch>
            <a:fillRect/>
          </a:stretch>
        </p:blipFill>
        <p:spPr>
          <a:xfrm>
            <a:off x="0" y="0"/>
            <a:ext cx="6610350" cy="3286125"/>
          </a:xfrm>
          <a:prstGeom prst="rect">
            <a:avLst/>
          </a:prstGeom>
        </p:spPr>
      </p:pic>
      <p:pic>
        <p:nvPicPr>
          <p:cNvPr id="6" name="Imagen 5">
            <a:extLst>
              <a:ext uri="{FF2B5EF4-FFF2-40B4-BE49-F238E27FC236}">
                <a16:creationId xmlns:a16="http://schemas.microsoft.com/office/drawing/2014/main" id="{9995B0E3-1E3F-455D-8E28-E224DEAD7775}"/>
              </a:ext>
            </a:extLst>
          </p:cNvPr>
          <p:cNvPicPr>
            <a:picLocks noChangeAspect="1"/>
          </p:cNvPicPr>
          <p:nvPr/>
        </p:nvPicPr>
        <p:blipFill>
          <a:blip r:embed="rId3"/>
          <a:stretch>
            <a:fillRect/>
          </a:stretch>
        </p:blipFill>
        <p:spPr>
          <a:xfrm>
            <a:off x="6677025" y="3543300"/>
            <a:ext cx="5514975" cy="3314700"/>
          </a:xfrm>
          <a:prstGeom prst="rect">
            <a:avLst/>
          </a:prstGeom>
        </p:spPr>
      </p:pic>
      <p:sp>
        <p:nvSpPr>
          <p:cNvPr id="7" name="CuadroTexto 6"/>
          <p:cNvSpPr txBox="1"/>
          <p:nvPr/>
        </p:nvSpPr>
        <p:spPr>
          <a:xfrm>
            <a:off x="1184856" y="3670479"/>
            <a:ext cx="4005329" cy="2031325"/>
          </a:xfrm>
          <a:prstGeom prst="rect">
            <a:avLst/>
          </a:prstGeom>
          <a:noFill/>
        </p:spPr>
        <p:txBody>
          <a:bodyPr wrap="square" rtlCol="0">
            <a:spAutoFit/>
          </a:bodyPr>
          <a:lstStyle/>
          <a:p>
            <a:pPr algn="ctr"/>
            <a:r>
              <a:rPr lang="en-US" dirty="0">
                <a:latin typeface="Century Gothic" panose="020B0502020202020204" pitchFamily="34" charset="0"/>
              </a:rPr>
              <a:t>He likes to manage social networks, it does not matter much having to work with numbers, learn new languages, solve problems, learn new things and travel for what would be a good systems engineer</a:t>
            </a:r>
            <a:endParaRPr lang="es-MX" dirty="0">
              <a:latin typeface="Century Gothic" panose="020B0502020202020204" pitchFamily="34" charset="0"/>
            </a:endParaRPr>
          </a:p>
        </p:txBody>
      </p:sp>
      <p:pic>
        <p:nvPicPr>
          <p:cNvPr id="4099" name="Picture 3" descr="Resultado de imagen de ingeniero en siste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397" y="962561"/>
            <a:ext cx="3884322" cy="19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2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7444" y="940158"/>
            <a:ext cx="3643643" cy="4386799"/>
          </a:xfrm>
        </p:spPr>
        <p:txBody>
          <a:bodyPr>
            <a:normAutofit lnSpcReduction="10000"/>
          </a:bodyPr>
          <a:lstStyle/>
          <a:p>
            <a:pPr marL="0" indent="0" algn="ctr">
              <a:buNone/>
            </a:pPr>
            <a:r>
              <a:rPr lang="es-MX" sz="2000" dirty="0" err="1">
                <a:solidFill>
                  <a:schemeClr val="accent2">
                    <a:lumMod val="60000"/>
                    <a:lumOff val="40000"/>
                  </a:schemeClr>
                </a:solidFill>
                <a:latin typeface="Century Gothic" panose="020B0502020202020204" pitchFamily="34" charset="0"/>
              </a:rPr>
              <a:t>Sahima’s</a:t>
            </a:r>
            <a:r>
              <a:rPr lang="es-MX" sz="2000" dirty="0">
                <a:solidFill>
                  <a:schemeClr val="accent2">
                    <a:lumMod val="60000"/>
                    <a:lumOff val="40000"/>
                  </a:schemeClr>
                </a:solidFill>
                <a:latin typeface="Century Gothic" panose="020B0502020202020204" pitchFamily="34" charset="0"/>
              </a:rPr>
              <a:t>  reflection</a:t>
            </a:r>
          </a:p>
          <a:p>
            <a:pPr marL="0" indent="0" algn="ctr">
              <a:buNone/>
            </a:pPr>
            <a:r>
              <a:rPr lang="en-US" sz="2000" dirty="0">
                <a:latin typeface="Century Gothic" panose="020B0502020202020204" pitchFamily="34" charset="0"/>
              </a:rPr>
              <a:t>This project is of great help to achieve a review of the skills that people have, I consider it important to recognize the skills that each person has. since in the future when I am a kindergarten teacher those skills will have to be observed in children. on the other hand with this project I managed to have a great learning and I also managed to work very well as a team.</a:t>
            </a:r>
            <a:endParaRPr lang="es-MX" sz="2000" dirty="0">
              <a:latin typeface="Century Gothic" panose="020B0502020202020204" pitchFamily="34" charset="0"/>
            </a:endParaRPr>
          </a:p>
        </p:txBody>
      </p:sp>
      <p:sp>
        <p:nvSpPr>
          <p:cNvPr id="4" name="Marcador de contenido 2"/>
          <p:cNvSpPr txBox="1">
            <a:spLocks/>
          </p:cNvSpPr>
          <p:nvPr/>
        </p:nvSpPr>
        <p:spPr>
          <a:xfrm>
            <a:off x="4031087" y="940156"/>
            <a:ext cx="3643643" cy="3953815"/>
          </a:xfrm>
          <a:prstGeom prst="rect">
            <a:avLst/>
          </a:prstGeom>
        </p:spPr>
        <p:txBody>
          <a:bodyPr vert="horz" lIns="91440" tIns="45720" rIns="91440" bIns="45720" rtlCol="0">
            <a:normAutofit/>
          </a:bodyPr>
          <a:lst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2000" dirty="0" err="1">
                <a:solidFill>
                  <a:schemeClr val="accent2">
                    <a:lumMod val="60000"/>
                    <a:lumOff val="40000"/>
                  </a:schemeClr>
                </a:solidFill>
                <a:latin typeface="Century Gothic" panose="020B0502020202020204" pitchFamily="34" charset="0"/>
              </a:rPr>
              <a:t>Daniela’s</a:t>
            </a:r>
            <a:r>
              <a:rPr lang="es-MX" sz="2000" dirty="0">
                <a:solidFill>
                  <a:schemeClr val="accent2">
                    <a:lumMod val="60000"/>
                    <a:lumOff val="40000"/>
                  </a:schemeClr>
                </a:solidFill>
                <a:latin typeface="Century Gothic" panose="020B0502020202020204" pitchFamily="34" charset="0"/>
              </a:rPr>
              <a:t>  reflection</a:t>
            </a:r>
          </a:p>
          <a:p>
            <a:pPr marL="0" indent="0" algn="ctr">
              <a:buNone/>
            </a:pPr>
            <a:r>
              <a:rPr lang="en-US" sz="2000" dirty="0">
                <a:latin typeface="Century Gothic" panose="020B0502020202020204" pitchFamily="34" charset="0"/>
              </a:rPr>
              <a:t>Through this project we were able to get to know the different skills and preferences of the people so that in this way they could know what their profession could be, we also put into practice what was seen in the unit such as the use of the gerund and short answers</a:t>
            </a:r>
            <a:endParaRPr lang="es-MX" sz="2000" dirty="0">
              <a:latin typeface="Century Gothic" panose="020B0502020202020204" pitchFamily="34" charset="0"/>
            </a:endParaRPr>
          </a:p>
        </p:txBody>
      </p:sp>
      <p:sp>
        <p:nvSpPr>
          <p:cNvPr id="5" name="Marcador de contenido 2"/>
          <p:cNvSpPr txBox="1">
            <a:spLocks/>
          </p:cNvSpPr>
          <p:nvPr/>
        </p:nvSpPr>
        <p:spPr>
          <a:xfrm>
            <a:off x="7595320" y="940156"/>
            <a:ext cx="4163091" cy="4386799"/>
          </a:xfrm>
          <a:prstGeom prst="rect">
            <a:avLst/>
          </a:prstGeom>
        </p:spPr>
        <p:txBody>
          <a:bodyPr vert="horz" lIns="91440" tIns="45720" rIns="91440" bIns="45720" rtlCol="0">
            <a:normAutofit/>
          </a:bodyPr>
          <a:lst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2000" dirty="0">
                <a:solidFill>
                  <a:schemeClr val="accent2">
                    <a:lumMod val="60000"/>
                    <a:lumOff val="40000"/>
                  </a:schemeClr>
                </a:solidFill>
                <a:latin typeface="Century Gothic" panose="020B0502020202020204" pitchFamily="34" charset="0"/>
              </a:rPr>
              <a:t>Paula’s  reflection</a:t>
            </a:r>
          </a:p>
          <a:p>
            <a:pPr marL="0" indent="0" algn="ctr">
              <a:buNone/>
            </a:pPr>
            <a:r>
              <a:rPr lang="en-US" sz="2000" dirty="0">
                <a:latin typeface="Century Gothic" panose="020B0502020202020204" pitchFamily="34" charset="0"/>
              </a:rPr>
              <a:t>This activity helped us learn about the skills that people have and how, thanks to the skills, a person may be able to choose a career that will be the root of their work for life. It is important to know how to describe what you like and what you do not like, to know what things are best for you, depending on your personality.</a:t>
            </a:r>
            <a:endParaRPr lang="es-MX" sz="2000" dirty="0">
              <a:latin typeface="Century Gothic" panose="020B0502020202020204" pitchFamily="34" charset="0"/>
            </a:endParaRPr>
          </a:p>
        </p:txBody>
      </p:sp>
    </p:spTree>
    <p:extLst>
      <p:ext uri="{BB962C8B-B14F-4D97-AF65-F5344CB8AC3E}">
        <p14:creationId xmlns:p14="http://schemas.microsoft.com/office/powerpoint/2010/main" val="136956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8500056" y="1828801"/>
            <a:ext cx="3258355" cy="2246769"/>
          </a:xfrm>
          <a:prstGeom prst="rect">
            <a:avLst/>
          </a:prstGeom>
          <a:noFill/>
        </p:spPr>
        <p:txBody>
          <a:bodyPr wrap="square" rtlCol="0">
            <a:spAutoFit/>
          </a:bodyPr>
          <a:lstStyle/>
          <a:p>
            <a:r>
              <a:rPr lang="es-MX" sz="1400" b="1" dirty="0">
                <a:latin typeface="Century Gothic" panose="020B0502020202020204" pitchFamily="34" charset="0"/>
              </a:rPr>
              <a:t>Rubric to assess your project. Name of the team members:</a:t>
            </a:r>
          </a:p>
          <a:p>
            <a:pPr marL="285750" indent="-285750">
              <a:buFont typeface="Arial" panose="020B0604020202020204" pitchFamily="34" charset="0"/>
              <a:buChar char="•"/>
            </a:pPr>
            <a:r>
              <a:rPr lang="es-MX" sz="1400" dirty="0">
                <a:latin typeface="Century Gothic" panose="020B0502020202020204" pitchFamily="34" charset="0"/>
              </a:rPr>
              <a:t>Beltrán Balandrán Sahima Guadalupe #2</a:t>
            </a:r>
          </a:p>
          <a:p>
            <a:pPr marL="285750" indent="-285750">
              <a:buFont typeface="Arial" panose="020B0604020202020204" pitchFamily="34" charset="0"/>
              <a:buChar char="•"/>
            </a:pPr>
            <a:r>
              <a:rPr lang="es-MX" sz="1400" dirty="0">
                <a:latin typeface="Century Gothic" panose="020B0502020202020204" pitchFamily="34" charset="0"/>
              </a:rPr>
              <a:t>González Valdez María Paula #4</a:t>
            </a:r>
          </a:p>
          <a:p>
            <a:pPr marL="285750" indent="-285750">
              <a:buFont typeface="Arial" panose="020B0604020202020204" pitchFamily="34" charset="0"/>
              <a:buChar char="•"/>
            </a:pPr>
            <a:r>
              <a:rPr lang="es-MX" sz="1400" dirty="0">
                <a:latin typeface="Century Gothic" panose="020B0502020202020204" pitchFamily="34" charset="0"/>
              </a:rPr>
              <a:t>Vázquez Esquivel Daniela Abigail #9</a:t>
            </a:r>
          </a:p>
          <a:p>
            <a:endParaRPr lang="es-MX" sz="1400" dirty="0">
              <a:latin typeface="Century Gothic" panose="020B0502020202020204" pitchFamily="34" charset="0"/>
            </a:endParaRPr>
          </a:p>
          <a:p>
            <a:r>
              <a:rPr lang="es-MX" sz="1400" b="1" dirty="0">
                <a:latin typeface="Century Gothic" panose="020B0502020202020204" pitchFamily="34" charset="0"/>
              </a:rPr>
              <a:t>Date: Tuesday, March 17th, 2020.</a:t>
            </a:r>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3073634238"/>
              </p:ext>
            </p:extLst>
          </p:nvPr>
        </p:nvGraphicFramePr>
        <p:xfrm>
          <a:off x="1332069" y="386369"/>
          <a:ext cx="6949046" cy="5631994"/>
        </p:xfrm>
        <a:graphic>
          <a:graphicData uri="http://schemas.openxmlformats.org/drawingml/2006/table">
            <a:tbl>
              <a:tblPr firstRow="1" firstCol="1" bandRow="1">
                <a:tableStyleId>{5C22544A-7EE6-4342-B048-85BDC9FD1C3A}</a:tableStyleId>
              </a:tblPr>
              <a:tblGrid>
                <a:gridCol w="1313284">
                  <a:extLst>
                    <a:ext uri="{9D8B030D-6E8A-4147-A177-3AD203B41FA5}">
                      <a16:colId xmlns:a16="http://schemas.microsoft.com/office/drawing/2014/main" val="2144078374"/>
                    </a:ext>
                  </a:extLst>
                </a:gridCol>
                <a:gridCol w="1429306">
                  <a:extLst>
                    <a:ext uri="{9D8B030D-6E8A-4147-A177-3AD203B41FA5}">
                      <a16:colId xmlns:a16="http://schemas.microsoft.com/office/drawing/2014/main" val="561049850"/>
                    </a:ext>
                  </a:extLst>
                </a:gridCol>
                <a:gridCol w="1282838">
                  <a:extLst>
                    <a:ext uri="{9D8B030D-6E8A-4147-A177-3AD203B41FA5}">
                      <a16:colId xmlns:a16="http://schemas.microsoft.com/office/drawing/2014/main" val="1950474448"/>
                    </a:ext>
                  </a:extLst>
                </a:gridCol>
                <a:gridCol w="1516529">
                  <a:extLst>
                    <a:ext uri="{9D8B030D-6E8A-4147-A177-3AD203B41FA5}">
                      <a16:colId xmlns:a16="http://schemas.microsoft.com/office/drawing/2014/main" val="3200635320"/>
                    </a:ext>
                  </a:extLst>
                </a:gridCol>
                <a:gridCol w="1407089">
                  <a:extLst>
                    <a:ext uri="{9D8B030D-6E8A-4147-A177-3AD203B41FA5}">
                      <a16:colId xmlns:a16="http://schemas.microsoft.com/office/drawing/2014/main" val="1312962810"/>
                    </a:ext>
                  </a:extLst>
                </a:gridCol>
              </a:tblGrid>
              <a:tr h="175892">
                <a:tc>
                  <a:txBody>
                    <a:bodyPr/>
                    <a:lstStyle/>
                    <a:p>
                      <a:pPr marL="152400" indent="-152400">
                        <a:lnSpc>
                          <a:spcPts val="1300"/>
                        </a:lnSpc>
                        <a:spcAft>
                          <a:spcPts val="0"/>
                        </a:spcAft>
                      </a:pPr>
                      <a:r>
                        <a:rPr lang="en-US" sz="1100" dirty="0">
                          <a:effectLst/>
                        </a:rPr>
                        <a:t>Category</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Score 5</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Score 4</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Score 3</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Score 2</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203933504"/>
                  </a:ext>
                </a:extLst>
              </a:tr>
              <a:tr h="749629">
                <a:tc>
                  <a:txBody>
                    <a:bodyPr/>
                    <a:lstStyle/>
                    <a:p>
                      <a:pPr marL="152400" indent="-152400">
                        <a:lnSpc>
                          <a:spcPts val="1300"/>
                        </a:lnSpc>
                        <a:spcAft>
                          <a:spcPts val="0"/>
                        </a:spcAft>
                      </a:pPr>
                      <a:r>
                        <a:rPr lang="en-US" sz="1100" dirty="0">
                          <a:effectLst/>
                        </a:rPr>
                        <a:t>Required elements</a:t>
                      </a:r>
                      <a:endParaRPr lang="es-MX" sz="1100" dirty="0">
                        <a:effectLst/>
                      </a:endParaRPr>
                    </a:p>
                    <a:p>
                      <a:pPr marL="152400" indent="-152400">
                        <a:lnSpc>
                          <a:spcPts val="1300"/>
                        </a:lnSpc>
                        <a:spcAft>
                          <a:spcPts val="0"/>
                        </a:spcAft>
                      </a:pPr>
                      <a:r>
                        <a:rPr lang="en-US" sz="1100" dirty="0">
                          <a:effectLst/>
                        </a:rPr>
                        <a:t>20 pts</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Goes over and above all required elements stated in the instructions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Includes all of the required elements stated in the instructions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Missing one or more of the required elements.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Several required elements are missing from the project</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3231411260"/>
                  </a:ext>
                </a:extLst>
              </a:tr>
              <a:tr h="1021443">
                <a:tc>
                  <a:txBody>
                    <a:bodyPr/>
                    <a:lstStyle/>
                    <a:p>
                      <a:pPr marL="152400" indent="-152400">
                        <a:lnSpc>
                          <a:spcPts val="1300"/>
                        </a:lnSpc>
                        <a:spcAft>
                          <a:spcPts val="0"/>
                        </a:spcAft>
                      </a:pPr>
                      <a:r>
                        <a:rPr lang="en-US" sz="1100" dirty="0">
                          <a:effectLst/>
                        </a:rPr>
                        <a:t>Overall effectiveness and completion of task 10 pts</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Project is organized and presents material captivating for viewer</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Project is somewhat organized and complete and holds attention of viewer</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Project is disorganized and incomplete at times and is somewhat able to hold attention of viewer</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Project is incomplete and not easy to follow</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3286511521"/>
                  </a:ext>
                </a:extLst>
              </a:tr>
              <a:tr h="943409">
                <a:tc>
                  <a:txBody>
                    <a:bodyPr/>
                    <a:lstStyle/>
                    <a:p>
                      <a:pPr marL="152400" indent="-152400">
                        <a:lnSpc>
                          <a:spcPts val="1300"/>
                        </a:lnSpc>
                        <a:spcAft>
                          <a:spcPts val="0"/>
                        </a:spcAft>
                      </a:pPr>
                      <a:r>
                        <a:rPr lang="en-US" sz="1100">
                          <a:effectLst/>
                        </a:rPr>
                        <a:t>Creativity</a:t>
                      </a:r>
                      <a:endParaRPr lang="es-MX" sz="1100">
                        <a:effectLst/>
                      </a:endParaRPr>
                    </a:p>
                    <a:p>
                      <a:pPr marL="152400" indent="-152400">
                        <a:lnSpc>
                          <a:spcPts val="1300"/>
                        </a:lnSpc>
                        <a:spcAft>
                          <a:spcPts val="0"/>
                        </a:spcAft>
                      </a:pPr>
                      <a:r>
                        <a:rPr lang="en-US" sz="1100">
                          <a:effectLst/>
                        </a:rPr>
                        <a:t>10 pts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Exceptionally unique and clever in showing deep understanding</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Thoughtfully and uniquely presented; showing understanding</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A few original touches enhance the project to show some understanding of the material</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Shows little originality and creativity and/or effort in understanding the material</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3599459449"/>
                  </a:ext>
                </a:extLst>
              </a:tr>
              <a:tr h="749629">
                <a:tc>
                  <a:txBody>
                    <a:bodyPr/>
                    <a:lstStyle/>
                    <a:p>
                      <a:pPr marL="152400" indent="-152400">
                        <a:lnSpc>
                          <a:spcPts val="1300"/>
                        </a:lnSpc>
                        <a:spcAft>
                          <a:spcPts val="0"/>
                        </a:spcAft>
                      </a:pPr>
                      <a:r>
                        <a:rPr lang="en-US" sz="1100">
                          <a:effectLst/>
                        </a:rPr>
                        <a:t>Neatness and attractiveness</a:t>
                      </a:r>
                      <a:endParaRPr lang="es-MX" sz="1100">
                        <a:effectLst/>
                      </a:endParaRPr>
                    </a:p>
                    <a:p>
                      <a:pPr marL="152400" indent="-152400">
                        <a:lnSpc>
                          <a:spcPts val="1300"/>
                        </a:lnSpc>
                        <a:spcAft>
                          <a:spcPts val="0"/>
                        </a:spcAft>
                      </a:pPr>
                      <a:r>
                        <a:rPr lang="en-US" sz="1100">
                          <a:effectLst/>
                        </a:rPr>
                        <a:t>10 pts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Exceptionally attractive and neat in design and layout</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Attractive and neat in design and layout</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Acceptably attractive but may be messy at times and/or show lack of organization</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Distractingly messy or very poorly designed</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1124737352"/>
                  </a:ext>
                </a:extLst>
              </a:tr>
              <a:tr h="749629">
                <a:tc>
                  <a:txBody>
                    <a:bodyPr/>
                    <a:lstStyle/>
                    <a:p>
                      <a:pPr marL="152400" indent="-152400">
                        <a:lnSpc>
                          <a:spcPts val="1300"/>
                        </a:lnSpc>
                        <a:spcAft>
                          <a:spcPts val="0"/>
                        </a:spcAft>
                      </a:pPr>
                      <a:r>
                        <a:rPr lang="en-US" sz="1100">
                          <a:effectLst/>
                        </a:rPr>
                        <a:t>Grammar</a:t>
                      </a:r>
                      <a:endParaRPr lang="es-MX" sz="1100">
                        <a:effectLst/>
                      </a:endParaRPr>
                    </a:p>
                    <a:p>
                      <a:pPr marL="152400" indent="-152400">
                        <a:lnSpc>
                          <a:spcPts val="1300"/>
                        </a:lnSpc>
                        <a:spcAft>
                          <a:spcPts val="0"/>
                        </a:spcAft>
                      </a:pPr>
                      <a:r>
                        <a:rPr lang="en-US" sz="1100">
                          <a:effectLst/>
                        </a:rPr>
                        <a:t>30 pts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No grammatical or mechanical mistakes </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2 or 3 grammatical mistakes which are not distracting</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4 to 6 grammatical mistakes which are distracting</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More than 6 grammar or mechanical mistakes which are very distracting</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3403522921"/>
                  </a:ext>
                </a:extLst>
              </a:tr>
              <a:tr h="951011">
                <a:tc>
                  <a:txBody>
                    <a:bodyPr/>
                    <a:lstStyle/>
                    <a:p>
                      <a:pPr marL="152400" indent="-152400">
                        <a:lnSpc>
                          <a:spcPts val="1300"/>
                        </a:lnSpc>
                        <a:spcAft>
                          <a:spcPts val="0"/>
                        </a:spcAft>
                      </a:pPr>
                      <a:r>
                        <a:rPr lang="en-US" sz="1100">
                          <a:effectLst/>
                        </a:rPr>
                        <a:t>Understanding of content</a:t>
                      </a:r>
                      <a:endParaRPr lang="es-MX" sz="1100">
                        <a:effectLst/>
                      </a:endParaRPr>
                    </a:p>
                    <a:p>
                      <a:pPr marL="152400" indent="-152400">
                        <a:lnSpc>
                          <a:spcPts val="1300"/>
                        </a:lnSpc>
                        <a:spcAft>
                          <a:spcPts val="0"/>
                        </a:spcAft>
                      </a:pPr>
                      <a:r>
                        <a:rPr lang="en-US" sz="1100">
                          <a:effectLst/>
                        </a:rPr>
                        <a:t>20 pts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Shows a sophisticated understanding of the themes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a:effectLst/>
                        </a:rPr>
                        <a:t>Shows an understanding of the themes</a:t>
                      </a:r>
                      <a:endParaRPr lang="es-MX" sz="11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Displays a somewhat limited understanding of the themes and may have few misinterpretations</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1100" dirty="0">
                          <a:effectLst/>
                        </a:rPr>
                        <a:t>Does not show an understanding of the themes. Has quite a few misinterpretations.</a:t>
                      </a:r>
                      <a:endParaRPr lang="es-MX" sz="1100" i="1" dirty="0">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1350137620"/>
                  </a:ext>
                </a:extLst>
              </a:tr>
              <a:tr h="175892">
                <a:tc>
                  <a:txBody>
                    <a:bodyPr/>
                    <a:lstStyle/>
                    <a:p>
                      <a:pPr marL="152400" indent="-152400">
                        <a:lnSpc>
                          <a:spcPts val="1300"/>
                        </a:lnSpc>
                        <a:spcAft>
                          <a:spcPts val="0"/>
                        </a:spcAft>
                      </a:pPr>
                      <a:r>
                        <a:rPr lang="en-US" sz="800">
                          <a:effectLst/>
                        </a:rPr>
                        <a:t>Total 100 pts</a:t>
                      </a:r>
                      <a:endParaRPr lang="es-MX" sz="9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600">
                          <a:effectLst/>
                        </a:rPr>
                        <a:t> </a:t>
                      </a:r>
                      <a:endParaRPr lang="es-MX" sz="9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600">
                          <a:effectLst/>
                        </a:rPr>
                        <a:t> </a:t>
                      </a:r>
                      <a:endParaRPr lang="es-MX" sz="9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600">
                          <a:effectLst/>
                        </a:rPr>
                        <a:t> </a:t>
                      </a:r>
                      <a:endParaRPr lang="es-MX" sz="900" i="1">
                        <a:solidFill>
                          <a:srgbClr val="000000"/>
                        </a:solidFill>
                        <a:effectLst/>
                        <a:latin typeface="Arial" panose="020B0604020202020204" pitchFamily="34" charset="0"/>
                        <a:ea typeface="SimSun" panose="02010600030101010101" pitchFamily="2" charset="-122"/>
                      </a:endParaRPr>
                    </a:p>
                  </a:txBody>
                  <a:tcPr marL="60249" marR="60249" marT="0" marB="0"/>
                </a:tc>
                <a:tc>
                  <a:txBody>
                    <a:bodyPr/>
                    <a:lstStyle/>
                    <a:p>
                      <a:pPr marL="152400" indent="-152400">
                        <a:lnSpc>
                          <a:spcPts val="1300"/>
                        </a:lnSpc>
                        <a:spcAft>
                          <a:spcPts val="0"/>
                        </a:spcAft>
                      </a:pPr>
                      <a:r>
                        <a:rPr lang="en-US" sz="600" dirty="0">
                          <a:effectLst/>
                        </a:rPr>
                        <a:t> </a:t>
                      </a:r>
                      <a:endParaRPr lang="es-MX" sz="900" i="1" dirty="0">
                        <a:solidFill>
                          <a:srgbClr val="000000"/>
                        </a:solidFill>
                        <a:effectLst/>
                        <a:latin typeface="Arial" panose="020B0604020202020204" pitchFamily="34" charset="0"/>
                        <a:ea typeface="SimSun" panose="02010600030101010101" pitchFamily="2" charset="-122"/>
                      </a:endParaRPr>
                    </a:p>
                  </a:txBody>
                  <a:tcPr marL="60249" marR="60249" marT="0" marB="0"/>
                </a:tc>
                <a:extLst>
                  <a:ext uri="{0D108BD9-81ED-4DB2-BD59-A6C34878D82A}">
                    <a16:rowId xmlns:a16="http://schemas.microsoft.com/office/drawing/2014/main" val="2993848977"/>
                  </a:ext>
                </a:extLst>
              </a:tr>
            </a:tbl>
          </a:graphicData>
        </a:graphic>
      </p:graphicFrame>
    </p:spTree>
    <p:extLst>
      <p:ext uri="{BB962C8B-B14F-4D97-AF65-F5344CB8AC3E}">
        <p14:creationId xmlns:p14="http://schemas.microsoft.com/office/powerpoint/2010/main" val="205301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de persona diciendo gracias animado"/>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813" b="94118" l="4865" r="90000">
                        <a14:foregroundMark x1="33514" y1="36542" x2="36081" y2="34759"/>
                        <a14:foregroundMark x1="38919" y1="44563" x2="43649" y2="42424"/>
                      </a14:backgroundRemoval>
                    </a14:imgEffect>
                  </a14:imgLayer>
                </a14:imgProps>
              </a:ext>
              <a:ext uri="{28A0092B-C50C-407E-A947-70E740481C1C}">
                <a14:useLocalDpi xmlns:a14="http://schemas.microsoft.com/office/drawing/2010/main" val="0"/>
              </a:ext>
            </a:extLst>
          </a:blip>
          <a:srcRect r="30856" b="5021"/>
          <a:stretch/>
        </p:blipFill>
        <p:spPr bwMode="auto">
          <a:xfrm>
            <a:off x="1361866" y="807720"/>
            <a:ext cx="4459814" cy="464430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532120" y="2468154"/>
            <a:ext cx="5059680" cy="1323439"/>
          </a:xfrm>
          <a:prstGeom prst="rect">
            <a:avLst/>
          </a:prstGeom>
          <a:noFill/>
        </p:spPr>
        <p:txBody>
          <a:bodyPr wrap="square" rtlCol="0">
            <a:spAutoFit/>
          </a:bodyPr>
          <a:lstStyle/>
          <a:p>
            <a:pPr algn="ctr"/>
            <a:r>
              <a:rPr lang="es-MX" sz="8000" dirty="0">
                <a:latin typeface="Lucida Handwriting" panose="03010101010101010101" pitchFamily="66" charset="0"/>
              </a:rPr>
              <a:t>Thanks!</a:t>
            </a:r>
          </a:p>
        </p:txBody>
      </p:sp>
    </p:spTree>
    <p:extLst>
      <p:ext uri="{BB962C8B-B14F-4D97-AF65-F5344CB8AC3E}">
        <p14:creationId xmlns:p14="http://schemas.microsoft.com/office/powerpoint/2010/main" val="7635659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743</Words>
  <Application>Microsoft Office PowerPoint</Application>
  <PresentationFormat>Panorámica</PresentationFormat>
  <Paragraphs>64</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Century Gothic</vt:lpstr>
      <vt:lpstr>Lucida Handwriting</vt:lpstr>
      <vt:lpstr>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 SUEGRO</dc:creator>
  <cp:lastModifiedBy>Beatriz Eugenia Valdés Rodríguez</cp:lastModifiedBy>
  <cp:revision>23</cp:revision>
  <dcterms:created xsi:type="dcterms:W3CDTF">2020-02-29T00:15:34Z</dcterms:created>
  <dcterms:modified xsi:type="dcterms:W3CDTF">2020-03-23T06:23:50Z</dcterms:modified>
</cp:coreProperties>
</file>