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33CC33"/>
    <a:srgbClr val="00FF00"/>
    <a:srgbClr val="996633"/>
    <a:srgbClr val="6666FF"/>
    <a:srgbClr val="99FF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3570716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324725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3145716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3556005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2313471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3353488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3846344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2947421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2626836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365499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1613B6F-7AD7-4411-B331-F53DEB858A66}" type="datetimeFigureOut">
              <a:rPr lang="es-MX" smtClean="0"/>
              <a:t>25/03/2020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D35E60-DE0E-4E50-BB65-566FA9043254}" type="slidenum">
              <a:rPr lang="es-MX" smtClean="0"/>
              <a:t>‹Nº›</a:t>
            </a:fld>
            <a:endParaRPr lang="es-MX"/>
          </a:p>
        </p:txBody>
      </p:sp>
    </p:spTree>
    <p:extLst>
      <p:ext uri="{BB962C8B-B14F-4D97-AF65-F5344CB8AC3E}">
        <p14:creationId xmlns:p14="http://schemas.microsoft.com/office/powerpoint/2010/main" val="342672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613B6F-7AD7-4411-B331-F53DEB858A66}" type="datetimeFigureOut">
              <a:rPr lang="es-MX" smtClean="0"/>
              <a:t>25/03/2020</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35E60-DE0E-4E50-BB65-566FA9043254}" type="slidenum">
              <a:rPr lang="es-MX" smtClean="0"/>
              <a:t>‹Nº›</a:t>
            </a:fld>
            <a:endParaRPr lang="es-MX"/>
          </a:p>
        </p:txBody>
      </p:sp>
    </p:spTree>
    <p:extLst>
      <p:ext uri="{BB962C8B-B14F-4D97-AF65-F5344CB8AC3E}">
        <p14:creationId xmlns:p14="http://schemas.microsoft.com/office/powerpoint/2010/main" val="3122259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330" y="394692"/>
            <a:ext cx="9144000" cy="6432530"/>
          </a:xfrm>
          <a:prstGeom prst="rect">
            <a:avLst/>
          </a:prstGeom>
        </p:spPr>
        <p:txBody>
          <a:bodyPr wrap="square">
            <a:spAutoFit/>
          </a:bodyPr>
          <a:lstStyle/>
          <a:p>
            <a:pPr algn="ctr"/>
            <a:r>
              <a:rPr lang="es-MX" sz="2000" b="1" dirty="0" smtClean="0">
                <a:latin typeface="Corbel" pitchFamily="34" charset="0"/>
              </a:rPr>
              <a:t>Escuela </a:t>
            </a:r>
            <a:r>
              <a:rPr lang="es-MX" sz="2000" b="1" dirty="0">
                <a:latin typeface="Corbel" pitchFamily="34" charset="0"/>
              </a:rPr>
              <a:t>Normal de Educación Preescolar.</a:t>
            </a:r>
            <a:endParaRPr lang="es-MX" sz="2000" b="0" dirty="0" smtClean="0">
              <a:effectLst/>
              <a:latin typeface="Corbel" pitchFamily="34" charset="0"/>
            </a:endParaRPr>
          </a:p>
          <a:p>
            <a:pPr algn="ctr"/>
            <a:r>
              <a:rPr lang="es-MX" sz="2000" b="0" dirty="0" smtClean="0">
                <a:effectLst/>
                <a:latin typeface="Corbel" pitchFamily="34" charset="0"/>
              </a:rPr>
              <a:t/>
            </a:r>
            <a:br>
              <a:rPr lang="es-MX" sz="2000" b="0" dirty="0" smtClean="0">
                <a:effectLst/>
                <a:latin typeface="Corbel" pitchFamily="34" charset="0"/>
              </a:rPr>
            </a:br>
            <a:r>
              <a:rPr lang="es-MX" sz="2000" dirty="0">
                <a:latin typeface="Corbel" pitchFamily="34" charset="0"/>
              </a:rPr>
              <a:t>Licenciatura en educación preescolar</a:t>
            </a:r>
            <a:endParaRPr lang="es-MX" sz="2000" b="0" dirty="0" smtClean="0">
              <a:effectLst/>
              <a:latin typeface="Corbel" pitchFamily="34" charset="0"/>
            </a:endParaRPr>
          </a:p>
          <a:p>
            <a:pPr algn="ctr"/>
            <a:r>
              <a:rPr lang="es-MX" sz="2000" b="0" dirty="0" smtClean="0">
                <a:effectLst/>
                <a:latin typeface="Corbel" pitchFamily="34" charset="0"/>
              </a:rPr>
              <a:t/>
            </a:r>
            <a:br>
              <a:rPr lang="es-MX" sz="2000" b="0" dirty="0" smtClean="0">
                <a:effectLst/>
                <a:latin typeface="Corbel" pitchFamily="34" charset="0"/>
              </a:rPr>
            </a:br>
            <a:r>
              <a:rPr lang="es-MX" sz="2000" dirty="0">
                <a:latin typeface="Corbel" pitchFamily="34" charset="0"/>
              </a:rPr>
              <a:t>Ciclo escolar 2019-2020</a:t>
            </a:r>
            <a:endParaRPr lang="es-MX" sz="2000" b="0" dirty="0" smtClean="0">
              <a:effectLst/>
              <a:latin typeface="Corbel" pitchFamily="34" charset="0"/>
            </a:endParaRPr>
          </a:p>
          <a:p>
            <a:pPr algn="ctr"/>
            <a:r>
              <a:rPr lang="es-MX" sz="2000" b="0" dirty="0" smtClean="0">
                <a:effectLst/>
                <a:latin typeface="Corbel" pitchFamily="34" charset="0"/>
              </a:rPr>
              <a:t/>
            </a:r>
            <a:br>
              <a:rPr lang="es-MX" sz="2000" b="0" dirty="0" smtClean="0">
                <a:effectLst/>
                <a:latin typeface="Corbel" pitchFamily="34" charset="0"/>
              </a:rPr>
            </a:br>
            <a:r>
              <a:rPr lang="es-MX" sz="2000" b="1" dirty="0">
                <a:latin typeface="Corbel" pitchFamily="34" charset="0"/>
              </a:rPr>
              <a:t>Asignatura</a:t>
            </a:r>
            <a:r>
              <a:rPr lang="es-MX" sz="2000" dirty="0">
                <a:latin typeface="Corbel" pitchFamily="34" charset="0"/>
              </a:rPr>
              <a:t>: </a:t>
            </a:r>
            <a:r>
              <a:rPr lang="es-MX" sz="2000" dirty="0" smtClean="0">
                <a:latin typeface="Corbel" pitchFamily="34" charset="0"/>
              </a:rPr>
              <a:t>Tutoría</a:t>
            </a:r>
            <a:endParaRPr lang="es-MX" sz="2000" b="0" dirty="0" smtClean="0">
              <a:effectLst/>
              <a:latin typeface="Corbel" pitchFamily="34" charset="0"/>
            </a:endParaRPr>
          </a:p>
          <a:p>
            <a:pPr algn="ctr"/>
            <a:r>
              <a:rPr lang="es-MX" sz="2000" b="0" dirty="0" smtClean="0">
                <a:effectLst/>
                <a:latin typeface="Corbel" pitchFamily="34" charset="0"/>
              </a:rPr>
              <a:t/>
            </a:r>
            <a:br>
              <a:rPr lang="es-MX" sz="2000" b="0" dirty="0" smtClean="0">
                <a:effectLst/>
                <a:latin typeface="Corbel" pitchFamily="34" charset="0"/>
              </a:rPr>
            </a:br>
            <a:r>
              <a:rPr lang="es-MX" sz="2000" b="1" dirty="0">
                <a:latin typeface="Corbel" pitchFamily="34" charset="0"/>
              </a:rPr>
              <a:t>Titular</a:t>
            </a:r>
            <a:r>
              <a:rPr lang="es-MX" sz="2000" dirty="0">
                <a:latin typeface="Corbel" pitchFamily="34" charset="0"/>
              </a:rPr>
              <a:t>: </a:t>
            </a:r>
            <a:r>
              <a:rPr lang="es-MX" sz="2000" dirty="0" smtClean="0">
                <a:latin typeface="Corbel" pitchFamily="34" charset="0"/>
              </a:rPr>
              <a:t>Laura Cristina Reyes Rincón</a:t>
            </a:r>
            <a:endParaRPr lang="es-MX" sz="2000" b="0" dirty="0" smtClean="0">
              <a:effectLst/>
              <a:latin typeface="Corbel" pitchFamily="34" charset="0"/>
            </a:endParaRPr>
          </a:p>
          <a:p>
            <a:pPr algn="ctr"/>
            <a:r>
              <a:rPr lang="es-MX" sz="2000" b="0" dirty="0" smtClean="0">
                <a:effectLst/>
                <a:latin typeface="Corbel" pitchFamily="34" charset="0"/>
              </a:rPr>
              <a:t/>
            </a:r>
            <a:br>
              <a:rPr lang="es-MX" sz="2000" b="0" dirty="0" smtClean="0">
                <a:effectLst/>
                <a:latin typeface="Corbel" pitchFamily="34" charset="0"/>
              </a:rPr>
            </a:br>
            <a:r>
              <a:rPr lang="es-MX" sz="2000" b="1" dirty="0">
                <a:latin typeface="Corbel" pitchFamily="34" charset="0"/>
              </a:rPr>
              <a:t>Título del trabajo</a:t>
            </a:r>
            <a:r>
              <a:rPr lang="es-MX" sz="2000" b="1" dirty="0" smtClean="0">
                <a:latin typeface="Corbel" pitchFamily="34" charset="0"/>
              </a:rPr>
              <a:t>:</a:t>
            </a:r>
            <a:r>
              <a:rPr lang="es-MX" sz="2000" b="0" dirty="0" smtClean="0">
                <a:effectLst/>
                <a:latin typeface="Corbel" pitchFamily="34" charset="0"/>
              </a:rPr>
              <a:t/>
            </a:r>
            <a:br>
              <a:rPr lang="es-MX" sz="2000" b="0" dirty="0" smtClean="0">
                <a:effectLst/>
                <a:latin typeface="Corbel" pitchFamily="34" charset="0"/>
              </a:rPr>
            </a:br>
            <a:r>
              <a:rPr lang="es-MX" sz="2000" b="0" dirty="0" smtClean="0">
                <a:effectLst/>
                <a:latin typeface="Corbel" pitchFamily="34" charset="0"/>
              </a:rPr>
              <a:t/>
            </a:r>
            <a:br>
              <a:rPr lang="es-MX" sz="2000" b="0" dirty="0" smtClean="0">
                <a:effectLst/>
                <a:latin typeface="Corbel" pitchFamily="34" charset="0"/>
              </a:rPr>
            </a:br>
            <a:r>
              <a:rPr lang="es-MX" sz="2000" b="1" dirty="0">
                <a:latin typeface="Corbel" pitchFamily="34" charset="0"/>
              </a:rPr>
              <a:t>Alumno</a:t>
            </a:r>
            <a:r>
              <a:rPr lang="es-MX" sz="2000" dirty="0">
                <a:latin typeface="Corbel" pitchFamily="34" charset="0"/>
              </a:rPr>
              <a:t>: Lucia del Carmen Laureano Valdez</a:t>
            </a:r>
            <a:endParaRPr lang="es-MX" sz="2000" b="0" dirty="0" smtClean="0">
              <a:effectLst/>
              <a:latin typeface="Corbel" pitchFamily="34" charset="0"/>
            </a:endParaRPr>
          </a:p>
          <a:p>
            <a:pPr algn="ctr"/>
            <a:r>
              <a:rPr lang="es-MX" sz="2000" b="0" dirty="0" smtClean="0">
                <a:effectLst/>
                <a:latin typeface="Corbel" pitchFamily="34" charset="0"/>
              </a:rPr>
              <a:t/>
            </a:r>
            <a:br>
              <a:rPr lang="es-MX" sz="2000" b="0" dirty="0" smtClean="0">
                <a:effectLst/>
                <a:latin typeface="Corbel" pitchFamily="34" charset="0"/>
              </a:rPr>
            </a:br>
            <a:r>
              <a:rPr lang="es-MX" sz="2000" b="1" dirty="0">
                <a:latin typeface="Corbel" pitchFamily="34" charset="0"/>
              </a:rPr>
              <a:t>Número de  Lista</a:t>
            </a:r>
            <a:r>
              <a:rPr lang="es-MX" sz="2000" dirty="0">
                <a:latin typeface="Corbel" pitchFamily="34" charset="0"/>
              </a:rPr>
              <a:t>:  14</a:t>
            </a:r>
            <a:endParaRPr lang="es-MX" sz="2000" b="0" dirty="0" smtClean="0">
              <a:effectLst/>
              <a:latin typeface="Corbel" pitchFamily="34" charset="0"/>
            </a:endParaRPr>
          </a:p>
          <a:p>
            <a:pPr algn="ctr"/>
            <a:r>
              <a:rPr lang="es-MX" sz="2000" b="0" dirty="0" smtClean="0">
                <a:effectLst/>
                <a:latin typeface="Corbel" pitchFamily="34" charset="0"/>
              </a:rPr>
              <a:t/>
            </a:r>
            <a:br>
              <a:rPr lang="es-MX" sz="2000" b="0" dirty="0" smtClean="0">
                <a:effectLst/>
                <a:latin typeface="Corbel" pitchFamily="34" charset="0"/>
              </a:rPr>
            </a:br>
            <a:r>
              <a:rPr lang="es-MX" sz="2000" b="1" dirty="0">
                <a:latin typeface="Corbel" pitchFamily="34" charset="0"/>
              </a:rPr>
              <a:t>Semestre</a:t>
            </a:r>
            <a:r>
              <a:rPr lang="es-MX" sz="2000" dirty="0">
                <a:latin typeface="Corbel" pitchFamily="34" charset="0"/>
              </a:rPr>
              <a:t>: 2°             </a:t>
            </a:r>
            <a:r>
              <a:rPr lang="es-MX" sz="2000" b="1" dirty="0">
                <a:latin typeface="Corbel" pitchFamily="34" charset="0"/>
              </a:rPr>
              <a:t> </a:t>
            </a:r>
            <a:r>
              <a:rPr lang="es-MX" sz="2000" b="1" dirty="0" err="1">
                <a:latin typeface="Corbel" pitchFamily="34" charset="0"/>
              </a:rPr>
              <a:t>Sección</a:t>
            </a:r>
            <a:r>
              <a:rPr lang="es-MX" sz="2000" dirty="0" err="1">
                <a:latin typeface="Corbel" pitchFamily="34" charset="0"/>
              </a:rPr>
              <a:t>:”B</a:t>
            </a:r>
            <a:r>
              <a:rPr lang="es-MX" sz="2000" dirty="0">
                <a:latin typeface="Corbel" pitchFamily="34" charset="0"/>
              </a:rPr>
              <a:t>”</a:t>
            </a:r>
            <a:endParaRPr lang="es-MX" sz="2000" b="0" dirty="0" smtClean="0">
              <a:effectLst/>
              <a:latin typeface="Corbel" pitchFamily="34" charset="0"/>
            </a:endParaRPr>
          </a:p>
          <a:p>
            <a:pPr algn="r"/>
            <a:r>
              <a:rPr lang="es-MX" b="0" dirty="0" smtClean="0">
                <a:effectLst/>
              </a:rPr>
              <a:t/>
            </a:r>
            <a:br>
              <a:rPr lang="es-MX" b="0" dirty="0" smtClean="0">
                <a:effectLst/>
              </a:rPr>
            </a:br>
            <a:r>
              <a:rPr lang="es-MX" b="0" dirty="0" smtClean="0">
                <a:effectLst/>
              </a:rPr>
              <a:t/>
            </a:r>
            <a:br>
              <a:rPr lang="es-MX" b="0" dirty="0" smtClean="0">
                <a:effectLst/>
              </a:rPr>
            </a:br>
            <a:r>
              <a:rPr lang="es-MX" b="0" dirty="0" smtClean="0">
                <a:effectLst/>
              </a:rPr>
              <a:t/>
            </a:r>
            <a:br>
              <a:rPr lang="es-MX" b="0" dirty="0" smtClean="0">
                <a:effectLst/>
              </a:rPr>
            </a:br>
            <a:r>
              <a:rPr lang="es-MX" dirty="0"/>
              <a:t>Saltillo, Coahuila a </a:t>
            </a:r>
            <a:r>
              <a:rPr lang="es-MX" dirty="0" smtClean="0"/>
              <a:t>Marzo del 2020.</a:t>
            </a:r>
            <a:endParaRPr lang="es-MX" b="0" dirty="0" smtClean="0">
              <a:effectLst/>
            </a:endParaRPr>
          </a:p>
        </p:txBody>
      </p:sp>
      <p:pic>
        <p:nvPicPr>
          <p:cNvPr id="1026" name="Picture 2" descr="https://lh6.googleusercontent.com/fZAeZRH6pG9dRbY-oZMyyPFjT_9KYwYoXY6R73weUutybsbFnHjOxq-Fod9t3_trgrqH_DlqWQUS4TZjPutB1UwtnekQ9jTbky9wb4-8Ylh3mYhB9KvSHLK-KLkPA5RHBl-wwZN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545" y="394692"/>
            <a:ext cx="1962803" cy="1450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345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116632"/>
            <a:ext cx="8856984" cy="1440160"/>
          </a:xfr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r>
              <a:rPr lang="es-MX" sz="1800" b="1" dirty="0">
                <a:latin typeface="Corbel" pitchFamily="34" charset="0"/>
              </a:rPr>
              <a:t>Ejercicio no. 3. Hágalo usted mismo: acrósticos</a:t>
            </a:r>
            <a:r>
              <a:rPr lang="es-MX" sz="1800" b="1" dirty="0" smtClean="0">
                <a:latin typeface="Corbel" pitchFamily="34" charset="0"/>
              </a:rPr>
              <a:t>.</a:t>
            </a:r>
            <a:br>
              <a:rPr lang="es-MX" sz="1800" b="1" dirty="0" smtClean="0">
                <a:latin typeface="Corbel" pitchFamily="34" charset="0"/>
              </a:rPr>
            </a:br>
            <a:r>
              <a:rPr lang="es-MX" sz="1800" dirty="0">
                <a:latin typeface="Corbel" pitchFamily="34" charset="0"/>
              </a:rPr>
              <a:t> </a:t>
            </a:r>
            <a:r>
              <a:rPr lang="es-MX" sz="1800" dirty="0" smtClean="0">
                <a:latin typeface="Corbel" pitchFamily="34" charset="0"/>
              </a:rPr>
              <a:t>Instrucción:</a:t>
            </a:r>
            <a:r>
              <a:rPr lang="es-MX" sz="1800" dirty="0">
                <a:latin typeface="Corbel" pitchFamily="34" charset="0"/>
              </a:rPr>
              <a:t> </a:t>
            </a:r>
            <a:r>
              <a:rPr lang="es-MX" sz="1800" dirty="0" smtClean="0">
                <a:latin typeface="Corbel" pitchFamily="34" charset="0"/>
              </a:rPr>
              <a:t> Idea </a:t>
            </a:r>
            <a:r>
              <a:rPr lang="es-MX" sz="1800" dirty="0">
                <a:latin typeface="Corbel" pitchFamily="34" charset="0"/>
              </a:rPr>
              <a:t>un acróstico para los nueves planetas en orden de su distancia promedio al Sol. Sus nombres, en orden son: Mercurio, Venus, Tierra, Marte, Júpiter, Saturno, Urano, Neptuno, Plutón</a:t>
            </a:r>
            <a:r>
              <a:rPr lang="es-MX" sz="1800" dirty="0" smtClean="0">
                <a:latin typeface="Corbel" pitchFamily="34" charset="0"/>
              </a:rPr>
              <a:t>.</a:t>
            </a:r>
            <a:endParaRPr lang="es-MX" sz="1800" dirty="0">
              <a:latin typeface="Corbel" pitchFamily="34" charset="0"/>
            </a:endParaRPr>
          </a:p>
        </p:txBody>
      </p:sp>
      <p:pic>
        <p:nvPicPr>
          <p:cNvPr id="4" name="3 Marcador de contenido"/>
          <p:cNvPicPr>
            <a:picLocks noGrp="1" noChangeAspect="1"/>
          </p:cNvPicPr>
          <p:nvPr>
            <p:ph idx="1"/>
          </p:nvPr>
        </p:nvPicPr>
        <p:blipFill rotWithShape="1">
          <a:blip r:embed="rId2">
            <a:extLst>
              <a:ext uri="{28A0092B-C50C-407E-A947-70E740481C1C}">
                <a14:useLocalDpi xmlns:a14="http://schemas.microsoft.com/office/drawing/2010/main" val="0"/>
              </a:ext>
            </a:extLst>
          </a:blip>
          <a:srcRect b="19883"/>
          <a:stretch/>
        </p:blipFill>
        <p:spPr>
          <a:xfrm>
            <a:off x="-16023" y="1895537"/>
            <a:ext cx="9160023" cy="4962463"/>
          </a:xfrm>
        </p:spPr>
      </p:pic>
      <p:sp>
        <p:nvSpPr>
          <p:cNvPr id="5" name="4 CuadroTexto"/>
          <p:cNvSpPr txBox="1"/>
          <p:nvPr/>
        </p:nvSpPr>
        <p:spPr>
          <a:xfrm>
            <a:off x="-360489" y="1969676"/>
            <a:ext cx="10009112" cy="338554"/>
          </a:xfrm>
          <a:prstGeom prst="rect">
            <a:avLst/>
          </a:prstGeom>
          <a:noFill/>
        </p:spPr>
        <p:txBody>
          <a:bodyPr wrap="square" rtlCol="0">
            <a:spAutoFit/>
          </a:bodyPr>
          <a:lstStyle/>
          <a:p>
            <a:pPr algn="ctr"/>
            <a:r>
              <a:rPr lang="es-MX" sz="1600" b="1" dirty="0" smtClean="0">
                <a:solidFill>
                  <a:schemeClr val="bg1"/>
                </a:solidFill>
                <a:latin typeface="Arial Rounded MT Bold" pitchFamily="34" charset="0"/>
              </a:rPr>
              <a:t>Simplemente  Mi   Vida  era  Tuya  eras  Mi  ilusión  Juntos Soñamos Una vida Nueva  y Perfecta </a:t>
            </a:r>
            <a:endParaRPr lang="es-MX" sz="1600" b="1" dirty="0">
              <a:solidFill>
                <a:schemeClr val="bg1"/>
              </a:solidFill>
              <a:latin typeface="Arial Rounded MT Bold" pitchFamily="34" charset="0"/>
            </a:endParaRPr>
          </a:p>
        </p:txBody>
      </p:sp>
      <p:sp>
        <p:nvSpPr>
          <p:cNvPr id="6" name="5 CuadroTexto"/>
          <p:cNvSpPr txBox="1"/>
          <p:nvPr/>
        </p:nvSpPr>
        <p:spPr>
          <a:xfrm>
            <a:off x="34124" y="2215897"/>
            <a:ext cx="336952" cy="923330"/>
          </a:xfrm>
          <a:prstGeom prst="rect">
            <a:avLst/>
          </a:prstGeom>
          <a:noFill/>
        </p:spPr>
        <p:txBody>
          <a:bodyPr wrap="none" rtlCol="0">
            <a:spAutoFit/>
          </a:bodyPr>
          <a:lstStyle/>
          <a:p>
            <a:r>
              <a:rPr lang="es-MX" b="1" dirty="0" smtClean="0">
                <a:solidFill>
                  <a:schemeClr val="bg1"/>
                </a:solidFill>
              </a:rPr>
              <a:t>O</a:t>
            </a:r>
          </a:p>
          <a:p>
            <a:r>
              <a:rPr lang="es-MX" b="1" dirty="0" smtClean="0">
                <a:solidFill>
                  <a:schemeClr val="bg1"/>
                </a:solidFill>
              </a:rPr>
              <a:t>L</a:t>
            </a:r>
          </a:p>
          <a:p>
            <a:endParaRPr lang="es-MX" dirty="0"/>
          </a:p>
        </p:txBody>
      </p:sp>
      <p:sp>
        <p:nvSpPr>
          <p:cNvPr id="7" name="6 CuadroTexto"/>
          <p:cNvSpPr txBox="1"/>
          <p:nvPr/>
        </p:nvSpPr>
        <p:spPr>
          <a:xfrm>
            <a:off x="1331345" y="2185870"/>
            <a:ext cx="324128" cy="1815882"/>
          </a:xfrm>
          <a:prstGeom prst="rect">
            <a:avLst/>
          </a:prstGeom>
          <a:noFill/>
        </p:spPr>
        <p:txBody>
          <a:bodyPr wrap="none" rtlCol="0">
            <a:spAutoFit/>
          </a:bodyPr>
          <a:lstStyle/>
          <a:p>
            <a:r>
              <a:rPr lang="es-MX" sz="1600" b="1" dirty="0" smtClean="0">
                <a:solidFill>
                  <a:schemeClr val="bg1"/>
                </a:solidFill>
              </a:rPr>
              <a:t>E</a:t>
            </a:r>
          </a:p>
          <a:p>
            <a:r>
              <a:rPr lang="es-MX" sz="1600" b="1" dirty="0" smtClean="0">
                <a:solidFill>
                  <a:schemeClr val="bg1"/>
                </a:solidFill>
              </a:rPr>
              <a:t>R</a:t>
            </a:r>
          </a:p>
          <a:p>
            <a:r>
              <a:rPr lang="es-MX" sz="1600" b="1" dirty="0" smtClean="0">
                <a:solidFill>
                  <a:schemeClr val="bg1"/>
                </a:solidFill>
              </a:rPr>
              <a:t>C</a:t>
            </a:r>
          </a:p>
          <a:p>
            <a:r>
              <a:rPr lang="es-MX" sz="1600" b="1" dirty="0" smtClean="0">
                <a:solidFill>
                  <a:schemeClr val="bg1"/>
                </a:solidFill>
              </a:rPr>
              <a:t>U</a:t>
            </a:r>
          </a:p>
          <a:p>
            <a:r>
              <a:rPr lang="es-MX" sz="1600" b="1" dirty="0" smtClean="0">
                <a:solidFill>
                  <a:schemeClr val="bg1"/>
                </a:solidFill>
              </a:rPr>
              <a:t>R</a:t>
            </a:r>
          </a:p>
          <a:p>
            <a:r>
              <a:rPr lang="es-MX" sz="1600" b="1" dirty="0" smtClean="0">
                <a:solidFill>
                  <a:schemeClr val="bg1"/>
                </a:solidFill>
              </a:rPr>
              <a:t>I</a:t>
            </a:r>
          </a:p>
          <a:p>
            <a:r>
              <a:rPr lang="es-MX" sz="1600" b="1" dirty="0">
                <a:solidFill>
                  <a:schemeClr val="bg1"/>
                </a:solidFill>
              </a:rPr>
              <a:t>O</a:t>
            </a:r>
          </a:p>
        </p:txBody>
      </p:sp>
      <p:sp>
        <p:nvSpPr>
          <p:cNvPr id="8" name="7 CuadroTexto"/>
          <p:cNvSpPr txBox="1"/>
          <p:nvPr/>
        </p:nvSpPr>
        <p:spPr>
          <a:xfrm>
            <a:off x="1742849" y="2185870"/>
            <a:ext cx="319318" cy="1077218"/>
          </a:xfrm>
          <a:prstGeom prst="rect">
            <a:avLst/>
          </a:prstGeom>
          <a:noFill/>
        </p:spPr>
        <p:txBody>
          <a:bodyPr wrap="none" rtlCol="0">
            <a:spAutoFit/>
          </a:bodyPr>
          <a:lstStyle/>
          <a:p>
            <a:r>
              <a:rPr lang="es-MX" sz="1600" b="1" dirty="0" smtClean="0">
                <a:solidFill>
                  <a:schemeClr val="bg1"/>
                </a:solidFill>
              </a:rPr>
              <a:t>E</a:t>
            </a:r>
          </a:p>
          <a:p>
            <a:r>
              <a:rPr lang="es-MX" sz="1600" b="1" dirty="0" smtClean="0">
                <a:solidFill>
                  <a:schemeClr val="bg1"/>
                </a:solidFill>
              </a:rPr>
              <a:t>N</a:t>
            </a:r>
          </a:p>
          <a:p>
            <a:r>
              <a:rPr lang="es-MX" sz="1600" b="1" dirty="0" smtClean="0">
                <a:solidFill>
                  <a:schemeClr val="bg1"/>
                </a:solidFill>
              </a:rPr>
              <a:t>U</a:t>
            </a:r>
          </a:p>
          <a:p>
            <a:r>
              <a:rPr lang="es-MX" sz="1600" b="1" dirty="0">
                <a:solidFill>
                  <a:schemeClr val="bg1"/>
                </a:solidFill>
              </a:rPr>
              <a:t>S</a:t>
            </a:r>
          </a:p>
        </p:txBody>
      </p:sp>
      <p:sp>
        <p:nvSpPr>
          <p:cNvPr id="9" name="8 CuadroTexto"/>
          <p:cNvSpPr txBox="1"/>
          <p:nvPr/>
        </p:nvSpPr>
        <p:spPr>
          <a:xfrm>
            <a:off x="2678937" y="2138953"/>
            <a:ext cx="324128" cy="1477328"/>
          </a:xfrm>
          <a:prstGeom prst="rect">
            <a:avLst/>
          </a:prstGeom>
          <a:noFill/>
        </p:spPr>
        <p:txBody>
          <a:bodyPr wrap="none" rtlCol="0">
            <a:spAutoFit/>
          </a:bodyPr>
          <a:lstStyle/>
          <a:p>
            <a:r>
              <a:rPr lang="es-MX" b="1" dirty="0" smtClean="0">
                <a:solidFill>
                  <a:schemeClr val="bg1"/>
                </a:solidFill>
              </a:rPr>
              <a:t>I</a:t>
            </a:r>
          </a:p>
          <a:p>
            <a:r>
              <a:rPr lang="es-MX" b="1" dirty="0" smtClean="0">
                <a:solidFill>
                  <a:schemeClr val="bg1"/>
                </a:solidFill>
              </a:rPr>
              <a:t>E</a:t>
            </a:r>
          </a:p>
          <a:p>
            <a:r>
              <a:rPr lang="es-MX" b="1" dirty="0" smtClean="0">
                <a:solidFill>
                  <a:schemeClr val="bg1"/>
                </a:solidFill>
              </a:rPr>
              <a:t>R</a:t>
            </a:r>
          </a:p>
          <a:p>
            <a:r>
              <a:rPr lang="es-MX" b="1" dirty="0" smtClean="0">
                <a:solidFill>
                  <a:schemeClr val="bg1"/>
                </a:solidFill>
              </a:rPr>
              <a:t>R</a:t>
            </a:r>
          </a:p>
          <a:p>
            <a:r>
              <a:rPr lang="es-MX" b="1" dirty="0">
                <a:solidFill>
                  <a:schemeClr val="bg1"/>
                </a:solidFill>
              </a:rPr>
              <a:t>A</a:t>
            </a:r>
          </a:p>
        </p:txBody>
      </p:sp>
      <p:sp>
        <p:nvSpPr>
          <p:cNvPr id="10" name="9 CuadroTexto"/>
          <p:cNvSpPr txBox="1"/>
          <p:nvPr/>
        </p:nvSpPr>
        <p:spPr>
          <a:xfrm>
            <a:off x="3869733" y="2138953"/>
            <a:ext cx="309700" cy="1077218"/>
          </a:xfrm>
          <a:prstGeom prst="rect">
            <a:avLst/>
          </a:prstGeom>
          <a:noFill/>
        </p:spPr>
        <p:txBody>
          <a:bodyPr wrap="none" rtlCol="0">
            <a:spAutoFit/>
          </a:bodyPr>
          <a:lstStyle/>
          <a:p>
            <a:r>
              <a:rPr lang="es-MX" sz="1600" b="1" dirty="0" smtClean="0">
                <a:solidFill>
                  <a:schemeClr val="bg1"/>
                </a:solidFill>
              </a:rPr>
              <a:t>A</a:t>
            </a:r>
          </a:p>
          <a:p>
            <a:r>
              <a:rPr lang="es-MX" sz="1600" b="1" dirty="0" smtClean="0">
                <a:solidFill>
                  <a:schemeClr val="bg1"/>
                </a:solidFill>
              </a:rPr>
              <a:t>R</a:t>
            </a:r>
          </a:p>
          <a:p>
            <a:r>
              <a:rPr lang="es-MX" sz="1600" b="1" dirty="0" smtClean="0">
                <a:solidFill>
                  <a:schemeClr val="bg1"/>
                </a:solidFill>
              </a:rPr>
              <a:t>T</a:t>
            </a:r>
          </a:p>
          <a:p>
            <a:r>
              <a:rPr lang="es-MX" sz="1600" b="1" dirty="0">
                <a:solidFill>
                  <a:schemeClr val="bg1"/>
                </a:solidFill>
              </a:rPr>
              <a:t>E</a:t>
            </a:r>
          </a:p>
        </p:txBody>
      </p:sp>
      <p:sp>
        <p:nvSpPr>
          <p:cNvPr id="11" name="10 CuadroTexto"/>
          <p:cNvSpPr txBox="1"/>
          <p:nvPr/>
        </p:nvSpPr>
        <p:spPr>
          <a:xfrm>
            <a:off x="4921795" y="2184209"/>
            <a:ext cx="319318" cy="1569660"/>
          </a:xfrm>
          <a:prstGeom prst="rect">
            <a:avLst/>
          </a:prstGeom>
          <a:noFill/>
        </p:spPr>
        <p:txBody>
          <a:bodyPr wrap="none" rtlCol="0">
            <a:spAutoFit/>
          </a:bodyPr>
          <a:lstStyle/>
          <a:p>
            <a:r>
              <a:rPr lang="es-MX" sz="1600" b="1" dirty="0">
                <a:solidFill>
                  <a:schemeClr val="bg1"/>
                </a:solidFill>
              </a:rPr>
              <a:t>Ú</a:t>
            </a:r>
            <a:endParaRPr lang="es-MX" sz="1600" b="1" dirty="0" smtClean="0">
              <a:solidFill>
                <a:schemeClr val="bg1"/>
              </a:solidFill>
            </a:endParaRPr>
          </a:p>
          <a:p>
            <a:r>
              <a:rPr lang="es-MX" sz="1600" b="1" dirty="0" smtClean="0">
                <a:solidFill>
                  <a:schemeClr val="bg1"/>
                </a:solidFill>
              </a:rPr>
              <a:t>P</a:t>
            </a:r>
          </a:p>
          <a:p>
            <a:r>
              <a:rPr lang="es-MX" sz="1600" b="1" dirty="0" smtClean="0">
                <a:solidFill>
                  <a:schemeClr val="bg1"/>
                </a:solidFill>
              </a:rPr>
              <a:t>I</a:t>
            </a:r>
          </a:p>
          <a:p>
            <a:r>
              <a:rPr lang="es-MX" sz="1600" b="1" dirty="0" smtClean="0">
                <a:solidFill>
                  <a:schemeClr val="bg1"/>
                </a:solidFill>
              </a:rPr>
              <a:t>T</a:t>
            </a:r>
          </a:p>
          <a:p>
            <a:r>
              <a:rPr lang="es-MX" sz="1600" b="1" dirty="0" smtClean="0">
                <a:solidFill>
                  <a:schemeClr val="bg1"/>
                </a:solidFill>
              </a:rPr>
              <a:t>E</a:t>
            </a:r>
          </a:p>
          <a:p>
            <a:r>
              <a:rPr lang="es-MX" sz="1600" b="1" dirty="0">
                <a:solidFill>
                  <a:schemeClr val="bg1"/>
                </a:solidFill>
              </a:rPr>
              <a:t>R</a:t>
            </a:r>
          </a:p>
        </p:txBody>
      </p:sp>
      <p:sp>
        <p:nvSpPr>
          <p:cNvPr id="12" name="11 CuadroTexto"/>
          <p:cNvSpPr txBox="1"/>
          <p:nvPr/>
        </p:nvSpPr>
        <p:spPr>
          <a:xfrm>
            <a:off x="5655271" y="2180230"/>
            <a:ext cx="324128" cy="1569660"/>
          </a:xfrm>
          <a:prstGeom prst="rect">
            <a:avLst/>
          </a:prstGeom>
          <a:noFill/>
        </p:spPr>
        <p:txBody>
          <a:bodyPr wrap="none" rtlCol="0">
            <a:spAutoFit/>
          </a:bodyPr>
          <a:lstStyle/>
          <a:p>
            <a:r>
              <a:rPr lang="es-MX" sz="1600" b="1" dirty="0" smtClean="0">
                <a:solidFill>
                  <a:schemeClr val="bg1"/>
                </a:solidFill>
              </a:rPr>
              <a:t>A</a:t>
            </a:r>
          </a:p>
          <a:p>
            <a:r>
              <a:rPr lang="es-MX" sz="1600" b="1" dirty="0" smtClean="0">
                <a:solidFill>
                  <a:schemeClr val="bg1"/>
                </a:solidFill>
              </a:rPr>
              <a:t>T</a:t>
            </a:r>
          </a:p>
          <a:p>
            <a:r>
              <a:rPr lang="es-MX" sz="1600" b="1" dirty="0" smtClean="0">
                <a:solidFill>
                  <a:schemeClr val="bg1"/>
                </a:solidFill>
              </a:rPr>
              <a:t>U</a:t>
            </a:r>
          </a:p>
          <a:p>
            <a:r>
              <a:rPr lang="es-MX" sz="1600" b="1" dirty="0" smtClean="0">
                <a:solidFill>
                  <a:schemeClr val="bg1"/>
                </a:solidFill>
              </a:rPr>
              <a:t>R</a:t>
            </a:r>
          </a:p>
          <a:p>
            <a:r>
              <a:rPr lang="es-MX" sz="1600" b="1" dirty="0" smtClean="0">
                <a:solidFill>
                  <a:schemeClr val="bg1"/>
                </a:solidFill>
              </a:rPr>
              <a:t>N</a:t>
            </a:r>
          </a:p>
          <a:p>
            <a:r>
              <a:rPr lang="es-MX" sz="1600" b="1" dirty="0" smtClean="0">
                <a:solidFill>
                  <a:schemeClr val="bg1"/>
                </a:solidFill>
              </a:rPr>
              <a:t>O</a:t>
            </a:r>
            <a:endParaRPr lang="es-MX" sz="1600" b="1" dirty="0">
              <a:solidFill>
                <a:schemeClr val="bg1"/>
              </a:solidFill>
            </a:endParaRPr>
          </a:p>
        </p:txBody>
      </p:sp>
      <p:sp>
        <p:nvSpPr>
          <p:cNvPr id="13" name="12 CuadroTexto"/>
          <p:cNvSpPr txBox="1"/>
          <p:nvPr/>
        </p:nvSpPr>
        <p:spPr>
          <a:xfrm>
            <a:off x="6628946" y="2138953"/>
            <a:ext cx="319318" cy="1077218"/>
          </a:xfrm>
          <a:prstGeom prst="rect">
            <a:avLst/>
          </a:prstGeom>
          <a:noFill/>
        </p:spPr>
        <p:txBody>
          <a:bodyPr wrap="none" rtlCol="0">
            <a:spAutoFit/>
          </a:bodyPr>
          <a:lstStyle/>
          <a:p>
            <a:r>
              <a:rPr lang="es-MX" sz="1600" b="1" dirty="0" smtClean="0">
                <a:solidFill>
                  <a:schemeClr val="bg1"/>
                </a:solidFill>
              </a:rPr>
              <a:t>R</a:t>
            </a:r>
          </a:p>
          <a:p>
            <a:r>
              <a:rPr lang="es-MX" sz="1600" b="1" dirty="0" smtClean="0">
                <a:solidFill>
                  <a:schemeClr val="bg1"/>
                </a:solidFill>
              </a:rPr>
              <a:t>A</a:t>
            </a:r>
          </a:p>
          <a:p>
            <a:r>
              <a:rPr lang="es-MX" sz="1600" b="1" dirty="0" smtClean="0">
                <a:solidFill>
                  <a:schemeClr val="bg1"/>
                </a:solidFill>
              </a:rPr>
              <a:t>N</a:t>
            </a:r>
          </a:p>
          <a:p>
            <a:r>
              <a:rPr lang="es-MX" sz="1600" b="1" dirty="0">
                <a:solidFill>
                  <a:schemeClr val="bg1"/>
                </a:solidFill>
              </a:rPr>
              <a:t>o</a:t>
            </a:r>
          </a:p>
        </p:txBody>
      </p:sp>
      <p:sp>
        <p:nvSpPr>
          <p:cNvPr id="14" name="13 CuadroTexto"/>
          <p:cNvSpPr txBox="1"/>
          <p:nvPr/>
        </p:nvSpPr>
        <p:spPr>
          <a:xfrm>
            <a:off x="7529472" y="2185870"/>
            <a:ext cx="324128" cy="1569660"/>
          </a:xfrm>
          <a:prstGeom prst="rect">
            <a:avLst/>
          </a:prstGeom>
          <a:noFill/>
        </p:spPr>
        <p:txBody>
          <a:bodyPr wrap="none" rtlCol="0">
            <a:spAutoFit/>
          </a:bodyPr>
          <a:lstStyle/>
          <a:p>
            <a:r>
              <a:rPr lang="es-MX" sz="1600" b="1" dirty="0" smtClean="0">
                <a:solidFill>
                  <a:schemeClr val="bg1"/>
                </a:solidFill>
              </a:rPr>
              <a:t>E</a:t>
            </a:r>
          </a:p>
          <a:p>
            <a:r>
              <a:rPr lang="es-MX" sz="1600" b="1" dirty="0" smtClean="0">
                <a:solidFill>
                  <a:schemeClr val="bg1"/>
                </a:solidFill>
              </a:rPr>
              <a:t>P</a:t>
            </a:r>
          </a:p>
          <a:p>
            <a:r>
              <a:rPr lang="es-MX" sz="1600" b="1" dirty="0" smtClean="0">
                <a:solidFill>
                  <a:schemeClr val="bg1"/>
                </a:solidFill>
              </a:rPr>
              <a:t>T</a:t>
            </a:r>
          </a:p>
          <a:p>
            <a:r>
              <a:rPr lang="es-MX" sz="1600" b="1" dirty="0" smtClean="0">
                <a:solidFill>
                  <a:schemeClr val="bg1"/>
                </a:solidFill>
              </a:rPr>
              <a:t>U</a:t>
            </a:r>
          </a:p>
          <a:p>
            <a:r>
              <a:rPr lang="es-MX" sz="1600" b="1" dirty="0" smtClean="0">
                <a:solidFill>
                  <a:schemeClr val="bg1"/>
                </a:solidFill>
              </a:rPr>
              <a:t>N</a:t>
            </a:r>
          </a:p>
          <a:p>
            <a:r>
              <a:rPr lang="es-MX" sz="1600" b="1" dirty="0">
                <a:solidFill>
                  <a:schemeClr val="bg1"/>
                </a:solidFill>
              </a:rPr>
              <a:t>O</a:t>
            </a:r>
          </a:p>
        </p:txBody>
      </p:sp>
      <p:sp>
        <p:nvSpPr>
          <p:cNvPr id="15" name="14 CuadroTexto"/>
          <p:cNvSpPr txBox="1"/>
          <p:nvPr/>
        </p:nvSpPr>
        <p:spPr>
          <a:xfrm>
            <a:off x="8414446" y="2180230"/>
            <a:ext cx="324128" cy="1323439"/>
          </a:xfrm>
          <a:prstGeom prst="rect">
            <a:avLst/>
          </a:prstGeom>
          <a:noFill/>
        </p:spPr>
        <p:txBody>
          <a:bodyPr wrap="none" rtlCol="0">
            <a:spAutoFit/>
          </a:bodyPr>
          <a:lstStyle/>
          <a:p>
            <a:r>
              <a:rPr lang="es-MX" sz="1600" b="1" dirty="0" smtClean="0">
                <a:solidFill>
                  <a:schemeClr val="bg1"/>
                </a:solidFill>
              </a:rPr>
              <a:t>L</a:t>
            </a:r>
          </a:p>
          <a:p>
            <a:r>
              <a:rPr lang="es-MX" sz="1600" b="1" dirty="0" smtClean="0">
                <a:solidFill>
                  <a:schemeClr val="bg1"/>
                </a:solidFill>
              </a:rPr>
              <a:t>U</a:t>
            </a:r>
          </a:p>
          <a:p>
            <a:r>
              <a:rPr lang="es-MX" sz="1600" b="1" dirty="0" smtClean="0">
                <a:solidFill>
                  <a:schemeClr val="bg1"/>
                </a:solidFill>
              </a:rPr>
              <a:t>T</a:t>
            </a:r>
          </a:p>
          <a:p>
            <a:r>
              <a:rPr lang="es-MX" sz="1600" b="1" dirty="0" smtClean="0">
                <a:solidFill>
                  <a:schemeClr val="bg1"/>
                </a:solidFill>
              </a:rPr>
              <a:t>Ó</a:t>
            </a:r>
          </a:p>
          <a:p>
            <a:r>
              <a:rPr lang="es-MX" sz="1600" b="1" dirty="0">
                <a:solidFill>
                  <a:schemeClr val="bg1"/>
                </a:solidFill>
              </a:rPr>
              <a:t>N</a:t>
            </a:r>
          </a:p>
        </p:txBody>
      </p:sp>
    </p:spTree>
    <p:extLst>
      <p:ext uri="{BB962C8B-B14F-4D97-AF65-F5344CB8AC3E}">
        <p14:creationId xmlns:p14="http://schemas.microsoft.com/office/powerpoint/2010/main" val="1583629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1241376"/>
            <a:ext cx="9036496" cy="5616624"/>
          </a:xfrm>
        </p:spPr>
        <p:txBody>
          <a:bodyPr>
            <a:normAutofit fontScale="25000" lnSpcReduction="20000"/>
          </a:bodyPr>
          <a:lstStyle/>
          <a:p>
            <a:pPr marL="0" indent="0">
              <a:buNone/>
            </a:pPr>
            <a:r>
              <a:rPr lang="es-MX" dirty="0"/>
              <a:t> </a:t>
            </a:r>
          </a:p>
          <a:p>
            <a:r>
              <a:rPr lang="es-MX" sz="4600" dirty="0">
                <a:latin typeface="Corbel" pitchFamily="34" charset="0"/>
              </a:rPr>
              <a:t>Para ayudarme a recordar lo que se dijo en clase, yo…</a:t>
            </a:r>
          </a:p>
          <a:p>
            <a:pPr marL="0" indent="0">
              <a:buNone/>
            </a:pPr>
            <a:r>
              <a:rPr lang="es-MX" sz="4600" u="sng" dirty="0">
                <a:uFill>
                  <a:solidFill>
                    <a:schemeClr val="tx1"/>
                  </a:solidFill>
                </a:uFill>
                <a:latin typeface="Corbel" pitchFamily="34" charset="0"/>
              </a:rPr>
              <a:t>V. Leo los apuntes que tomé durante la clase.</a:t>
            </a:r>
          </a:p>
          <a:p>
            <a:pPr marL="0" indent="0">
              <a:buNone/>
            </a:pPr>
            <a:r>
              <a:rPr lang="es-MX" sz="4600" dirty="0">
                <a:latin typeface="Corbel" pitchFamily="34" charset="0"/>
              </a:rPr>
              <a:t>A. Cierro los ojos y trato de escuchar lo que dijo el profesor.</a:t>
            </a:r>
          </a:p>
          <a:p>
            <a:pPr marL="0" indent="0">
              <a:buNone/>
            </a:pPr>
            <a:r>
              <a:rPr lang="es-MX" sz="4600" dirty="0">
                <a:latin typeface="Corbel" pitchFamily="34" charset="0"/>
              </a:rPr>
              <a:t>C. Intento colocarme de nuevo en el salón de clases y sentir lo que estaba sucediendo en ese momento.</a:t>
            </a:r>
          </a:p>
          <a:p>
            <a:pPr marL="0" indent="0">
              <a:buNone/>
            </a:pPr>
            <a:r>
              <a:rPr lang="es-MX" sz="4600" dirty="0">
                <a:latin typeface="Corbel" pitchFamily="34" charset="0"/>
              </a:rPr>
              <a:t> </a:t>
            </a:r>
          </a:p>
          <a:p>
            <a:r>
              <a:rPr lang="es-MX" sz="4600" dirty="0">
                <a:latin typeface="Corbel" pitchFamily="34" charset="0"/>
              </a:rPr>
              <a:t>Para recordar un procedimiento complejo, yo…</a:t>
            </a:r>
          </a:p>
          <a:p>
            <a:pPr marL="0" indent="0">
              <a:buNone/>
            </a:pPr>
            <a:r>
              <a:rPr lang="es-MX" sz="4600" dirty="0" smtClean="0">
                <a:latin typeface="Corbel" pitchFamily="34" charset="0"/>
              </a:rPr>
              <a:t>V. Escribo </a:t>
            </a:r>
            <a:r>
              <a:rPr lang="es-MX" sz="4600" dirty="0">
                <a:latin typeface="Corbel" pitchFamily="34" charset="0"/>
              </a:rPr>
              <a:t>los pasos que debo seguir.</a:t>
            </a:r>
          </a:p>
          <a:p>
            <a:pPr marL="0" indent="0">
              <a:buNone/>
            </a:pPr>
            <a:r>
              <a:rPr lang="es-MX" sz="4600" dirty="0">
                <a:latin typeface="Corbel" pitchFamily="34" charset="0"/>
              </a:rPr>
              <a:t>A</a:t>
            </a:r>
            <a:r>
              <a:rPr lang="es-MX" sz="4600" dirty="0" smtClean="0">
                <a:latin typeface="Corbel" pitchFamily="34" charset="0"/>
              </a:rPr>
              <a:t>. Escucho </a:t>
            </a:r>
            <a:r>
              <a:rPr lang="es-MX" sz="4600" dirty="0">
                <a:latin typeface="Corbel" pitchFamily="34" charset="0"/>
              </a:rPr>
              <a:t>las instrucciones varias veces y con atención.</a:t>
            </a:r>
          </a:p>
          <a:p>
            <a:pPr marL="0" indent="0">
              <a:buNone/>
            </a:pPr>
            <a:r>
              <a:rPr lang="es-MX" sz="4600" u="sng" dirty="0">
                <a:latin typeface="Corbel" pitchFamily="34" charset="0"/>
              </a:rPr>
              <a:t>C</a:t>
            </a:r>
            <a:r>
              <a:rPr lang="es-MX" sz="4600" u="sng" dirty="0" smtClean="0">
                <a:latin typeface="Corbel" pitchFamily="34" charset="0"/>
              </a:rPr>
              <a:t>. Lo </a:t>
            </a:r>
            <a:r>
              <a:rPr lang="es-MX" sz="4600" u="sng" dirty="0">
                <a:latin typeface="Corbel" pitchFamily="34" charset="0"/>
              </a:rPr>
              <a:t>vuelvo a hacer una y otra vez.</a:t>
            </a:r>
          </a:p>
          <a:p>
            <a:pPr marL="0" indent="0">
              <a:buNone/>
            </a:pPr>
            <a:r>
              <a:rPr lang="es-MX" sz="4600" dirty="0">
                <a:latin typeface="Corbel" pitchFamily="34" charset="0"/>
              </a:rPr>
              <a:t> </a:t>
            </a:r>
          </a:p>
          <a:p>
            <a:r>
              <a:rPr lang="es-MX" sz="4600" dirty="0">
                <a:latin typeface="Corbel" pitchFamily="34" charset="0"/>
              </a:rPr>
              <a:t>Para aprender oraciones en un idioma extranjero, lo hago mejor cuando yo…</a:t>
            </a:r>
          </a:p>
          <a:p>
            <a:pPr marL="0" indent="0">
              <a:buNone/>
            </a:pPr>
            <a:r>
              <a:rPr lang="es-MX" sz="4600" u="sng" dirty="0">
                <a:latin typeface="Corbel" pitchFamily="34" charset="0"/>
              </a:rPr>
              <a:t>V</a:t>
            </a:r>
            <a:r>
              <a:rPr lang="es-MX" sz="4600" u="sng" dirty="0" smtClean="0">
                <a:latin typeface="Corbel" pitchFamily="34" charset="0"/>
              </a:rPr>
              <a:t>. Las </a:t>
            </a:r>
            <a:r>
              <a:rPr lang="es-MX" sz="4600" u="sng" dirty="0">
                <a:latin typeface="Corbel" pitchFamily="34" charset="0"/>
              </a:rPr>
              <a:t>leo en el papel para ver cómo están escritas.</a:t>
            </a:r>
          </a:p>
          <a:p>
            <a:pPr marL="0" indent="0">
              <a:buNone/>
            </a:pPr>
            <a:r>
              <a:rPr lang="es-MX" sz="4600" dirty="0">
                <a:latin typeface="Corbel" pitchFamily="34" charset="0"/>
              </a:rPr>
              <a:t>A</a:t>
            </a:r>
            <a:r>
              <a:rPr lang="es-MX" sz="4600" dirty="0" smtClean="0">
                <a:latin typeface="Corbel" pitchFamily="34" charset="0"/>
              </a:rPr>
              <a:t>. Las </a:t>
            </a:r>
            <a:r>
              <a:rPr lang="es-MX" sz="4600" dirty="0">
                <a:latin typeface="Corbel" pitchFamily="34" charset="0"/>
              </a:rPr>
              <a:t>escucho en mi cabeza hasta que puedo decirlas en voz alta.</a:t>
            </a:r>
          </a:p>
          <a:p>
            <a:pPr marL="0" indent="0">
              <a:buNone/>
            </a:pPr>
            <a:r>
              <a:rPr lang="es-MX" sz="4600" dirty="0">
                <a:latin typeface="Corbel" pitchFamily="34" charset="0"/>
              </a:rPr>
              <a:t>C</a:t>
            </a:r>
            <a:r>
              <a:rPr lang="es-MX" sz="4600" dirty="0" smtClean="0">
                <a:latin typeface="Corbel" pitchFamily="34" charset="0"/>
              </a:rPr>
              <a:t>. Veo </a:t>
            </a:r>
            <a:r>
              <a:rPr lang="es-MX" sz="4600" dirty="0">
                <a:latin typeface="Corbel" pitchFamily="34" charset="0"/>
              </a:rPr>
              <a:t>a alguien que las está pronunciando y luego practico moviendo mi boca y mis manos de la misma manera en que lo hizo esa persona.</a:t>
            </a:r>
          </a:p>
          <a:p>
            <a:pPr marL="0" indent="0">
              <a:buNone/>
            </a:pPr>
            <a:r>
              <a:rPr lang="es-MX" sz="4600" dirty="0">
                <a:latin typeface="Corbel" pitchFamily="34" charset="0"/>
              </a:rPr>
              <a:t> </a:t>
            </a:r>
          </a:p>
          <a:p>
            <a:r>
              <a:rPr lang="es-MX" sz="4600" dirty="0">
                <a:latin typeface="Corbel" pitchFamily="34" charset="0"/>
              </a:rPr>
              <a:t>Si tengo que aprender un movimiento de baile, me gusta…</a:t>
            </a:r>
          </a:p>
          <a:p>
            <a:pPr marL="0" indent="0">
              <a:buNone/>
            </a:pPr>
            <a:r>
              <a:rPr lang="es-MX" sz="4600" dirty="0">
                <a:latin typeface="Corbel" pitchFamily="34" charset="0"/>
              </a:rPr>
              <a:t>V</a:t>
            </a:r>
            <a:r>
              <a:rPr lang="es-MX" sz="4600" dirty="0" smtClean="0">
                <a:latin typeface="Corbel" pitchFamily="34" charset="0"/>
              </a:rPr>
              <a:t>. Ver </a:t>
            </a:r>
            <a:r>
              <a:rPr lang="es-MX" sz="4600" dirty="0">
                <a:latin typeface="Corbel" pitchFamily="34" charset="0"/>
              </a:rPr>
              <a:t>un diagrama de los pasos antes de intentarlo.</a:t>
            </a:r>
          </a:p>
          <a:p>
            <a:pPr marL="0" indent="0">
              <a:buNone/>
            </a:pPr>
            <a:r>
              <a:rPr lang="es-MX" sz="4600" u="sng" dirty="0">
                <a:latin typeface="Corbel" pitchFamily="34" charset="0"/>
              </a:rPr>
              <a:t>A</a:t>
            </a:r>
            <a:r>
              <a:rPr lang="es-MX" sz="4600" u="sng" dirty="0" smtClean="0">
                <a:latin typeface="Corbel" pitchFamily="34" charset="0"/>
              </a:rPr>
              <a:t>. Tener </a:t>
            </a:r>
            <a:r>
              <a:rPr lang="es-MX" sz="4600" u="sng" dirty="0">
                <a:latin typeface="Corbel" pitchFamily="34" charset="0"/>
              </a:rPr>
              <a:t>a alguien que me corrija mientras lo intento.</a:t>
            </a:r>
          </a:p>
          <a:p>
            <a:pPr marL="0" indent="0">
              <a:buNone/>
            </a:pPr>
            <a:r>
              <a:rPr lang="es-MX" sz="4600" dirty="0">
                <a:latin typeface="Corbel" pitchFamily="34" charset="0"/>
              </a:rPr>
              <a:t>C</a:t>
            </a:r>
            <a:r>
              <a:rPr lang="es-MX" sz="4600" dirty="0" smtClean="0">
                <a:latin typeface="Corbel" pitchFamily="34" charset="0"/>
              </a:rPr>
              <a:t>. Verlo </a:t>
            </a:r>
            <a:r>
              <a:rPr lang="es-MX" sz="4600" dirty="0">
                <a:latin typeface="Corbel" pitchFamily="34" charset="0"/>
              </a:rPr>
              <a:t>una vez y luego intentarlo.</a:t>
            </a:r>
          </a:p>
          <a:p>
            <a:pPr marL="0" indent="0">
              <a:buNone/>
            </a:pPr>
            <a:r>
              <a:rPr lang="es-MX" sz="4600" dirty="0">
                <a:latin typeface="Corbel" pitchFamily="34" charset="0"/>
              </a:rPr>
              <a:t> </a:t>
            </a:r>
          </a:p>
          <a:p>
            <a:r>
              <a:rPr lang="es-MX" sz="4600" dirty="0">
                <a:latin typeface="Corbel" pitchFamily="34" charset="0"/>
              </a:rPr>
              <a:t>Cuando recuerdo un momento feliz, tiendo a…</a:t>
            </a:r>
          </a:p>
          <a:p>
            <a:pPr marL="0" indent="0">
              <a:buNone/>
            </a:pPr>
            <a:r>
              <a:rPr lang="es-MX" sz="4600" u="sng" dirty="0">
                <a:latin typeface="Corbel" pitchFamily="34" charset="0"/>
              </a:rPr>
              <a:t>V</a:t>
            </a:r>
            <a:r>
              <a:rPr lang="es-MX" sz="4600" u="sng" dirty="0" smtClean="0">
                <a:latin typeface="Corbel" pitchFamily="34" charset="0"/>
              </a:rPr>
              <a:t>. Visualizar </a:t>
            </a:r>
            <a:r>
              <a:rPr lang="es-MX" sz="4600" u="sng" dirty="0">
                <a:latin typeface="Corbel" pitchFamily="34" charset="0"/>
              </a:rPr>
              <a:t>en mi cabeza.</a:t>
            </a:r>
          </a:p>
          <a:p>
            <a:pPr marL="0" indent="0">
              <a:buNone/>
            </a:pPr>
            <a:r>
              <a:rPr lang="es-MX" sz="4600" dirty="0">
                <a:latin typeface="Corbel" pitchFamily="34" charset="0"/>
              </a:rPr>
              <a:t>A</a:t>
            </a:r>
            <a:r>
              <a:rPr lang="es-MX" sz="4600" dirty="0" smtClean="0">
                <a:latin typeface="Corbel" pitchFamily="34" charset="0"/>
              </a:rPr>
              <a:t>. Escuchar </a:t>
            </a:r>
            <a:r>
              <a:rPr lang="es-MX" sz="4600" dirty="0">
                <a:latin typeface="Corbel" pitchFamily="34" charset="0"/>
              </a:rPr>
              <a:t>los sonidos que oí cuando lo experimenté.</a:t>
            </a:r>
          </a:p>
          <a:p>
            <a:pPr marL="0" indent="0">
              <a:buNone/>
            </a:pPr>
            <a:r>
              <a:rPr lang="es-MX" sz="4600" dirty="0">
                <a:latin typeface="Corbel" pitchFamily="34" charset="0"/>
              </a:rPr>
              <a:t>C</a:t>
            </a:r>
            <a:r>
              <a:rPr lang="es-MX" sz="4600" dirty="0" smtClean="0">
                <a:latin typeface="Corbel" pitchFamily="34" charset="0"/>
              </a:rPr>
              <a:t>. Sentir </a:t>
            </a:r>
            <a:r>
              <a:rPr lang="es-MX" sz="4600" dirty="0">
                <a:latin typeface="Corbel" pitchFamily="34" charset="0"/>
              </a:rPr>
              <a:t>con mis manos y con mi cuerpo lo que sentí en ese momento.</a:t>
            </a:r>
          </a:p>
          <a:p>
            <a:pPr marL="0" indent="0">
              <a:buNone/>
            </a:pPr>
            <a:r>
              <a:rPr lang="es-MX" sz="4600" dirty="0">
                <a:latin typeface="Corbel" pitchFamily="34" charset="0"/>
              </a:rPr>
              <a:t> </a:t>
            </a:r>
          </a:p>
          <a:p>
            <a:r>
              <a:rPr lang="es-MX" sz="4600" dirty="0">
                <a:latin typeface="Corbel" pitchFamily="34" charset="0"/>
              </a:rPr>
              <a:t>Cuando tengo que recordar las instrucciones para llegar en automóvil a un lugar, generalmente yo…</a:t>
            </a:r>
          </a:p>
          <a:p>
            <a:pPr marL="0" indent="0">
              <a:buNone/>
            </a:pPr>
            <a:r>
              <a:rPr lang="es-MX" sz="4600" dirty="0">
                <a:latin typeface="Corbel" pitchFamily="34" charset="0"/>
              </a:rPr>
              <a:t>V</a:t>
            </a:r>
            <a:r>
              <a:rPr lang="es-MX" sz="4600" dirty="0" smtClean="0">
                <a:latin typeface="Corbel" pitchFamily="34" charset="0"/>
              </a:rPr>
              <a:t>. Visualizo </a:t>
            </a:r>
            <a:r>
              <a:rPr lang="es-MX" sz="4600" dirty="0">
                <a:latin typeface="Corbel" pitchFamily="34" charset="0"/>
              </a:rPr>
              <a:t>un mapa del camino en mi mente.</a:t>
            </a:r>
          </a:p>
          <a:p>
            <a:pPr marL="0" indent="0">
              <a:buNone/>
            </a:pPr>
            <a:r>
              <a:rPr lang="es-MX" sz="4600" u="sng" dirty="0">
                <a:latin typeface="Corbel" pitchFamily="34" charset="0"/>
              </a:rPr>
              <a:t>A</a:t>
            </a:r>
            <a:r>
              <a:rPr lang="es-MX" sz="4600" u="sng" dirty="0" smtClean="0">
                <a:latin typeface="Corbel" pitchFamily="34" charset="0"/>
              </a:rPr>
              <a:t>. Me </a:t>
            </a:r>
            <a:r>
              <a:rPr lang="es-MX" sz="4600" u="sng" dirty="0">
                <a:latin typeface="Corbel" pitchFamily="34" charset="0"/>
              </a:rPr>
              <a:t>repito las instrucciones en voz alta a mí mismo.</a:t>
            </a:r>
          </a:p>
          <a:p>
            <a:pPr marL="0" indent="0">
              <a:buNone/>
            </a:pPr>
            <a:r>
              <a:rPr lang="es-MX" sz="4600" dirty="0">
                <a:latin typeface="Corbel" pitchFamily="34" charset="0"/>
              </a:rPr>
              <a:t>C</a:t>
            </a:r>
            <a:r>
              <a:rPr lang="es-MX" sz="4600" dirty="0" smtClean="0">
                <a:latin typeface="Corbel" pitchFamily="34" charset="0"/>
              </a:rPr>
              <a:t>. Siento </a:t>
            </a:r>
            <a:r>
              <a:rPr lang="es-MX" sz="4600" dirty="0">
                <a:latin typeface="Corbel" pitchFamily="34" charset="0"/>
              </a:rPr>
              <a:t>mis manos sobre el volante y el automóvil avanzando en el camino correcto.</a:t>
            </a:r>
          </a:p>
        </p:txBody>
      </p:sp>
      <p:sp>
        <p:nvSpPr>
          <p:cNvPr id="5" name="4 CuadroTexto"/>
          <p:cNvSpPr txBox="1"/>
          <p:nvPr/>
        </p:nvSpPr>
        <p:spPr>
          <a:xfrm>
            <a:off x="300933" y="116632"/>
            <a:ext cx="8424936" cy="954107"/>
          </a:xfrm>
          <a:prstGeom prst="rect">
            <a:avLst/>
          </a:prstGeom>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s-MX" sz="1400" b="1" dirty="0" smtClean="0">
                <a:latin typeface="Corbel" pitchFamily="34" charset="0"/>
              </a:rPr>
              <a:t>Ejercicio no. 4. Determina tu estilo de memoria.</a:t>
            </a:r>
            <a:endParaRPr lang="es-MX" sz="1400" dirty="0" smtClean="0">
              <a:latin typeface="Corbel" pitchFamily="34" charset="0"/>
            </a:endParaRPr>
          </a:p>
          <a:p>
            <a:r>
              <a:rPr lang="es-MX" sz="1400" dirty="0" smtClean="0">
                <a:latin typeface="Corbel" pitchFamily="34" charset="0"/>
              </a:rPr>
              <a:t>Instrucción: ¿Cuál es tu estilo dominante de memoria? ¿Te es más fácil recordar sonidos, imágenes o la forma en que se sienten las cosas? Lee las afirmaciones que se incluyen abajo y encierra en un círculo la alternativa que describa mejor tus hábitos. Registra cuál es tu estilo dominante de memoria: VISUAL.</a:t>
            </a:r>
          </a:p>
        </p:txBody>
      </p:sp>
    </p:spTree>
    <p:extLst>
      <p:ext uri="{BB962C8B-B14F-4D97-AF65-F5344CB8AC3E}">
        <p14:creationId xmlns:p14="http://schemas.microsoft.com/office/powerpoint/2010/main" val="1263642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27887" y="116632"/>
            <a:ext cx="9036496" cy="1988840"/>
          </a:xfr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pPr algn="l"/>
            <a:r>
              <a:rPr lang="es-MX" sz="1600" b="1" dirty="0">
                <a:latin typeface="Corbel" pitchFamily="34" charset="0"/>
              </a:rPr>
              <a:t>Ejercicio no. 5. Visualiza las posibilidades</a:t>
            </a:r>
            <a:r>
              <a:rPr lang="es-MX" sz="1600" b="1" dirty="0" smtClean="0">
                <a:latin typeface="Corbel" pitchFamily="34" charset="0"/>
              </a:rPr>
              <a:t>.</a:t>
            </a:r>
            <a:r>
              <a:rPr lang="es-MX" sz="1600" dirty="0">
                <a:latin typeface="Corbel" pitchFamily="34" charset="0"/>
              </a:rPr>
              <a:t/>
            </a:r>
            <a:br>
              <a:rPr lang="es-MX" sz="1600" dirty="0">
                <a:latin typeface="Corbel" pitchFamily="34" charset="0"/>
              </a:rPr>
            </a:br>
            <a:r>
              <a:rPr lang="es-MX" sz="1600" dirty="0">
                <a:latin typeface="Corbel" pitchFamily="34" charset="0"/>
              </a:rPr>
              <a:t>Instrucción: Puedes haberte dado cuenta de qué tan importante es la visualización para la memoria. En realidad, muchas de las técnicas que hemos analizado en este capítulo descansan, en alguna medida, en la visualización, sobre todo, de imágenes extremas o absurdas</a:t>
            </a:r>
            <a:r>
              <a:rPr lang="es-MX" sz="1600" dirty="0" smtClean="0">
                <a:latin typeface="Corbel" pitchFamily="34" charset="0"/>
              </a:rPr>
              <a:t>.</a:t>
            </a:r>
            <a:r>
              <a:rPr lang="es-MX" sz="1600" dirty="0">
                <a:latin typeface="Corbel" pitchFamily="34" charset="0"/>
              </a:rPr>
              <a:t/>
            </a:r>
            <a:br>
              <a:rPr lang="es-MX" sz="1600" dirty="0">
                <a:latin typeface="Corbel" pitchFamily="34" charset="0"/>
              </a:rPr>
            </a:br>
            <a:r>
              <a:rPr lang="es-MX" sz="1600" dirty="0">
                <a:latin typeface="Corbel" pitchFamily="34" charset="0"/>
              </a:rPr>
              <a:t>Comprueba la veracidad de esta afirmación dibujando un mapa conceptual (en sí mismo una forma visual de organizar el material) del concepto de visualización. Coloca la palabra “visualización” en el centro del mapa y relaciónala con tantas otras técnicas mnemónicas y de memorización que puedas.</a:t>
            </a:r>
            <a:br>
              <a:rPr lang="es-MX" sz="1600" dirty="0">
                <a:latin typeface="Corbel" pitchFamily="34" charset="0"/>
              </a:rPr>
            </a:br>
            <a:r>
              <a:rPr lang="es-MX" sz="1600" dirty="0">
                <a:latin typeface="Corbel" pitchFamily="34" charset="0"/>
              </a:rPr>
              <a:t>Te sorprenderás de la riqueza de tu mapa</a:t>
            </a:r>
            <a:r>
              <a:rPr lang="es-MX" sz="1600" dirty="0" smtClean="0">
                <a:latin typeface="Corbel" pitchFamily="34" charset="0"/>
              </a:rPr>
              <a:t>.</a:t>
            </a:r>
            <a:endParaRPr lang="es-MX" dirty="0"/>
          </a:p>
        </p:txBody>
      </p:sp>
      <p:sp>
        <p:nvSpPr>
          <p:cNvPr id="4" name="3 CuadroTexto"/>
          <p:cNvSpPr txBox="1"/>
          <p:nvPr/>
        </p:nvSpPr>
        <p:spPr>
          <a:xfrm>
            <a:off x="2771800" y="4073610"/>
            <a:ext cx="3632726" cy="369332"/>
          </a:xfrm>
          <a:prstGeom prst="rect">
            <a:avLst/>
          </a:prstGeom>
        </p:spPr>
        <p:style>
          <a:lnRef idx="1">
            <a:schemeClr val="dk1"/>
          </a:lnRef>
          <a:fillRef idx="3">
            <a:schemeClr val="dk1"/>
          </a:fillRef>
          <a:effectRef idx="2">
            <a:schemeClr val="dk1"/>
          </a:effectRef>
          <a:fontRef idx="minor">
            <a:schemeClr val="lt1"/>
          </a:fontRef>
        </p:style>
        <p:txBody>
          <a:bodyPr wrap="none" rtlCol="0">
            <a:spAutoFit/>
          </a:bodyPr>
          <a:lstStyle/>
          <a:p>
            <a:r>
              <a:rPr lang="es-MX" dirty="0" smtClean="0">
                <a:latin typeface="Goudy Stout" pitchFamily="18" charset="0"/>
              </a:rPr>
              <a:t>VISUALIZACIÓN</a:t>
            </a:r>
            <a:endParaRPr lang="es-MX" dirty="0">
              <a:latin typeface="Goudy Stout" pitchFamily="18" charset="0"/>
            </a:endParaRPr>
          </a:p>
        </p:txBody>
      </p:sp>
      <p:cxnSp>
        <p:nvCxnSpPr>
          <p:cNvPr id="6" name="5 Conector recto"/>
          <p:cNvCxnSpPr>
            <a:endCxn id="25" idx="2"/>
          </p:cNvCxnSpPr>
          <p:nvPr/>
        </p:nvCxnSpPr>
        <p:spPr>
          <a:xfrm flipV="1">
            <a:off x="5220072" y="2737529"/>
            <a:ext cx="1405629" cy="1336081"/>
          </a:xfrm>
          <a:prstGeom prst="line">
            <a:avLst/>
          </a:prstGeom>
        </p:spPr>
        <p:style>
          <a:lnRef idx="3">
            <a:schemeClr val="dk1"/>
          </a:lnRef>
          <a:fillRef idx="0">
            <a:schemeClr val="dk1"/>
          </a:fillRef>
          <a:effectRef idx="2">
            <a:schemeClr val="dk1"/>
          </a:effectRef>
          <a:fontRef idx="minor">
            <a:schemeClr val="tx1"/>
          </a:fontRef>
        </p:style>
      </p:cxnSp>
      <p:cxnSp>
        <p:nvCxnSpPr>
          <p:cNvPr id="7" name="6 Conector recto"/>
          <p:cNvCxnSpPr>
            <a:endCxn id="18" idx="1"/>
          </p:cNvCxnSpPr>
          <p:nvPr/>
        </p:nvCxnSpPr>
        <p:spPr>
          <a:xfrm flipV="1">
            <a:off x="6152498" y="3284984"/>
            <a:ext cx="769858" cy="782614"/>
          </a:xfrm>
          <a:prstGeom prst="line">
            <a:avLst/>
          </a:prstGeom>
        </p:spPr>
        <p:style>
          <a:lnRef idx="3">
            <a:schemeClr val="dk1"/>
          </a:lnRef>
          <a:fillRef idx="0">
            <a:schemeClr val="dk1"/>
          </a:fillRef>
          <a:effectRef idx="2">
            <a:schemeClr val="dk1"/>
          </a:effectRef>
          <a:fontRef idx="minor">
            <a:schemeClr val="tx1"/>
          </a:fontRef>
        </p:style>
      </p:cxnSp>
      <p:cxnSp>
        <p:nvCxnSpPr>
          <p:cNvPr id="8" name="7 Conector recto"/>
          <p:cNvCxnSpPr>
            <a:stCxn id="4" idx="0"/>
            <a:endCxn id="19" idx="2"/>
          </p:cNvCxnSpPr>
          <p:nvPr/>
        </p:nvCxnSpPr>
        <p:spPr>
          <a:xfrm flipV="1">
            <a:off x="4588163" y="3150260"/>
            <a:ext cx="69313" cy="923350"/>
          </a:xfrm>
          <a:prstGeom prst="line">
            <a:avLst/>
          </a:prstGeom>
        </p:spPr>
        <p:style>
          <a:lnRef idx="3">
            <a:schemeClr val="dk1"/>
          </a:lnRef>
          <a:fillRef idx="0">
            <a:schemeClr val="dk1"/>
          </a:fillRef>
          <a:effectRef idx="2">
            <a:schemeClr val="dk1"/>
          </a:effectRef>
          <a:fontRef idx="minor">
            <a:schemeClr val="tx1"/>
          </a:fontRef>
        </p:style>
      </p:cxnSp>
      <p:cxnSp>
        <p:nvCxnSpPr>
          <p:cNvPr id="10" name="9 Conector recto"/>
          <p:cNvCxnSpPr>
            <a:endCxn id="24" idx="3"/>
          </p:cNvCxnSpPr>
          <p:nvPr/>
        </p:nvCxnSpPr>
        <p:spPr>
          <a:xfrm flipH="1" flipV="1">
            <a:off x="1681959" y="3544069"/>
            <a:ext cx="1240931" cy="529542"/>
          </a:xfrm>
          <a:prstGeom prst="line">
            <a:avLst/>
          </a:prstGeom>
        </p:spPr>
        <p:style>
          <a:lnRef idx="3">
            <a:schemeClr val="dk1"/>
          </a:lnRef>
          <a:fillRef idx="0">
            <a:schemeClr val="dk1"/>
          </a:fillRef>
          <a:effectRef idx="2">
            <a:schemeClr val="dk1"/>
          </a:effectRef>
          <a:fontRef idx="minor">
            <a:schemeClr val="tx1"/>
          </a:fontRef>
        </p:style>
      </p:cxnSp>
      <p:cxnSp>
        <p:nvCxnSpPr>
          <p:cNvPr id="12" name="11 Conector recto"/>
          <p:cNvCxnSpPr>
            <a:stCxn id="48" idx="3"/>
            <a:endCxn id="4" idx="1"/>
          </p:cNvCxnSpPr>
          <p:nvPr/>
        </p:nvCxnSpPr>
        <p:spPr>
          <a:xfrm flipV="1">
            <a:off x="2081171" y="4258276"/>
            <a:ext cx="690629" cy="280109"/>
          </a:xfrm>
          <a:prstGeom prst="line">
            <a:avLst/>
          </a:prstGeom>
        </p:spPr>
        <p:style>
          <a:lnRef idx="3">
            <a:schemeClr val="dk1"/>
          </a:lnRef>
          <a:fillRef idx="0">
            <a:schemeClr val="dk1"/>
          </a:fillRef>
          <a:effectRef idx="2">
            <a:schemeClr val="dk1"/>
          </a:effectRef>
          <a:fontRef idx="minor">
            <a:schemeClr val="tx1"/>
          </a:fontRef>
        </p:style>
      </p:cxnSp>
      <p:cxnSp>
        <p:nvCxnSpPr>
          <p:cNvPr id="13" name="12 Conector recto"/>
          <p:cNvCxnSpPr/>
          <p:nvPr/>
        </p:nvCxnSpPr>
        <p:spPr>
          <a:xfrm flipH="1" flipV="1">
            <a:off x="4211960" y="4442942"/>
            <a:ext cx="10941" cy="762953"/>
          </a:xfrm>
          <a:prstGeom prst="line">
            <a:avLst/>
          </a:prstGeom>
        </p:spPr>
        <p:style>
          <a:lnRef idx="3">
            <a:schemeClr val="dk1"/>
          </a:lnRef>
          <a:fillRef idx="0">
            <a:schemeClr val="dk1"/>
          </a:fillRef>
          <a:effectRef idx="2">
            <a:schemeClr val="dk1"/>
          </a:effectRef>
          <a:fontRef idx="minor">
            <a:schemeClr val="tx1"/>
          </a:fontRef>
        </p:style>
      </p:cxnSp>
      <p:cxnSp>
        <p:nvCxnSpPr>
          <p:cNvPr id="14" name="13 Conector recto"/>
          <p:cNvCxnSpPr/>
          <p:nvPr/>
        </p:nvCxnSpPr>
        <p:spPr>
          <a:xfrm flipH="1" flipV="1">
            <a:off x="6116233" y="4425637"/>
            <a:ext cx="1240760" cy="1077991"/>
          </a:xfrm>
          <a:prstGeom prst="line">
            <a:avLst/>
          </a:prstGeom>
        </p:spPr>
        <p:style>
          <a:lnRef idx="3">
            <a:schemeClr val="dk1"/>
          </a:lnRef>
          <a:fillRef idx="0">
            <a:schemeClr val="dk1"/>
          </a:fillRef>
          <a:effectRef idx="2">
            <a:schemeClr val="dk1"/>
          </a:effectRef>
          <a:fontRef idx="minor">
            <a:schemeClr val="tx1"/>
          </a:fontRef>
        </p:style>
      </p:cxnSp>
      <p:cxnSp>
        <p:nvCxnSpPr>
          <p:cNvPr id="15" name="14 Conector recto"/>
          <p:cNvCxnSpPr/>
          <p:nvPr/>
        </p:nvCxnSpPr>
        <p:spPr>
          <a:xfrm flipH="1" flipV="1">
            <a:off x="5194565" y="4425636"/>
            <a:ext cx="30560" cy="1560518"/>
          </a:xfrm>
          <a:prstGeom prst="line">
            <a:avLst/>
          </a:prstGeom>
        </p:spPr>
        <p:style>
          <a:lnRef idx="3">
            <a:schemeClr val="dk1"/>
          </a:lnRef>
          <a:fillRef idx="0">
            <a:schemeClr val="dk1"/>
          </a:fillRef>
          <a:effectRef idx="2">
            <a:schemeClr val="dk1"/>
          </a:effectRef>
          <a:fontRef idx="minor">
            <a:schemeClr val="tx1"/>
          </a:fontRef>
        </p:style>
      </p:cxnSp>
      <p:sp>
        <p:nvSpPr>
          <p:cNvPr id="18" name="17 CuadroTexto"/>
          <p:cNvSpPr txBox="1"/>
          <p:nvPr/>
        </p:nvSpPr>
        <p:spPr>
          <a:xfrm>
            <a:off x="6922356" y="3100318"/>
            <a:ext cx="1326004" cy="36933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Imaginación</a:t>
            </a:r>
            <a:endParaRPr lang="es-MX" dirty="0"/>
          </a:p>
        </p:txBody>
      </p:sp>
      <p:sp>
        <p:nvSpPr>
          <p:cNvPr id="19" name="18 CuadroTexto"/>
          <p:cNvSpPr txBox="1"/>
          <p:nvPr/>
        </p:nvSpPr>
        <p:spPr>
          <a:xfrm>
            <a:off x="4222901" y="2780928"/>
            <a:ext cx="869149" cy="369332"/>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Dibujar</a:t>
            </a:r>
          </a:p>
        </p:txBody>
      </p:sp>
      <p:sp>
        <p:nvSpPr>
          <p:cNvPr id="20" name="19 CuadroTexto"/>
          <p:cNvSpPr txBox="1"/>
          <p:nvPr/>
        </p:nvSpPr>
        <p:spPr>
          <a:xfrm>
            <a:off x="7663071" y="4094849"/>
            <a:ext cx="1170577" cy="369332"/>
          </a:xfrm>
          <a:prstGeom prst="rect">
            <a:avLst/>
          </a:prstGeom>
          <a:solidFill>
            <a:schemeClr val="accent5">
              <a:lumMod val="60000"/>
              <a:lumOff val="40000"/>
            </a:schemeClr>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Diagramas</a:t>
            </a:r>
            <a:endParaRPr lang="es-MX" dirty="0"/>
          </a:p>
        </p:txBody>
      </p:sp>
      <p:sp>
        <p:nvSpPr>
          <p:cNvPr id="21" name="20 CuadroTexto"/>
          <p:cNvSpPr txBox="1"/>
          <p:nvPr/>
        </p:nvSpPr>
        <p:spPr>
          <a:xfrm>
            <a:off x="7356993" y="5365129"/>
            <a:ext cx="1782732" cy="646331"/>
          </a:xfrm>
          <a:prstGeom prst="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Mapas mentales </a:t>
            </a:r>
          </a:p>
          <a:p>
            <a:pPr algn="ctr"/>
            <a:r>
              <a:rPr lang="es-MX" dirty="0" smtClean="0"/>
              <a:t>y conceptuales</a:t>
            </a:r>
            <a:endParaRPr lang="es-MX" dirty="0"/>
          </a:p>
        </p:txBody>
      </p:sp>
      <p:sp>
        <p:nvSpPr>
          <p:cNvPr id="22" name="21 CuadroTexto"/>
          <p:cNvSpPr txBox="1"/>
          <p:nvPr/>
        </p:nvSpPr>
        <p:spPr>
          <a:xfrm>
            <a:off x="3765179" y="5986153"/>
            <a:ext cx="2157707" cy="646331"/>
          </a:xfrm>
          <a:prstGeom prst="rect">
            <a:avLst/>
          </a:prstGeom>
          <a:solidFill>
            <a:schemeClr val="bg2">
              <a:lumMod val="75000"/>
            </a:schemeClr>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Cuadros sinópticos y </a:t>
            </a:r>
          </a:p>
          <a:p>
            <a:r>
              <a:rPr lang="es-MX" dirty="0" smtClean="0"/>
              <a:t>de doble entrada</a:t>
            </a:r>
            <a:endParaRPr lang="es-MX" dirty="0"/>
          </a:p>
        </p:txBody>
      </p:sp>
      <p:sp>
        <p:nvSpPr>
          <p:cNvPr id="23" name="22 CuadroTexto"/>
          <p:cNvSpPr txBox="1"/>
          <p:nvPr/>
        </p:nvSpPr>
        <p:spPr>
          <a:xfrm>
            <a:off x="551949" y="2411596"/>
            <a:ext cx="2118913" cy="369332"/>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Vínculos con objetos</a:t>
            </a:r>
            <a:endParaRPr lang="es-MX" dirty="0"/>
          </a:p>
        </p:txBody>
      </p:sp>
      <p:sp>
        <p:nvSpPr>
          <p:cNvPr id="24" name="23 CuadroTexto"/>
          <p:cNvSpPr txBox="1"/>
          <p:nvPr/>
        </p:nvSpPr>
        <p:spPr>
          <a:xfrm>
            <a:off x="49333" y="3220903"/>
            <a:ext cx="1632626" cy="646331"/>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Historietas con </a:t>
            </a:r>
          </a:p>
          <a:p>
            <a:r>
              <a:rPr lang="es-MX" dirty="0" smtClean="0"/>
              <a:t>palabras clave</a:t>
            </a:r>
            <a:endParaRPr lang="es-MX" dirty="0"/>
          </a:p>
        </p:txBody>
      </p:sp>
      <p:sp>
        <p:nvSpPr>
          <p:cNvPr id="25" name="24 CuadroTexto"/>
          <p:cNvSpPr txBox="1"/>
          <p:nvPr/>
        </p:nvSpPr>
        <p:spPr>
          <a:xfrm>
            <a:off x="5225125" y="2368197"/>
            <a:ext cx="2801151" cy="369332"/>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Anotaciones en el cuaderno</a:t>
            </a:r>
            <a:endParaRPr lang="es-MX" dirty="0"/>
          </a:p>
        </p:txBody>
      </p:sp>
      <p:cxnSp>
        <p:nvCxnSpPr>
          <p:cNvPr id="27" name="26 Conector recto"/>
          <p:cNvCxnSpPr>
            <a:stCxn id="20" idx="1"/>
            <a:endCxn id="4" idx="3"/>
          </p:cNvCxnSpPr>
          <p:nvPr/>
        </p:nvCxnSpPr>
        <p:spPr>
          <a:xfrm flipH="1" flipV="1">
            <a:off x="6404526" y="4258276"/>
            <a:ext cx="1258545" cy="21239"/>
          </a:xfrm>
          <a:prstGeom prst="line">
            <a:avLst/>
          </a:prstGeom>
        </p:spPr>
        <p:style>
          <a:lnRef idx="3">
            <a:schemeClr val="dk1"/>
          </a:lnRef>
          <a:fillRef idx="0">
            <a:schemeClr val="dk1"/>
          </a:fillRef>
          <a:effectRef idx="2">
            <a:schemeClr val="dk1"/>
          </a:effectRef>
          <a:fontRef idx="minor">
            <a:schemeClr val="tx1"/>
          </a:fontRef>
        </p:style>
      </p:cxnSp>
      <p:cxnSp>
        <p:nvCxnSpPr>
          <p:cNvPr id="35" name="34 Conector recto"/>
          <p:cNvCxnSpPr/>
          <p:nvPr/>
        </p:nvCxnSpPr>
        <p:spPr>
          <a:xfrm flipH="1" flipV="1">
            <a:off x="2483768" y="2780928"/>
            <a:ext cx="918914" cy="1286670"/>
          </a:xfrm>
          <a:prstGeom prst="line">
            <a:avLst/>
          </a:prstGeom>
        </p:spPr>
        <p:style>
          <a:lnRef idx="3">
            <a:schemeClr val="dk1"/>
          </a:lnRef>
          <a:fillRef idx="0">
            <a:schemeClr val="dk1"/>
          </a:fillRef>
          <a:effectRef idx="2">
            <a:schemeClr val="dk1"/>
          </a:effectRef>
          <a:fontRef idx="minor">
            <a:schemeClr val="tx1"/>
          </a:fontRef>
        </p:style>
      </p:cxnSp>
      <p:sp>
        <p:nvSpPr>
          <p:cNvPr id="44" name="43 CuadroTexto"/>
          <p:cNvSpPr txBox="1"/>
          <p:nvPr/>
        </p:nvSpPr>
        <p:spPr>
          <a:xfrm>
            <a:off x="3174918" y="2644592"/>
            <a:ext cx="896399" cy="369332"/>
          </a:xfrm>
          <a:prstGeom prst="rect">
            <a:avLst/>
          </a:prstGeom>
          <a:solidFill>
            <a:schemeClr val="accent2">
              <a:lumMod val="75000"/>
            </a:schemeClr>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Señales</a:t>
            </a:r>
            <a:endParaRPr lang="es-MX" dirty="0"/>
          </a:p>
        </p:txBody>
      </p:sp>
      <p:cxnSp>
        <p:nvCxnSpPr>
          <p:cNvPr id="46" name="45 Conector recto"/>
          <p:cNvCxnSpPr/>
          <p:nvPr/>
        </p:nvCxnSpPr>
        <p:spPr>
          <a:xfrm flipH="1" flipV="1">
            <a:off x="3825472" y="3034505"/>
            <a:ext cx="63211" cy="1062714"/>
          </a:xfrm>
          <a:prstGeom prst="line">
            <a:avLst/>
          </a:prstGeom>
        </p:spPr>
        <p:style>
          <a:lnRef idx="3">
            <a:schemeClr val="dk1"/>
          </a:lnRef>
          <a:fillRef idx="0">
            <a:schemeClr val="dk1"/>
          </a:fillRef>
          <a:effectRef idx="2">
            <a:schemeClr val="dk1"/>
          </a:effectRef>
          <a:fontRef idx="minor">
            <a:schemeClr val="tx1"/>
          </a:fontRef>
        </p:style>
      </p:cxnSp>
      <p:sp>
        <p:nvSpPr>
          <p:cNvPr id="48" name="47 CuadroTexto"/>
          <p:cNvSpPr txBox="1"/>
          <p:nvPr/>
        </p:nvSpPr>
        <p:spPr>
          <a:xfrm>
            <a:off x="49333" y="4215219"/>
            <a:ext cx="2031838" cy="646331"/>
          </a:xfrm>
          <a:prstGeom prst="rect">
            <a:avLst/>
          </a:prstGeom>
          <a:solidFill>
            <a:srgbClr val="6666FF"/>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Representación con</a:t>
            </a:r>
          </a:p>
          <a:p>
            <a:pPr algn="ctr"/>
            <a:r>
              <a:rPr lang="es-MX" dirty="0" smtClean="0"/>
              <a:t> números</a:t>
            </a:r>
            <a:endParaRPr lang="es-MX" dirty="0"/>
          </a:p>
        </p:txBody>
      </p:sp>
      <p:sp>
        <p:nvSpPr>
          <p:cNvPr id="51" name="50 CuadroTexto"/>
          <p:cNvSpPr txBox="1"/>
          <p:nvPr/>
        </p:nvSpPr>
        <p:spPr>
          <a:xfrm>
            <a:off x="3538958" y="5231568"/>
            <a:ext cx="1138260" cy="369332"/>
          </a:xfrm>
          <a:prstGeom prst="rect">
            <a:avLst/>
          </a:prstGeom>
          <a:solidFill>
            <a:srgbClr val="FF66CC"/>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Acrósticos</a:t>
            </a:r>
            <a:endParaRPr lang="es-MX" dirty="0"/>
          </a:p>
        </p:txBody>
      </p:sp>
      <p:sp>
        <p:nvSpPr>
          <p:cNvPr id="53" name="52 CuadroTexto"/>
          <p:cNvSpPr txBox="1"/>
          <p:nvPr/>
        </p:nvSpPr>
        <p:spPr>
          <a:xfrm>
            <a:off x="5569229" y="5503628"/>
            <a:ext cx="1166538" cy="369332"/>
          </a:xfrm>
          <a:prstGeom prst="rect">
            <a:avLst/>
          </a:prstGeom>
          <a:solidFill>
            <a:srgbClr val="99FF99"/>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Recuerdos</a:t>
            </a:r>
            <a:endParaRPr lang="es-MX" dirty="0"/>
          </a:p>
        </p:txBody>
      </p:sp>
      <p:sp>
        <p:nvSpPr>
          <p:cNvPr id="54" name="53 CuadroTexto"/>
          <p:cNvSpPr txBox="1"/>
          <p:nvPr/>
        </p:nvSpPr>
        <p:spPr>
          <a:xfrm>
            <a:off x="1681959" y="6263152"/>
            <a:ext cx="1550681" cy="369332"/>
          </a:xfrm>
          <a:prstGeom prst="rect">
            <a:avLst/>
          </a:prstGeom>
          <a:solidFill>
            <a:srgbClr val="996633"/>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Palabras clave </a:t>
            </a:r>
            <a:endParaRPr lang="es-MX" dirty="0"/>
          </a:p>
        </p:txBody>
      </p:sp>
      <p:sp>
        <p:nvSpPr>
          <p:cNvPr id="55" name="54 CuadroTexto"/>
          <p:cNvSpPr txBox="1"/>
          <p:nvPr/>
        </p:nvSpPr>
        <p:spPr>
          <a:xfrm>
            <a:off x="774442" y="5383876"/>
            <a:ext cx="1527982" cy="646331"/>
          </a:xfrm>
          <a:prstGeom prst="rect">
            <a:avLst/>
          </a:prstGeom>
          <a:solidFill>
            <a:srgbClr val="009999"/>
          </a:solidFill>
        </p:spPr>
        <p:style>
          <a:lnRef idx="2">
            <a:schemeClr val="dk1"/>
          </a:lnRef>
          <a:fillRef idx="1">
            <a:schemeClr val="lt1"/>
          </a:fillRef>
          <a:effectRef idx="0">
            <a:schemeClr val="dk1"/>
          </a:effectRef>
          <a:fontRef idx="minor">
            <a:schemeClr val="dk1"/>
          </a:fontRef>
        </p:style>
        <p:txBody>
          <a:bodyPr wrap="none" rtlCol="0">
            <a:spAutoFit/>
          </a:bodyPr>
          <a:lstStyle/>
          <a:p>
            <a:r>
              <a:rPr lang="es-MX" dirty="0" smtClean="0"/>
              <a:t>Asociación de </a:t>
            </a:r>
          </a:p>
          <a:p>
            <a:pPr algn="ctr"/>
            <a:r>
              <a:rPr lang="es-MX" dirty="0" smtClean="0"/>
              <a:t>lugares</a:t>
            </a:r>
            <a:endParaRPr lang="es-MX" dirty="0"/>
          </a:p>
        </p:txBody>
      </p:sp>
      <p:cxnSp>
        <p:nvCxnSpPr>
          <p:cNvPr id="56" name="55 Conector recto"/>
          <p:cNvCxnSpPr/>
          <p:nvPr/>
        </p:nvCxnSpPr>
        <p:spPr>
          <a:xfrm flipV="1">
            <a:off x="2302424" y="4425637"/>
            <a:ext cx="872494" cy="1175263"/>
          </a:xfrm>
          <a:prstGeom prst="line">
            <a:avLst/>
          </a:prstGeom>
        </p:spPr>
        <p:style>
          <a:lnRef idx="3">
            <a:schemeClr val="dk1"/>
          </a:lnRef>
          <a:fillRef idx="0">
            <a:schemeClr val="dk1"/>
          </a:fillRef>
          <a:effectRef idx="2">
            <a:schemeClr val="dk1"/>
          </a:effectRef>
          <a:fontRef idx="minor">
            <a:schemeClr val="tx1"/>
          </a:fontRef>
        </p:style>
      </p:cxnSp>
      <p:cxnSp>
        <p:nvCxnSpPr>
          <p:cNvPr id="59" name="58 Conector recto"/>
          <p:cNvCxnSpPr/>
          <p:nvPr/>
        </p:nvCxnSpPr>
        <p:spPr>
          <a:xfrm flipV="1">
            <a:off x="2922890" y="4442943"/>
            <a:ext cx="479792" cy="1820209"/>
          </a:xfrm>
          <a:prstGeom prst="line">
            <a:avLst/>
          </a:prstGeom>
        </p:spPr>
        <p:style>
          <a:lnRef idx="3">
            <a:schemeClr val="dk1"/>
          </a:lnRef>
          <a:fillRef idx="0">
            <a:schemeClr val="dk1"/>
          </a:fillRef>
          <a:effectRef idx="2">
            <a:schemeClr val="dk1"/>
          </a:effectRef>
          <a:fontRef idx="minor">
            <a:schemeClr val="tx1"/>
          </a:fontRef>
        </p:style>
      </p:cxnSp>
      <p:cxnSp>
        <p:nvCxnSpPr>
          <p:cNvPr id="63" name="62 Conector recto"/>
          <p:cNvCxnSpPr/>
          <p:nvPr/>
        </p:nvCxnSpPr>
        <p:spPr>
          <a:xfrm flipH="1" flipV="1">
            <a:off x="5796137" y="4442942"/>
            <a:ext cx="10940" cy="1060686"/>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9551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3892" y="183316"/>
            <a:ext cx="9036496" cy="5909310"/>
          </a:xfrm>
          <a:prstGeom prst="rect">
            <a:avLst/>
          </a:prstGeom>
        </p:spPr>
        <p:txBody>
          <a:bodyPr wrap="square">
            <a:spAutoFit/>
          </a:bodyPr>
          <a:lstStyle/>
          <a:p>
            <a:r>
              <a:rPr lang="es-MX" b="1" dirty="0"/>
              <a:t>Preguntas generadoras de reflexión:</a:t>
            </a:r>
          </a:p>
          <a:p>
            <a:r>
              <a:rPr lang="es-MX" dirty="0"/>
              <a:t> </a:t>
            </a:r>
          </a:p>
          <a:p>
            <a:r>
              <a:rPr lang="es-MX" b="1" dirty="0"/>
              <a:t>¿Qué tan bien refleja el mapa conceptual lo que sabes acerca de la visualización</a:t>
            </a:r>
            <a:r>
              <a:rPr lang="es-MX" b="1" dirty="0" smtClean="0"/>
              <a:t>?</a:t>
            </a:r>
            <a:endParaRPr lang="es-MX" b="1" dirty="0"/>
          </a:p>
          <a:p>
            <a:r>
              <a:rPr lang="es-MX" dirty="0" smtClean="0"/>
              <a:t>Si refleja mucho porque, son algunas de las técnicas que yo tengo conocimiento sobre la visualización y con ello sobre la memorización,</a:t>
            </a:r>
            <a:endParaRPr lang="es-MX" dirty="0"/>
          </a:p>
          <a:p>
            <a:r>
              <a:rPr lang="es-MX" dirty="0"/>
              <a:t> </a:t>
            </a:r>
          </a:p>
          <a:p>
            <a:r>
              <a:rPr lang="es-MX" dirty="0"/>
              <a:t> </a:t>
            </a:r>
          </a:p>
          <a:p>
            <a:r>
              <a:rPr lang="es-MX" b="1" dirty="0"/>
              <a:t>¿Es una herramienta útil para ti</a:t>
            </a:r>
            <a:r>
              <a:rPr lang="es-MX" dirty="0"/>
              <a:t>?</a:t>
            </a:r>
          </a:p>
          <a:p>
            <a:r>
              <a:rPr lang="es-MX" dirty="0"/>
              <a:t> </a:t>
            </a:r>
            <a:r>
              <a:rPr lang="es-MX" dirty="0" smtClean="0"/>
              <a:t>Si, porque así me doy cuenta de algunas de estas técnicas que utilizo diario sin darme cuenta y que a final de cuentas me ayudan para recordar una infinidad de cosas.</a:t>
            </a:r>
            <a:endParaRPr lang="es-MX" dirty="0"/>
          </a:p>
          <a:p>
            <a:r>
              <a:rPr lang="es-MX" dirty="0"/>
              <a:t> </a:t>
            </a:r>
          </a:p>
          <a:p>
            <a:r>
              <a:rPr lang="es-MX" dirty="0"/>
              <a:t> </a:t>
            </a:r>
          </a:p>
          <a:p>
            <a:r>
              <a:rPr lang="es-MX" b="1" dirty="0"/>
              <a:t>¿Consideras que el acto mismo de elaborar un mapa conceptual es útil para memorizar el material?</a:t>
            </a:r>
          </a:p>
          <a:p>
            <a:r>
              <a:rPr lang="es-MX" dirty="0"/>
              <a:t> </a:t>
            </a:r>
            <a:r>
              <a:rPr lang="es-MX" dirty="0" smtClean="0"/>
              <a:t>Sí, porque como este mapa contiene muy poca información el ligar esta información con l que quiero saber me hace recordar mayor información sobre el tema.</a:t>
            </a:r>
            <a:endParaRPr lang="es-MX" dirty="0"/>
          </a:p>
          <a:p>
            <a:r>
              <a:rPr lang="es-MX" dirty="0"/>
              <a:t> </a:t>
            </a:r>
          </a:p>
          <a:p>
            <a:r>
              <a:rPr lang="es-MX" dirty="0"/>
              <a:t> </a:t>
            </a:r>
          </a:p>
          <a:p>
            <a:r>
              <a:rPr lang="es-MX" b="1" dirty="0"/>
              <a:t>¿Utilizar el mapa conceptual de alguien más sería menos provechoso que crear el tuyo?</a:t>
            </a:r>
          </a:p>
          <a:p>
            <a:r>
              <a:rPr lang="es-MX" dirty="0"/>
              <a:t> </a:t>
            </a:r>
            <a:r>
              <a:rPr lang="es-MX" dirty="0" smtClean="0"/>
              <a:t>Sería de más provecho porque así podría comparar las técnicas que yo empleo y las de mis compañeros y así podríamos complementarlas y tener más técnicas </a:t>
            </a:r>
            <a:endParaRPr lang="es-MX" dirty="0"/>
          </a:p>
        </p:txBody>
      </p:sp>
    </p:spTree>
    <p:extLst>
      <p:ext uri="{BB962C8B-B14F-4D97-AF65-F5344CB8AC3E}">
        <p14:creationId xmlns:p14="http://schemas.microsoft.com/office/powerpoint/2010/main" val="32980792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204</Words>
  <Application>Microsoft Office PowerPoint</Application>
  <PresentationFormat>Presentación en pantalla (4:3)</PresentationFormat>
  <Paragraphs>129</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Ejercicio no. 3. Hágalo usted mismo: acrósticos.  Instrucción:  Idea un acróstico para los nueves planetas en orden de su distancia promedio al Sol. Sus nombres, en orden son: Mercurio, Venus, Tierra, Marte, Júpiter, Saturno, Urano, Neptuno, Plutón.</vt:lpstr>
      <vt:lpstr>Presentación de PowerPoint</vt:lpstr>
      <vt:lpstr>Ejercicio no. 5. Visualiza las posibilidades. Instrucción: Puedes haberte dado cuenta de qué tan importante es la visualización para la memoria. En realidad, muchas de las técnicas que hemos analizado en este capítulo descansan, en alguna medida, en la visualización, sobre todo, de imágenes extremas o absurdas. Comprueba la veracidad de esta afirmación dibujando un mapa conceptual (en sí mismo una forma visual de organizar el material) del concepto de visualización. Coloca la palabra “visualización” en el centro del mapa y relaciónala con tantas otras técnicas mnemónicas y de memorización que puedas. Te sorprenderás de la riqueza de tu mapa.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10</cp:revision>
  <dcterms:created xsi:type="dcterms:W3CDTF">2020-03-25T19:52:37Z</dcterms:created>
  <dcterms:modified xsi:type="dcterms:W3CDTF">2020-03-25T21:37:18Z</dcterms:modified>
</cp:coreProperties>
</file>