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E9B7B7D-F152-45CE-A0A0-98B214EF9C7E}" type="datetimeFigureOut">
              <a:rPr lang="es-MX" smtClean="0"/>
              <a:t>02/04/2020</a:t>
            </a:fld>
            <a:endParaRPr lang="es-MX"/>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MX"/>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72F2515-B32D-4D0B-9EF4-95FD6049ACF8}" type="slidenum">
              <a:rPr lang="es-MX" smtClean="0"/>
              <a:t>‹Nº›</a:t>
            </a:fld>
            <a:endParaRPr lang="es-MX"/>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43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9B7B7D-F152-45CE-A0A0-98B214EF9C7E}" type="datetimeFigureOut">
              <a:rPr lang="es-MX" smtClean="0"/>
              <a:t>02/04/2020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72051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9B7B7D-F152-45CE-A0A0-98B214EF9C7E}" type="datetimeFigureOut">
              <a:rPr lang="es-MX" smtClean="0"/>
              <a:t>02/04/2020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16754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9B7B7D-F152-45CE-A0A0-98B214EF9C7E}" type="datetimeFigureOut">
              <a:rPr lang="es-MX" smtClean="0"/>
              <a:t>02/04/2020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275252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E9B7B7D-F152-45CE-A0A0-98B214EF9C7E}" type="datetimeFigureOut">
              <a:rPr lang="es-MX" smtClean="0"/>
              <a:t>02/04/2020</a:t>
            </a:fld>
            <a:endParaRPr lang="es-MX"/>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72F2515-B32D-4D0B-9EF4-95FD6049ACF8}" type="slidenum">
              <a:rPr lang="es-MX" smtClean="0"/>
              <a:t>‹Nº›</a:t>
            </a:fld>
            <a:endParaRPr lang="es-MX"/>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883399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E9B7B7D-F152-45CE-A0A0-98B214EF9C7E}" type="datetimeFigureOut">
              <a:rPr lang="es-MX" smtClean="0"/>
              <a:t>02/04/2020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6834333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E9B7B7D-F152-45CE-A0A0-98B214EF9C7E}" type="datetimeFigureOut">
              <a:rPr lang="es-MX" smtClean="0"/>
              <a:t>02/04/2020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10961424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9B7B7D-F152-45CE-A0A0-98B214EF9C7E}" type="datetimeFigureOut">
              <a:rPr lang="es-MX" smtClean="0"/>
              <a:t>02/04/2020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300233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B7B7D-F152-45CE-A0A0-98B214EF9C7E}" type="datetimeFigureOut">
              <a:rPr lang="es-MX" smtClean="0"/>
              <a:t>02/04/2020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357627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1E9B7B7D-F152-45CE-A0A0-98B214EF9C7E}" type="datetimeFigureOut">
              <a:rPr lang="es-MX" smtClean="0"/>
              <a:t>02/04/2020</a:t>
            </a:fld>
            <a:endParaRPr lang="es-MX"/>
          </a:p>
        </p:txBody>
      </p:sp>
      <p:sp>
        <p:nvSpPr>
          <p:cNvPr id="6" name="Footer Placeholder 5"/>
          <p:cNvSpPr>
            <a:spLocks noGrp="1"/>
          </p:cNvSpPr>
          <p:nvPr>
            <p:ph type="ftr" sz="quarter" idx="11"/>
          </p:nvPr>
        </p:nvSpPr>
        <p:spPr>
          <a:xfrm>
            <a:off x="2103620" y="6375679"/>
            <a:ext cx="3482179" cy="345796"/>
          </a:xfrm>
        </p:spPr>
        <p:txBody>
          <a:bodyPr/>
          <a:lstStyle/>
          <a:p>
            <a:endParaRPr lang="es-MX"/>
          </a:p>
        </p:txBody>
      </p:sp>
      <p:sp>
        <p:nvSpPr>
          <p:cNvPr id="7" name="Slide Number Placeholder 6"/>
          <p:cNvSpPr>
            <a:spLocks noGrp="1"/>
          </p:cNvSpPr>
          <p:nvPr>
            <p:ph type="sldNum" sz="quarter" idx="12"/>
          </p:nvPr>
        </p:nvSpPr>
        <p:spPr>
          <a:xfrm>
            <a:off x="5691014" y="6375679"/>
            <a:ext cx="1232456" cy="345796"/>
          </a:xfrm>
        </p:spPr>
        <p:txBody>
          <a:bodyPr/>
          <a:lstStyle/>
          <a:p>
            <a:fld id="{272F2515-B32D-4D0B-9EF4-95FD6049ACF8}" type="slidenum">
              <a:rPr lang="es-MX" smtClean="0"/>
              <a:t>‹Nº›</a:t>
            </a:fld>
            <a:endParaRPr lang="es-MX"/>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65428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1E9B7B7D-F152-45CE-A0A0-98B214EF9C7E}" type="datetimeFigureOut">
              <a:rPr lang="es-MX" smtClean="0"/>
              <a:t>02/04/2020</a:t>
            </a:fld>
            <a:endParaRPr lang="es-MX"/>
          </a:p>
        </p:txBody>
      </p:sp>
      <p:sp>
        <p:nvSpPr>
          <p:cNvPr id="6" name="Footer Placeholder 5"/>
          <p:cNvSpPr>
            <a:spLocks noGrp="1"/>
          </p:cNvSpPr>
          <p:nvPr>
            <p:ph type="ftr" sz="quarter" idx="11"/>
          </p:nvPr>
        </p:nvSpPr>
        <p:spPr>
          <a:xfrm>
            <a:off x="2103621" y="6375679"/>
            <a:ext cx="3482178" cy="345796"/>
          </a:xfrm>
        </p:spPr>
        <p:txBody>
          <a:bodyPr/>
          <a:lstStyle/>
          <a:p>
            <a:endParaRPr lang="es-MX"/>
          </a:p>
        </p:txBody>
      </p:sp>
      <p:sp>
        <p:nvSpPr>
          <p:cNvPr id="7" name="Slide Number Placeholder 6"/>
          <p:cNvSpPr>
            <a:spLocks noGrp="1"/>
          </p:cNvSpPr>
          <p:nvPr>
            <p:ph type="sldNum" sz="quarter" idx="12"/>
          </p:nvPr>
        </p:nvSpPr>
        <p:spPr>
          <a:xfrm>
            <a:off x="5687568" y="6375679"/>
            <a:ext cx="1234440" cy="345796"/>
          </a:xfrm>
        </p:spPr>
        <p:txBody>
          <a:bodyPr/>
          <a:lstStyle/>
          <a:p>
            <a:fld id="{272F2515-B32D-4D0B-9EF4-95FD6049ACF8}" type="slidenum">
              <a:rPr lang="es-MX" smtClean="0"/>
              <a:t>‹Nº›</a:t>
            </a:fld>
            <a:endParaRPr lang="es-MX"/>
          </a:p>
        </p:txBody>
      </p:sp>
    </p:spTree>
    <p:extLst>
      <p:ext uri="{BB962C8B-B14F-4D97-AF65-F5344CB8AC3E}">
        <p14:creationId xmlns:p14="http://schemas.microsoft.com/office/powerpoint/2010/main" val="314048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E9B7B7D-F152-45CE-A0A0-98B214EF9C7E}" type="datetimeFigureOut">
              <a:rPr lang="es-MX" smtClean="0"/>
              <a:t>02/04/2020</a:t>
            </a:fld>
            <a:endParaRPr lang="es-MX"/>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72F2515-B32D-4D0B-9EF4-95FD6049ACF8}" type="slidenum">
              <a:rPr lang="es-MX" smtClean="0"/>
              <a:t>‹Nº›</a:t>
            </a:fld>
            <a:endParaRPr lang="es-MX"/>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439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F942D-7D07-4FC6-AE81-DCC427ED05CC}"/>
              </a:ext>
            </a:extLst>
          </p:cNvPr>
          <p:cNvSpPr>
            <a:spLocks noGrp="1"/>
          </p:cNvSpPr>
          <p:nvPr>
            <p:ph type="ctrTitle"/>
          </p:nvPr>
        </p:nvSpPr>
        <p:spPr/>
        <p:txBody>
          <a:bodyPr/>
          <a:lstStyle/>
          <a:p>
            <a:r>
              <a:rPr lang="es-ES" dirty="0"/>
              <a:t>Reporte de lectura</a:t>
            </a:r>
            <a:endParaRPr lang="es-MX" dirty="0"/>
          </a:p>
        </p:txBody>
      </p:sp>
      <p:sp>
        <p:nvSpPr>
          <p:cNvPr id="3" name="Subtítulo 2">
            <a:extLst>
              <a:ext uri="{FF2B5EF4-FFF2-40B4-BE49-F238E27FC236}">
                <a16:creationId xmlns:a16="http://schemas.microsoft.com/office/drawing/2014/main" id="{51846645-4D01-4833-B222-32333ABE0A98}"/>
              </a:ext>
            </a:extLst>
          </p:cNvPr>
          <p:cNvSpPr>
            <a:spLocks noGrp="1"/>
          </p:cNvSpPr>
          <p:nvPr>
            <p:ph type="subTitle" idx="1"/>
          </p:nvPr>
        </p:nvSpPr>
        <p:spPr>
          <a:xfrm>
            <a:off x="3351568" y="5912935"/>
            <a:ext cx="8045373" cy="742279"/>
          </a:xfrm>
        </p:spPr>
        <p:txBody>
          <a:bodyPr/>
          <a:lstStyle/>
          <a:p>
            <a:r>
              <a:rPr lang="es-ES" i="1" dirty="0" err="1"/>
              <a:t>Satomé</a:t>
            </a:r>
            <a:r>
              <a:rPr lang="es-ES" i="1" dirty="0"/>
              <a:t> J. (2012). La justicia curricular. El caballo de Troya de la cultura</a:t>
            </a:r>
          </a:p>
          <a:p>
            <a:endParaRPr lang="es-MX" dirty="0"/>
          </a:p>
        </p:txBody>
      </p:sp>
      <p:pic>
        <p:nvPicPr>
          <p:cNvPr id="1026" name="Picture 2" descr="Educación a distancia - Iconos gratis de educación">
            <a:extLst>
              <a:ext uri="{FF2B5EF4-FFF2-40B4-BE49-F238E27FC236}">
                <a16:creationId xmlns:a16="http://schemas.microsoft.com/office/drawing/2014/main" id="{1CBFAA09-1558-49A3-BDD0-E33E3BF9A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982" y="2591150"/>
            <a:ext cx="2902226" cy="290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2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4E26B9-4A7F-4574-82D8-4C1A1BEF8456}"/>
              </a:ext>
            </a:extLst>
          </p:cNvPr>
          <p:cNvSpPr/>
          <p:nvPr/>
        </p:nvSpPr>
        <p:spPr>
          <a:xfrm>
            <a:off x="1113183" y="850445"/>
            <a:ext cx="6096000" cy="1015663"/>
          </a:xfrm>
          <a:prstGeom prst="rect">
            <a:avLst/>
          </a:prstGeom>
        </p:spPr>
        <p:txBody>
          <a:bodyPr>
            <a:spAutoFit/>
          </a:bodyPr>
          <a:lstStyle/>
          <a:p>
            <a:r>
              <a:rPr lang="es-MX" sz="2000" dirty="0"/>
              <a:t>La razón de la política educativa son las dinámicas que genera cada una de estas revoluciones que venimos desarrollando</a:t>
            </a:r>
          </a:p>
        </p:txBody>
      </p:sp>
      <p:sp>
        <p:nvSpPr>
          <p:cNvPr id="3" name="Rectángulo 2">
            <a:extLst>
              <a:ext uri="{FF2B5EF4-FFF2-40B4-BE49-F238E27FC236}">
                <a16:creationId xmlns:a16="http://schemas.microsoft.com/office/drawing/2014/main" id="{78C08277-3649-422A-B928-BCFE1B18F77A}"/>
              </a:ext>
            </a:extLst>
          </p:cNvPr>
          <p:cNvSpPr/>
          <p:nvPr/>
        </p:nvSpPr>
        <p:spPr>
          <a:xfrm>
            <a:off x="4585252" y="2286182"/>
            <a:ext cx="6467061" cy="1938992"/>
          </a:xfrm>
          <a:prstGeom prst="rect">
            <a:avLst/>
          </a:prstGeom>
        </p:spPr>
        <p:txBody>
          <a:bodyPr wrap="square">
            <a:spAutoFit/>
          </a:bodyPr>
          <a:lstStyle/>
          <a:p>
            <a:r>
              <a:rPr lang="es-MX" sz="2000" dirty="0"/>
              <a:t>Las políticas educativas podemos encontrar las como propuestas que tratan de incidir en la construcción de la sociedad del futuro que cada ideología hay opción política ve como ideal como el conjunto de reformas que sirven de guía y </a:t>
            </a:r>
            <a:r>
              <a:rPr lang="es-MX" sz="2000" dirty="0" err="1"/>
              <a:t>y</a:t>
            </a:r>
            <a:r>
              <a:rPr lang="es-MX" sz="2000" dirty="0"/>
              <a:t> garantía a sus proyectos políticos a corto a mediano y a largo plazo</a:t>
            </a:r>
          </a:p>
        </p:txBody>
      </p:sp>
      <p:sp>
        <p:nvSpPr>
          <p:cNvPr id="4" name="Rectángulo 3">
            <a:extLst>
              <a:ext uri="{FF2B5EF4-FFF2-40B4-BE49-F238E27FC236}">
                <a16:creationId xmlns:a16="http://schemas.microsoft.com/office/drawing/2014/main" id="{82B59FB6-4738-4428-AE4E-91E8842B5CCC}"/>
              </a:ext>
            </a:extLst>
          </p:cNvPr>
          <p:cNvSpPr/>
          <p:nvPr/>
        </p:nvSpPr>
        <p:spPr>
          <a:xfrm>
            <a:off x="1205947" y="4552916"/>
            <a:ext cx="6970644" cy="1938992"/>
          </a:xfrm>
          <a:prstGeom prst="rect">
            <a:avLst/>
          </a:prstGeom>
        </p:spPr>
        <p:txBody>
          <a:bodyPr wrap="square">
            <a:spAutoFit/>
          </a:bodyPr>
          <a:lstStyle/>
          <a:p>
            <a:r>
              <a:rPr lang="es-MX" sz="2000" dirty="0"/>
              <a:t>La revoluciones educativas suceden a ritmos muy diferentes según los países y dentro de cada uno de ellos dependiendo de la ideología de los gobiernos que cada momento ocupen el poder así como de las presiones y movilizaciones que lleven adelante los distintos grupos y colectivos sociales profesionales e ideológicos organizados en el seno de esta sociedad</a:t>
            </a:r>
          </a:p>
        </p:txBody>
      </p:sp>
      <p:pic>
        <p:nvPicPr>
          <p:cNvPr id="2050" name="Picture 2" descr="Educación a distancia - Iconos gratis de educación">
            <a:extLst>
              <a:ext uri="{FF2B5EF4-FFF2-40B4-BE49-F238E27FC236}">
                <a16:creationId xmlns:a16="http://schemas.microsoft.com/office/drawing/2014/main" id="{0C82DBCB-C0D8-45BF-A52D-3989423E1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322" y="1719470"/>
            <a:ext cx="2640495" cy="264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4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9141DB7-CE69-4B2D-BA4C-F521C353234F}"/>
              </a:ext>
            </a:extLst>
          </p:cNvPr>
          <p:cNvSpPr/>
          <p:nvPr/>
        </p:nvSpPr>
        <p:spPr>
          <a:xfrm>
            <a:off x="2372139" y="1239872"/>
            <a:ext cx="6705601" cy="1938992"/>
          </a:xfrm>
          <a:prstGeom prst="rect">
            <a:avLst/>
          </a:prstGeom>
        </p:spPr>
        <p:txBody>
          <a:bodyPr wrap="square">
            <a:spAutoFit/>
          </a:bodyPr>
          <a:lstStyle/>
          <a:p>
            <a:r>
              <a:rPr lang="es-MX" sz="2000" dirty="0"/>
              <a:t>La Esfera de la educación es en la actualidad una de las parcelas de la política que se concentran mayor número de análisis y debates y más enconados y polarizados son muy frecuentes las noticias que con cierta periodicidad inserta los medios de comunicación sobre el valor y adecuación de lo que acontece en las aulas. </a:t>
            </a:r>
          </a:p>
        </p:txBody>
      </p:sp>
      <p:sp>
        <p:nvSpPr>
          <p:cNvPr id="3" name="Rectángulo 2">
            <a:extLst>
              <a:ext uri="{FF2B5EF4-FFF2-40B4-BE49-F238E27FC236}">
                <a16:creationId xmlns:a16="http://schemas.microsoft.com/office/drawing/2014/main" id="{6C48FBA8-D354-4969-8DF4-02936370D469}"/>
              </a:ext>
            </a:extLst>
          </p:cNvPr>
          <p:cNvSpPr/>
          <p:nvPr/>
        </p:nvSpPr>
        <p:spPr>
          <a:xfrm>
            <a:off x="4492487" y="4036946"/>
            <a:ext cx="6096000" cy="1015663"/>
          </a:xfrm>
          <a:prstGeom prst="rect">
            <a:avLst/>
          </a:prstGeom>
        </p:spPr>
        <p:txBody>
          <a:bodyPr>
            <a:spAutoFit/>
          </a:bodyPr>
          <a:lstStyle/>
          <a:p>
            <a:r>
              <a:rPr lang="es-MX" sz="2000" dirty="0"/>
              <a:t>En la actualidad la diversidad de las poblaciones y en consecuencia del alumnado no encaja en las instituciones pensadas para uniformizar e imponer un canon cultural</a:t>
            </a:r>
          </a:p>
        </p:txBody>
      </p:sp>
      <p:pic>
        <p:nvPicPr>
          <p:cNvPr id="3074" name="Picture 2">
            <a:extLst>
              <a:ext uri="{FF2B5EF4-FFF2-40B4-BE49-F238E27FC236}">
                <a16:creationId xmlns:a16="http://schemas.microsoft.com/office/drawing/2014/main" id="{09E9B8C2-0CEE-43A5-AF0C-237A46F1C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838" y="3398463"/>
            <a:ext cx="3349422" cy="26047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ducación png 4 » PNG Image">
            <a:extLst>
              <a:ext uri="{FF2B5EF4-FFF2-40B4-BE49-F238E27FC236}">
                <a16:creationId xmlns:a16="http://schemas.microsoft.com/office/drawing/2014/main" id="{6C0B9C03-1A86-4624-B37C-87E347599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740" y="1366174"/>
            <a:ext cx="2790373" cy="128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3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808E95-1BD7-4611-87ED-815ADB8BF4B8}"/>
              </a:ext>
            </a:extLst>
          </p:cNvPr>
          <p:cNvSpPr/>
          <p:nvPr/>
        </p:nvSpPr>
        <p:spPr>
          <a:xfrm>
            <a:off x="1245702" y="492661"/>
            <a:ext cx="7633254" cy="2554545"/>
          </a:xfrm>
          <a:prstGeom prst="rect">
            <a:avLst/>
          </a:prstGeom>
        </p:spPr>
        <p:txBody>
          <a:bodyPr wrap="square">
            <a:spAutoFit/>
          </a:bodyPr>
          <a:lstStyle/>
          <a:p>
            <a:r>
              <a:rPr lang="es-MX" sz="2000" dirty="0"/>
              <a:t>En consecuencia la armonización de las políticas educativas de los países que integran la Unión Europea es un objetivo que está en la agenda de este organismo ya desde el modelo anterior la comunidad europea con el tratado de la Unión Europea la integración europea cobra un nuevo impulso en el momento en el que oficialmente se opta por la denominación de Unión Europea ampliando el número de países que la integran y sustituyendo las instituciones y tratando anteriores como por ejemplo ha tratado de París</a:t>
            </a:r>
          </a:p>
        </p:txBody>
      </p:sp>
      <p:sp>
        <p:nvSpPr>
          <p:cNvPr id="3" name="Rectángulo 2">
            <a:extLst>
              <a:ext uri="{FF2B5EF4-FFF2-40B4-BE49-F238E27FC236}">
                <a16:creationId xmlns:a16="http://schemas.microsoft.com/office/drawing/2014/main" id="{99F9B8FD-F900-4C55-A850-D2C927B6C6A1}"/>
              </a:ext>
            </a:extLst>
          </p:cNvPr>
          <p:cNvSpPr/>
          <p:nvPr/>
        </p:nvSpPr>
        <p:spPr>
          <a:xfrm>
            <a:off x="3472070" y="3429000"/>
            <a:ext cx="8507896" cy="1323439"/>
          </a:xfrm>
          <a:prstGeom prst="rect">
            <a:avLst/>
          </a:prstGeom>
        </p:spPr>
        <p:txBody>
          <a:bodyPr wrap="square">
            <a:spAutoFit/>
          </a:bodyPr>
          <a:lstStyle/>
          <a:p>
            <a:r>
              <a:rPr lang="es-MX" sz="2000" dirty="0"/>
              <a:t>Entre los programas europeos comunitarios en materia de Educación cabe subrayar la creación en diciembre de 1988 que engloba 333 programas dirigidos a mejorar el acceso de las mujeres al empleo público y privado y a fomentar en ellos el espíritu empresarial con la finalidad de animarlas a crear empresas.</a:t>
            </a:r>
          </a:p>
        </p:txBody>
      </p:sp>
      <p:sp>
        <p:nvSpPr>
          <p:cNvPr id="4" name="Rectángulo 3">
            <a:extLst>
              <a:ext uri="{FF2B5EF4-FFF2-40B4-BE49-F238E27FC236}">
                <a16:creationId xmlns:a16="http://schemas.microsoft.com/office/drawing/2014/main" id="{A26C4852-C529-44EF-9CF9-63BBA2393AA0}"/>
              </a:ext>
            </a:extLst>
          </p:cNvPr>
          <p:cNvSpPr/>
          <p:nvPr/>
        </p:nvSpPr>
        <p:spPr>
          <a:xfrm>
            <a:off x="1470991" y="5259144"/>
            <a:ext cx="7407965" cy="1323439"/>
          </a:xfrm>
          <a:prstGeom prst="rect">
            <a:avLst/>
          </a:prstGeom>
        </p:spPr>
        <p:txBody>
          <a:bodyPr wrap="square">
            <a:spAutoFit/>
          </a:bodyPr>
          <a:lstStyle/>
          <a:p>
            <a:r>
              <a:rPr lang="es-MX" sz="2000" dirty="0"/>
              <a:t>El objetivo de este tipo de programas e iniciativas lanzadas desde la Unión Europea es siempre el de reconducir los sistemas educativos para ponerlos de un modo prioritario al Servicio del mercado laboral y de los mercados financieros.</a:t>
            </a:r>
          </a:p>
        </p:txBody>
      </p:sp>
      <p:pic>
        <p:nvPicPr>
          <p:cNvPr id="4098" name="Picture 2" descr="Educación png 4 » PNG Image">
            <a:extLst>
              <a:ext uri="{FF2B5EF4-FFF2-40B4-BE49-F238E27FC236}">
                <a16:creationId xmlns:a16="http://schemas.microsoft.com/office/drawing/2014/main" id="{C5E11A18-D3E3-4A18-931C-9987F8C4A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833" y="989808"/>
            <a:ext cx="2881334" cy="132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3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F2A510-880E-4E81-93A3-1204A12A2039}"/>
              </a:ext>
            </a:extLst>
          </p:cNvPr>
          <p:cNvSpPr txBox="1"/>
          <p:nvPr/>
        </p:nvSpPr>
        <p:spPr>
          <a:xfrm>
            <a:off x="993913" y="1007166"/>
            <a:ext cx="11105322" cy="584775"/>
          </a:xfrm>
          <a:prstGeom prst="rect">
            <a:avLst/>
          </a:prstGeom>
          <a:noFill/>
        </p:spPr>
        <p:txBody>
          <a:bodyPr wrap="square" rtlCol="0">
            <a:spAutoFit/>
          </a:bodyPr>
          <a:lstStyle/>
          <a:p>
            <a:r>
              <a:rPr lang="es-ES" sz="3200" u="sng" dirty="0">
                <a:highlight>
                  <a:srgbClr val="FFFF00"/>
                </a:highlight>
                <a:latin typeface="Modern Love" panose="04090805081005020601" pitchFamily="82" charset="0"/>
              </a:rPr>
              <a:t>Relación entre proyecto socioeducativo y el currículum </a:t>
            </a:r>
            <a:endParaRPr lang="es-MX" sz="3200" u="sng" dirty="0">
              <a:highlight>
                <a:srgbClr val="FFFF00"/>
              </a:highlight>
              <a:latin typeface="Modern Love" panose="04090805081005020601" pitchFamily="82" charset="0"/>
            </a:endParaRPr>
          </a:p>
        </p:txBody>
      </p:sp>
      <p:sp>
        <p:nvSpPr>
          <p:cNvPr id="3" name="Rectángulo 2">
            <a:extLst>
              <a:ext uri="{FF2B5EF4-FFF2-40B4-BE49-F238E27FC236}">
                <a16:creationId xmlns:a16="http://schemas.microsoft.com/office/drawing/2014/main" id="{C3D09740-1551-47BC-81AC-8A1FFA214CF3}"/>
              </a:ext>
            </a:extLst>
          </p:cNvPr>
          <p:cNvSpPr/>
          <p:nvPr/>
        </p:nvSpPr>
        <p:spPr>
          <a:xfrm>
            <a:off x="1477617" y="2232562"/>
            <a:ext cx="9687339" cy="3785652"/>
          </a:xfrm>
          <a:prstGeom prst="rect">
            <a:avLst/>
          </a:prstGeom>
        </p:spPr>
        <p:txBody>
          <a:bodyPr wrap="square">
            <a:spAutoFit/>
          </a:bodyPr>
          <a:lstStyle/>
          <a:p>
            <a:r>
              <a:rPr lang="es-ES" sz="2000" dirty="0"/>
              <a:t>La justicia curricular, el caballo de Troya de la cultura escolar, nos invita a pensar que como educadores debemos tener esperanza en que es posible hacer frente a los modos de funcionamiento de las políticas, para ello, tenemos que comprometernos con los principios pedagógicos inspiradores en las corrientes crítico-radicales, capaces de romper los muros levantados por las ideologías y dejar que entre la justicia curricular en las escuelas.</a:t>
            </a:r>
          </a:p>
          <a:p>
            <a:r>
              <a:rPr lang="es-ES" sz="2000" dirty="0"/>
              <a:t> Igualdad, coraje moral, humildad, tolerancia, confianza, responsabilidad, sinceridad, solidaridad, son los principios éticos que conforman nuestro particular caballo de Troya y nos compromete en la construcción de una ciudadanía abierta, culta, crítica y comprometida, capaz de analizar la realidad, tomar decisiones y buscar alternativas. Así mismo en el proyecto socioeducativo, su función es ayudar y orientar alguna problemática que esté sucediendo en la comunidad, ambos se relacionan porque debemos tener empatía y preocuparnos por la calidad educativa que se merecen nuestros alumnos. </a:t>
            </a:r>
            <a:endParaRPr lang="es-MX" sz="2000" dirty="0"/>
          </a:p>
        </p:txBody>
      </p:sp>
    </p:spTree>
    <p:extLst>
      <p:ext uri="{BB962C8B-B14F-4D97-AF65-F5344CB8AC3E}">
        <p14:creationId xmlns:p14="http://schemas.microsoft.com/office/powerpoint/2010/main" val="321746937"/>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Distintivo</Template>
  <TotalTime>44</TotalTime>
  <Words>588</Words>
  <Application>Microsoft Office PowerPoint</Application>
  <PresentationFormat>Panorámica</PresentationFormat>
  <Paragraphs>13</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Gill Sans MT</vt:lpstr>
      <vt:lpstr>Impact</vt:lpstr>
      <vt:lpstr>Modern Love</vt:lpstr>
      <vt:lpstr>Distintivo</vt:lpstr>
      <vt:lpstr>Reporte de lectura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 de lectura</dc:title>
  <dc:creator>Usuario</dc:creator>
  <cp:lastModifiedBy>Usuario</cp:lastModifiedBy>
  <cp:revision>5</cp:revision>
  <dcterms:created xsi:type="dcterms:W3CDTF">2020-04-02T19:11:46Z</dcterms:created>
  <dcterms:modified xsi:type="dcterms:W3CDTF">2020-04-02T19:56:15Z</dcterms:modified>
</cp:coreProperties>
</file>