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60" r:id="rId7"/>
    <p:sldId id="263" r:id="rId8"/>
    <p:sldId id="257" r:id="rId9"/>
    <p:sldId id="258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71"/>
    <a:srgbClr val="D60093"/>
    <a:srgbClr val="AC0000"/>
    <a:srgbClr val="FF6B00"/>
    <a:srgbClr val="CC3300"/>
    <a:srgbClr val="F8ACB6"/>
    <a:srgbClr val="A4825C"/>
    <a:srgbClr val="F7ACB6"/>
    <a:srgbClr val="EC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20/04/2020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20/04/2020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5895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34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0959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9102" y="442096"/>
            <a:ext cx="7432898" cy="6415904"/>
          </a:xfr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04" y="3000864"/>
            <a:ext cx="4725744" cy="1539990"/>
          </a:xfrm>
        </p:spPr>
        <p:txBody>
          <a:bodyPr rtlCol="0"/>
          <a:lstStyle/>
          <a:p>
            <a:r>
              <a:rPr lang="es-MX" noProof="1"/>
              <a:t>Análisis del propio quehacer lector y acciones que realizamos para la interpretación de un texto.</a:t>
            </a:r>
            <a:endParaRPr lang="es-ES" noProof="1"/>
          </a:p>
        </p:txBody>
      </p:sp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41" y="955230"/>
            <a:ext cx="7525327" cy="1414991"/>
          </a:xfrm>
          <a:noFill/>
          <a:scene3d>
            <a:camera prst="orthographicFront"/>
            <a:lightRig rig="flat" dir="t"/>
          </a:scene3d>
          <a:sp3d/>
        </p:spPr>
        <p:txBody>
          <a:bodyPr rtlCol="0" anchor="b"/>
          <a:lstStyle/>
          <a:p>
            <a:pPr rtl="0">
              <a:lnSpc>
                <a:spcPts val="5500"/>
              </a:lnSpc>
            </a:pPr>
            <a: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placer </a:t>
            </a:r>
            <a:b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S" b="1" spc="0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			</a:t>
            </a:r>
            <a:r>
              <a:rPr lang="es-ES" b="1" spc="0" noProof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leer</a:t>
            </a:r>
            <a:endParaRPr lang="es-ES" b="1" spc="0" noProof="1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2" name="CuadroTexto 1"/>
          <p:cNvSpPr txBox="1"/>
          <p:nvPr/>
        </p:nvSpPr>
        <p:spPr>
          <a:xfrm>
            <a:off x="4803568" y="4443211"/>
            <a:ext cx="401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Eva Camila Fong </a:t>
            </a:r>
            <a:r>
              <a:rPr lang="es-MX" dirty="0" smtClean="0"/>
              <a:t>González</a:t>
            </a:r>
            <a:br>
              <a:rPr lang="es-MX" dirty="0" smtClean="0"/>
            </a:br>
            <a:r>
              <a:rPr lang="es-MX" dirty="0" smtClean="0"/>
              <a:t>Dulce </a:t>
            </a:r>
            <a:r>
              <a:rPr lang="es-MX" dirty="0"/>
              <a:t>Nelly </a:t>
            </a:r>
            <a:r>
              <a:rPr lang="es-MX" dirty="0" smtClean="0"/>
              <a:t>Pérez Nuñez</a:t>
            </a:r>
          </a:p>
          <a:p>
            <a:r>
              <a:rPr lang="es-MX" dirty="0" smtClean="0"/>
              <a:t>Aneth </a:t>
            </a:r>
            <a:r>
              <a:rPr lang="es-MX" dirty="0"/>
              <a:t>Giselle Saavedra </a:t>
            </a:r>
            <a:r>
              <a:rPr lang="es-MX" dirty="0" smtClean="0"/>
              <a:t>Salais </a:t>
            </a:r>
            <a:r>
              <a:rPr lang="es-MX" dirty="0"/>
              <a:t>Vanessa Elizabeth Sanchez </a:t>
            </a:r>
            <a:r>
              <a:rPr lang="es-MX" dirty="0" smtClean="0"/>
              <a:t>Gallegos</a:t>
            </a:r>
          </a:p>
          <a:p>
            <a:r>
              <a:rPr lang="es-MX" dirty="0" smtClean="0"/>
              <a:t>Yazmin Tellez Fuentes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ANÁLISIS DE LA DEFINICIÓN DE SOLÉ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6" name="Rectángulo redondeado 5"/>
          <p:cNvSpPr/>
          <p:nvPr/>
        </p:nvSpPr>
        <p:spPr>
          <a:xfrm>
            <a:off x="347731" y="1520408"/>
            <a:ext cx="5434883" cy="431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Leer es </a:t>
            </a:r>
            <a:r>
              <a:rPr lang="es-MX" dirty="0">
                <a:solidFill>
                  <a:srgbClr val="FF6B00"/>
                </a:solidFill>
              </a:rPr>
              <a:t>un proceso cognitivo complejo que activa estrategias de alto nivel: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Dotarse de objetivos.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Establecer y verificar predicciones.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Controlar lo que se va leyendo.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Tomar decisiones en torno a dificultades o algunas de comprensión.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7ACB6"/>
                </a:solidFill>
              </a:rPr>
              <a:t>Diferenciar lo que es esencial de la información secundaria.</a:t>
            </a:r>
          </a:p>
          <a:p>
            <a:pPr algn="ctr"/>
            <a:r>
              <a:rPr lang="es-MX" dirty="0"/>
              <a:t>Este proceso requiere necesariamente de la implicación activa y afectiva del lector. </a:t>
            </a:r>
            <a:r>
              <a:rPr lang="es-MX" dirty="0">
                <a:solidFill>
                  <a:srgbClr val="A4825C"/>
                </a:solidFill>
              </a:rPr>
              <a:t>No es un aprendizaje mecánico, ni se realiza todo de una vez; no puede limitarse a un curso o ciclo de la educación obligatoria.</a:t>
            </a:r>
          </a:p>
          <a:p>
            <a:pPr algn="ctr"/>
            <a:endParaRPr lang="es-MX" dirty="0"/>
          </a:p>
        </p:txBody>
      </p:sp>
      <p:sp>
        <p:nvSpPr>
          <p:cNvPr id="7" name="Flecha a la derecha con bandas 6"/>
          <p:cNvSpPr/>
          <p:nvPr/>
        </p:nvSpPr>
        <p:spPr>
          <a:xfrm>
            <a:off x="5550795" y="1520408"/>
            <a:ext cx="2859109" cy="719811"/>
          </a:xfrm>
          <a:prstGeom prst="stripedRightArrow">
            <a:avLst/>
          </a:prstGeom>
          <a:solidFill>
            <a:srgbClr val="FF6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8563916" y="1695647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6B00"/>
                </a:solidFill>
              </a:rPr>
              <a:t>Significado de leer.</a:t>
            </a:r>
            <a:endParaRPr lang="es-MX" dirty="0">
              <a:solidFill>
                <a:srgbClr val="FF6B00"/>
              </a:solidFill>
            </a:endParaRPr>
          </a:p>
        </p:txBody>
      </p:sp>
      <p:sp>
        <p:nvSpPr>
          <p:cNvPr id="9" name="Flecha a la derecha con bandas 8"/>
          <p:cNvSpPr/>
          <p:nvPr/>
        </p:nvSpPr>
        <p:spPr>
          <a:xfrm>
            <a:off x="5550795" y="2754669"/>
            <a:ext cx="2859109" cy="719811"/>
          </a:xfrm>
          <a:prstGeom prst="stripedRightArrow">
            <a:avLst/>
          </a:prstGeom>
          <a:solidFill>
            <a:schemeClr val="accent4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8563916" y="2791904"/>
            <a:ext cx="30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25000"/>
                  </a:schemeClr>
                </a:solidFill>
              </a:rPr>
              <a:t>Lo que nos aporta a los lectores.</a:t>
            </a:r>
            <a:endParaRPr lang="es-MX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Flecha a la derecha con bandas 10"/>
          <p:cNvSpPr/>
          <p:nvPr/>
        </p:nvSpPr>
        <p:spPr>
          <a:xfrm>
            <a:off x="5550795" y="4294399"/>
            <a:ext cx="2859109" cy="719811"/>
          </a:xfrm>
          <a:prstGeom prst="stripedRightArrow">
            <a:avLst/>
          </a:prstGeom>
          <a:solidFill>
            <a:srgbClr val="A482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8680361" y="3638641"/>
            <a:ext cx="3141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A4825C"/>
                </a:solidFill>
              </a:rPr>
              <a:t>Los docentes debemos de entender ¿cómo se aprende a leer? ¿Cómo presentarles de una manera interesante la lectura? Enseñar de una manera entretenida y demostrar el gusto por ella.</a:t>
            </a:r>
            <a:endParaRPr lang="es-MX" dirty="0">
              <a:solidFill>
                <a:srgbClr val="A4825C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134967" y="6439936"/>
            <a:ext cx="1133856" cy="266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adernillo para enseñar a leer | Material para Maest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5750" l="4737" r="90000">
                        <a14:foregroundMark x1="20395" y1="18000" x2="33026" y2="6500"/>
                        <a14:foregroundMark x1="22368" y1="57500" x2="4868" y2="46000"/>
                        <a14:foregroundMark x1="21974" y1="47250" x2="34737" y2="31500"/>
                        <a14:foregroundMark x1="19474" y1="36250" x2="23026" y2="42500"/>
                        <a14:foregroundMark x1="20658" y1="55500" x2="32763" y2="56000"/>
                        <a14:foregroundMark x1="22368" y1="85750" x2="34605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91" b="281"/>
          <a:stretch/>
        </p:blipFill>
        <p:spPr bwMode="auto">
          <a:xfrm>
            <a:off x="4168612" y="1496342"/>
            <a:ext cx="3736573" cy="3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noProof="1" smtClean="0"/>
              <a:t>“Enseñar y aprender el placer de leer”</a:t>
            </a:r>
            <a:endParaRPr lang="es-ES" noProof="1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025" y="2242300"/>
            <a:ext cx="4254545" cy="360000"/>
          </a:xfrm>
        </p:spPr>
        <p:txBody>
          <a:bodyPr rtlCol="0"/>
          <a:lstStyle/>
          <a:p>
            <a:pPr rtl="0"/>
            <a:r>
              <a:rPr lang="es-ES" noProof="1"/>
              <a:t>	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025" y="1496342"/>
            <a:ext cx="3835552" cy="2482100"/>
          </a:xfrm>
        </p:spPr>
        <p:txBody>
          <a:bodyPr rtlCol="0"/>
          <a:lstStyle/>
          <a:p>
            <a:pPr algn="ctr" rtl="0"/>
            <a:r>
              <a:rPr lang="es-ES" sz="2000" noProof="1" smtClean="0"/>
              <a:t>Los alumnos deben sentirse intrínsecamente </a:t>
            </a:r>
            <a:r>
              <a:rPr lang="es-ES" sz="2000" noProof="1" smtClean="0">
                <a:solidFill>
                  <a:srgbClr val="AC0000"/>
                </a:solidFill>
              </a:rPr>
              <a:t>motivados</a:t>
            </a:r>
            <a:r>
              <a:rPr lang="es-ES" sz="2000" noProof="1" smtClean="0"/>
              <a:t> para aprender, porque aprender requiere un esfuerzo.</a:t>
            </a:r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r>
              <a:rPr lang="es-ES" sz="2000" noProof="1" smtClean="0"/>
              <a:t>La lectura </a:t>
            </a:r>
            <a:r>
              <a:rPr lang="es-ES" sz="2000" noProof="1" smtClean="0">
                <a:solidFill>
                  <a:srgbClr val="AC0000"/>
                </a:solidFill>
              </a:rPr>
              <a:t>no</a:t>
            </a:r>
            <a:r>
              <a:rPr lang="es-ES" sz="2000" noProof="1" smtClean="0"/>
              <a:t> sólo es uno de los instrumentos que disponemos para acceder y apropiarnos de la información; también es un instrumento para el ocio y diversión.</a:t>
            </a:r>
            <a:endParaRPr lang="es-ES" sz="2000" noProof="1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9220" y="1496342"/>
            <a:ext cx="3779792" cy="2482100"/>
          </a:xfrm>
        </p:spPr>
        <p:txBody>
          <a:bodyPr rtlCol="0"/>
          <a:lstStyle/>
          <a:p>
            <a:pPr algn="ctr" rtl="0"/>
            <a:r>
              <a:rPr lang="es-ES" sz="2000" noProof="1" smtClean="0"/>
              <a:t>Enseñar a leer </a:t>
            </a:r>
            <a:r>
              <a:rPr lang="es-ES" sz="2000" noProof="1" smtClean="0">
                <a:solidFill>
                  <a:srgbClr val="AC0000"/>
                </a:solidFill>
              </a:rPr>
              <a:t>no</a:t>
            </a:r>
            <a:r>
              <a:rPr lang="es-ES" sz="2000" noProof="1" smtClean="0"/>
              <a:t> debe hacer que su aprendizaje constituya una carga abrumadora para el niño.</a:t>
            </a:r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endParaRPr lang="es-ES" sz="2000" noProof="1"/>
          </a:p>
          <a:p>
            <a:pPr algn="ctr" rtl="0"/>
            <a:endParaRPr lang="es-ES" sz="2000" noProof="1" smtClean="0"/>
          </a:p>
          <a:p>
            <a:pPr algn="ctr" rtl="0"/>
            <a:r>
              <a:rPr lang="es-ES" sz="2000" noProof="1" smtClean="0"/>
              <a:t>La enseñanza debe incorporar su dimensión lúdica, personal e independiente, </a:t>
            </a:r>
            <a:r>
              <a:rPr lang="es-ES" sz="2000" noProof="1" smtClean="0">
                <a:solidFill>
                  <a:srgbClr val="AC0000"/>
                </a:solidFill>
              </a:rPr>
              <a:t>en todos los niveles de la escolaridad.</a:t>
            </a:r>
            <a:endParaRPr lang="es-ES" sz="2000" noProof="1">
              <a:solidFill>
                <a:srgbClr val="AC0000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3</a:t>
            </a:fld>
            <a:endParaRPr lang="es-ES" noProof="1"/>
          </a:p>
        </p:txBody>
      </p:sp>
      <p:sp>
        <p:nvSpPr>
          <p:cNvPr id="3" name="Rectángulo 2"/>
          <p:cNvSpPr/>
          <p:nvPr/>
        </p:nvSpPr>
        <p:spPr>
          <a:xfrm>
            <a:off x="10064839" y="6478072"/>
            <a:ext cx="1339403" cy="193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ila de libros" title="Pila de libros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4</a:t>
            </a:fld>
            <a:endParaRPr lang="es-ES" noProof="1"/>
          </a:p>
        </p:txBody>
      </p:sp>
      <p:sp>
        <p:nvSpPr>
          <p:cNvPr id="7" name="Cinta perforada 6"/>
          <p:cNvSpPr/>
          <p:nvPr/>
        </p:nvSpPr>
        <p:spPr>
          <a:xfrm>
            <a:off x="302945" y="425003"/>
            <a:ext cx="11587723" cy="1352282"/>
          </a:xfrm>
          <a:prstGeom prst="flowChartPunchedTape">
            <a:avLst/>
          </a:prstGeom>
          <a:solidFill>
            <a:srgbClr val="093C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“ALGUNAS PROPUESTAS PARA FOMENTAR LA LECTURA EN LA ESCUELA”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02944" y="1996225"/>
            <a:ext cx="63940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No depende sólo de la escuela.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 los inicios del aprendizaje hay que estar atentos al hecho de que leer siempre implica construir un significado.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Será conveniente tener rincones o talleres de lectura.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lvl="1"/>
            <a:endParaRPr lang="es-MX" dirty="0" smtClean="0">
              <a:solidFill>
                <a:schemeClr val="bg1"/>
              </a:solidFill>
            </a:endParaRPr>
          </a:p>
          <a:p>
            <a:pPr algn="ctr"/>
            <a:r>
              <a:rPr lang="es-MX" dirty="0" smtClean="0"/>
              <a:t>CONDICIONES PARA LEER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La actividad debe existir, pero hay que dedicar tiempo y espacio adecuado. El profesor deberá de leer también.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No perder de vista una lectura personal y que sea lo que realmente queremos leer.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Buscar continuidad natural.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Relativizar nuestros criterios con relación a lo que deben leer los niños.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0000445" y="6432997"/>
            <a:ext cx="1326524" cy="257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82" y="807259"/>
            <a:ext cx="6515535" cy="5361721"/>
          </a:xfrm>
        </p:spPr>
        <p:txBody>
          <a:bodyPr rtlCol="0"/>
          <a:lstStyle/>
          <a:p>
            <a:pPr rtl="0">
              <a:lnSpc>
                <a:spcPts val="6500"/>
              </a:lnSpc>
            </a:pPr>
            <a:r>
              <a:rPr lang="es-ES" sz="4800" noProof="1" smtClean="0"/>
              <a:t>¿Qué hace un lector para interpretar, discriminar y extraer información de los diferentes textos?</a:t>
            </a:r>
            <a:endParaRPr lang="es-ES" sz="4800" noProof="1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118576" y="1468337"/>
            <a:ext cx="1424651" cy="1097682"/>
            <a:chOff x="967966" y="847100"/>
            <a:chExt cx="1424651" cy="1097682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</p:grp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165" name="Forma libre: Forma de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9" name="Cuadro de texto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000" noProof="1">
                  <a:solidFill>
                    <a:schemeClr val="accent1"/>
                  </a:solidFill>
                  <a:latin typeface="+mj-lt"/>
                </a:rPr>
                <a:t>FUNKY TUNES</a:t>
              </a: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5</a:t>
            </a:fld>
            <a:endParaRPr lang="es-ES" noProof="1"/>
          </a:p>
        </p:txBody>
      </p:sp>
      <p:sp>
        <p:nvSpPr>
          <p:cNvPr id="2" name="Rectángulo 1"/>
          <p:cNvSpPr/>
          <p:nvPr/>
        </p:nvSpPr>
        <p:spPr>
          <a:xfrm>
            <a:off x="10097037" y="6478073"/>
            <a:ext cx="1229475" cy="21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Va dependiendo de cada persona</a:t>
            </a:r>
            <a:endParaRPr lang="es-ES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Concluimos lo siguiente:</a:t>
            </a:r>
            <a:endParaRPr lang="es-ES" noProof="1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Leer la información para analizar el texto.</a:t>
            </a:r>
          </a:p>
          <a:p>
            <a:pPr rtl="0"/>
            <a:r>
              <a:rPr lang="es-ES" noProof="1" smtClean="0"/>
              <a:t>Buscar un significado a lo que estamos leyendo.</a:t>
            </a:r>
          </a:p>
          <a:p>
            <a:pPr rtl="0"/>
            <a:r>
              <a:rPr lang="es-ES" noProof="1" smtClean="0"/>
              <a:t>Realizar organizadores gráficos para poder representar visualmente la información. (Aprendizaje visual)</a:t>
            </a:r>
          </a:p>
          <a:p>
            <a:pPr rtl="0"/>
            <a:r>
              <a:rPr lang="es-ES" noProof="1" smtClean="0"/>
              <a:t>Escribir resúmenes para comprender el texto, relacionar las ideas, etc, para llegar a tener un mejor conocimiento del tema a tratar.</a:t>
            </a:r>
          </a:p>
          <a:p>
            <a:pPr rtl="0"/>
            <a:r>
              <a:rPr lang="es-ES" noProof="1" smtClean="0"/>
              <a:t>Elaborar cuestionarios, así obtendremos mejor las ideas principales.</a:t>
            </a:r>
            <a:endParaRPr lang="es-ES" noProof="1"/>
          </a:p>
          <a:p>
            <a:pPr rtl="0"/>
            <a:endParaRPr lang="es-ES" noProof="1"/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6</a:t>
            </a:fld>
            <a:endParaRPr lang="es-ES" noProof="1"/>
          </a:p>
        </p:txBody>
      </p:sp>
      <p:pic>
        <p:nvPicPr>
          <p:cNvPr id="7" name="Imagen 6" descr="Un primer plano de una señal&#10;&#10;Descripción generada automáticamente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90597" y="6452315"/>
            <a:ext cx="1139780" cy="2382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0</TotalTime>
  <Words>462</Words>
  <Application>Microsoft Office PowerPoint</Application>
  <PresentationFormat>Panorámica</PresentationFormat>
  <Paragraphs>58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Times New Roman</vt:lpstr>
      <vt:lpstr>Tema de Office</vt:lpstr>
      <vt:lpstr>El placer      de leer</vt:lpstr>
      <vt:lpstr>ANÁLISIS DE LA DEFINICIÓN DE SOLÉ</vt:lpstr>
      <vt:lpstr>“Enseñar y aprender el placer de leer”</vt:lpstr>
      <vt:lpstr>Presentación de PowerPoint</vt:lpstr>
      <vt:lpstr>¿Qué hace un lector para interpretar, discriminar y extraer información de los diferentes textos?</vt:lpstr>
      <vt:lpstr>Va dependiendo de cada persona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2020-04-20T01:29:33Z</dcterms:created>
  <dcterms:modified xsi:type="dcterms:W3CDTF">2020-04-20T16:22:15Z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