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99"/>
    <a:srgbClr val="F4DE8C"/>
    <a:srgbClr val="FAF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55930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67124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7300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539393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7233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46553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79486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5281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347265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53971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1A0A97-71C8-4791-BB05-CA2CD89E7BCD}" type="datetimeFigureOut">
              <a:rPr lang="es-MX" smtClean="0"/>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19451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11A0A97-71C8-4791-BB05-CA2CD89E7BCD}" type="datetimeFigureOut">
              <a:rPr lang="es-MX" smtClean="0"/>
              <a:t>20/04/2020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11146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11A0A97-71C8-4791-BB05-CA2CD89E7BCD}" type="datetimeFigureOut">
              <a:rPr lang="es-MX" smtClean="0"/>
              <a:t>20/04/2020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71319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A0A97-71C8-4791-BB05-CA2CD89E7BCD}" type="datetimeFigureOut">
              <a:rPr lang="es-MX" smtClean="0"/>
              <a:t>20/04/2020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381397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1A0A97-71C8-4791-BB05-CA2CD89E7BCD}" type="datetimeFigureOut">
              <a:rPr lang="es-MX" smtClean="0"/>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21014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1A0A97-71C8-4791-BB05-CA2CD89E7BCD}" type="datetimeFigureOut">
              <a:rPr lang="es-MX" smtClean="0"/>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399137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1A0A97-71C8-4791-BB05-CA2CD89E7BCD}" type="datetimeFigureOut">
              <a:rPr lang="es-MX" smtClean="0"/>
              <a:t>20/04/2020</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103E7A-C9E9-4A63-B16D-A12555BA3F18}" type="slidenum">
              <a:rPr lang="es-MX" smtClean="0"/>
              <a:t>‹Nº›</a:t>
            </a:fld>
            <a:endParaRPr lang="es-MX"/>
          </a:p>
        </p:txBody>
      </p:sp>
    </p:spTree>
    <p:extLst>
      <p:ext uri="{BB962C8B-B14F-4D97-AF65-F5344CB8AC3E}">
        <p14:creationId xmlns:p14="http://schemas.microsoft.com/office/powerpoint/2010/main" val="1903087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rgbClr val="000000"/>
                </a:solidFill>
              </a:rPr>
              <a:t>Escuela Normal de Educación Preescolar</a:t>
            </a:r>
          </a:p>
          <a:p>
            <a:pPr algn="ctr"/>
            <a:r>
              <a:rPr lang="es-MX" sz="1400" b="1" dirty="0" smtClean="0">
                <a:solidFill>
                  <a:srgbClr val="000000"/>
                </a:solidFill>
              </a:rPr>
              <a:t>Cuarto semestre</a:t>
            </a:r>
          </a:p>
          <a:p>
            <a:pPr algn="ctr"/>
            <a:r>
              <a:rPr lang="es-MX" sz="1400" b="1" dirty="0" smtClean="0">
                <a:solidFill>
                  <a:srgbClr val="000000"/>
                </a:solidFill>
              </a:rPr>
              <a:t>Ciclo escolar</a:t>
            </a:r>
          </a:p>
          <a:p>
            <a:pPr algn="ctr"/>
            <a:r>
              <a:rPr lang="es-MX" sz="1400" b="1" dirty="0" smtClean="0">
                <a:solidFill>
                  <a:srgbClr val="000000"/>
                </a:solidFill>
              </a:rPr>
              <a:t>2019 – 2020</a:t>
            </a:r>
          </a:p>
          <a:p>
            <a:pPr algn="ctr"/>
            <a:r>
              <a:rPr lang="es-MX" sz="1400" dirty="0" smtClean="0">
                <a:solidFill>
                  <a:srgbClr val="000000"/>
                </a:solidFill>
              </a:rPr>
              <a:t> </a:t>
            </a:r>
          </a:p>
          <a:p>
            <a:pPr algn="ctr"/>
            <a:endParaRPr lang="es-MX" sz="1400" dirty="0">
              <a:solidFill>
                <a:srgbClr val="000000"/>
              </a:solidFill>
            </a:endParaRPr>
          </a:p>
          <a:p>
            <a:pPr algn="ctr"/>
            <a:endParaRPr lang="es-MX" sz="1400" dirty="0" smtClean="0">
              <a:solidFill>
                <a:srgbClr val="000000"/>
              </a:solidFill>
            </a:endParaRPr>
          </a:p>
          <a:p>
            <a:pPr algn="ctr"/>
            <a:r>
              <a:rPr lang="es-MX" sz="1400" b="1" dirty="0" smtClean="0">
                <a:solidFill>
                  <a:srgbClr val="000000"/>
                </a:solidFill>
              </a:rPr>
              <a:t>Curso</a:t>
            </a:r>
            <a:r>
              <a:rPr lang="es-MX" sz="1400" dirty="0" smtClean="0">
                <a:solidFill>
                  <a:srgbClr val="000000"/>
                </a:solidFill>
              </a:rPr>
              <a:t>: Desarrollo de la competencia lectoral </a:t>
            </a:r>
          </a:p>
          <a:p>
            <a:pPr algn="ctr"/>
            <a:endParaRPr lang="es-MX" sz="1400" dirty="0" smtClean="0">
              <a:solidFill>
                <a:srgbClr val="000000"/>
              </a:solidFill>
            </a:endParaRPr>
          </a:p>
          <a:p>
            <a:pPr algn="ctr"/>
            <a:r>
              <a:rPr lang="es-MX" sz="1400" b="1" dirty="0" smtClean="0">
                <a:solidFill>
                  <a:srgbClr val="000000"/>
                </a:solidFill>
              </a:rPr>
              <a:t>Docente: </a:t>
            </a:r>
            <a:r>
              <a:rPr lang="es-MX" sz="1400" dirty="0" smtClean="0">
                <a:solidFill>
                  <a:srgbClr val="000000"/>
                </a:solidFill>
              </a:rPr>
              <a:t>Elena Monserrat Gámez Cepeda </a:t>
            </a:r>
          </a:p>
          <a:p>
            <a:pPr algn="ctr"/>
            <a:endParaRPr lang="es-MX" sz="1400" dirty="0" smtClean="0">
              <a:solidFill>
                <a:srgbClr val="000000"/>
              </a:solidFill>
            </a:endParaRPr>
          </a:p>
          <a:p>
            <a:pPr algn="ctr"/>
            <a:r>
              <a:rPr lang="es-MX" sz="1400" b="1" dirty="0" smtClean="0">
                <a:solidFill>
                  <a:srgbClr val="000000"/>
                </a:solidFill>
              </a:rPr>
              <a:t>Unidad 2.</a:t>
            </a:r>
            <a:r>
              <a:rPr lang="es-MX" sz="1400" dirty="0" smtClean="0">
                <a:solidFill>
                  <a:srgbClr val="000000"/>
                </a:solidFill>
              </a:rPr>
              <a:t> El lector ante los textos </a:t>
            </a:r>
            <a:endParaRPr lang="es-MX" sz="1400" dirty="0" smtClean="0">
              <a:solidFill>
                <a:srgbClr val="000000"/>
              </a:solidFill>
            </a:endParaRPr>
          </a:p>
          <a:p>
            <a:pPr algn="ctr"/>
            <a:endParaRPr lang="es-MX" sz="1400" dirty="0" smtClean="0">
              <a:solidFill>
                <a:srgbClr val="000000"/>
              </a:solidFill>
            </a:endParaRPr>
          </a:p>
          <a:p>
            <a:pPr algn="ctr"/>
            <a:r>
              <a:rPr lang="es-MX" sz="1400" b="1" dirty="0" smtClean="0">
                <a:solidFill>
                  <a:srgbClr val="000000"/>
                </a:solidFill>
              </a:rPr>
              <a:t>Competencias profesionales:</a:t>
            </a:r>
          </a:p>
          <a:p>
            <a:pPr marL="285750" indent="-285750">
              <a:buFont typeface="Arial" panose="020B0604020202020204" pitchFamily="34" charset="0"/>
              <a:buChar char="•"/>
            </a:pPr>
            <a:r>
              <a:rPr lang="es-MX" sz="1400" dirty="0" smtClean="0">
                <a:solidFill>
                  <a:srgbClr val="000000"/>
                </a:solidFill>
              </a:rPr>
              <a:t>Integra </a:t>
            </a:r>
            <a:r>
              <a:rPr lang="es-MX" sz="1400" dirty="0" smtClean="0">
                <a:solidFill>
                  <a:srgbClr val="000000"/>
                </a:solidFill>
              </a:rPr>
              <a:t>recursos de la investigación educativa para enriquecer su práctica profesional, expresando su interés por el conocimiento, la ciencia y la mejora de la educación.</a:t>
            </a:r>
          </a:p>
          <a:p>
            <a:pPr algn="ctr"/>
            <a:endParaRPr lang="es-MX" sz="1400" dirty="0" smtClean="0">
              <a:solidFill>
                <a:srgbClr val="000000"/>
              </a:solidFill>
            </a:endParaRPr>
          </a:p>
          <a:p>
            <a:pPr algn="ctr"/>
            <a:r>
              <a:rPr lang="es-MX" sz="1400" b="1" dirty="0" smtClean="0">
                <a:solidFill>
                  <a:srgbClr val="000000"/>
                </a:solidFill>
              </a:rPr>
              <a:t>Evidencia:</a:t>
            </a:r>
            <a:r>
              <a:rPr lang="es-MX" sz="1400" dirty="0" smtClean="0">
                <a:solidFill>
                  <a:srgbClr val="000000"/>
                </a:solidFill>
              </a:rPr>
              <a:t> Exposición de premisas </a:t>
            </a:r>
          </a:p>
          <a:p>
            <a:pPr algn="ctr"/>
            <a:endParaRPr lang="es-MX" sz="1400" dirty="0" smtClean="0">
              <a:solidFill>
                <a:srgbClr val="000000"/>
              </a:solidFill>
            </a:endParaRPr>
          </a:p>
          <a:p>
            <a:pPr algn="ctr"/>
            <a:r>
              <a:rPr lang="es-MX" sz="1400" b="1" smtClean="0">
                <a:solidFill>
                  <a:srgbClr val="000000"/>
                </a:solidFill>
              </a:rPr>
              <a:t>Integrantes: </a:t>
            </a:r>
            <a:endParaRPr lang="es-MX" sz="1400" b="1" dirty="0" smtClean="0">
              <a:solidFill>
                <a:srgbClr val="000000"/>
              </a:solidFill>
            </a:endParaRPr>
          </a:p>
          <a:p>
            <a:pPr algn="ctr"/>
            <a:r>
              <a:rPr lang="es-MX" sz="1400" dirty="0" smtClean="0">
                <a:solidFill>
                  <a:srgbClr val="000000"/>
                </a:solidFill>
              </a:rPr>
              <a:t>Edna Natalya Dávila Bernal #1</a:t>
            </a:r>
          </a:p>
          <a:p>
            <a:pPr algn="ctr"/>
            <a:r>
              <a:rPr lang="es-MX" sz="1400" dirty="0" smtClean="0">
                <a:solidFill>
                  <a:srgbClr val="000000"/>
                </a:solidFill>
              </a:rPr>
              <a:t>Mariana Sanjuanita Isabel Garza Gámez #5</a:t>
            </a:r>
          </a:p>
          <a:p>
            <a:pPr algn="ctr"/>
            <a:r>
              <a:rPr lang="es-MX" sz="1400" dirty="0" smtClean="0">
                <a:solidFill>
                  <a:srgbClr val="000000"/>
                </a:solidFill>
              </a:rPr>
              <a:t>Daniela Jaquelin Ramírez Orejón </a:t>
            </a:r>
            <a:r>
              <a:rPr lang="es-MX" sz="1400" dirty="0" smtClean="0">
                <a:solidFill>
                  <a:srgbClr val="000000"/>
                </a:solidFill>
              </a:rPr>
              <a:t>#12</a:t>
            </a:r>
            <a:endParaRPr lang="es-MX" sz="1400" dirty="0" smtClean="0">
              <a:solidFill>
                <a:srgbClr val="000000"/>
              </a:solidFill>
            </a:endParaRPr>
          </a:p>
          <a:p>
            <a:pPr algn="ctr"/>
            <a:r>
              <a:rPr lang="es-MX" sz="1400" dirty="0" smtClean="0">
                <a:solidFill>
                  <a:srgbClr val="000000"/>
                </a:solidFill>
              </a:rPr>
              <a:t>Alondra Rodríguez Martínez #14</a:t>
            </a:r>
          </a:p>
          <a:p>
            <a:pPr algn="ctr"/>
            <a:r>
              <a:rPr lang="es-MX" sz="1400" dirty="0" smtClean="0">
                <a:solidFill>
                  <a:srgbClr val="000000"/>
                </a:solidFill>
              </a:rPr>
              <a:t>Vannessa Jannette Solís </a:t>
            </a:r>
            <a:r>
              <a:rPr lang="es-MX" sz="1400" dirty="0" smtClean="0">
                <a:solidFill>
                  <a:srgbClr val="000000"/>
                </a:solidFill>
              </a:rPr>
              <a:t>Aldape #17</a:t>
            </a:r>
            <a:endParaRPr lang="es-MX" sz="1400" dirty="0" smtClean="0">
              <a:solidFill>
                <a:srgbClr val="000000"/>
              </a:solidFill>
            </a:endParaRPr>
          </a:p>
          <a:p>
            <a:pPr algn="ctr"/>
            <a:endParaRPr lang="es-MX" sz="1400" dirty="0" smtClean="0">
              <a:solidFill>
                <a:srgbClr val="000000"/>
              </a:solidFill>
            </a:endParaRPr>
          </a:p>
          <a:p>
            <a:pPr algn="ctr"/>
            <a:r>
              <a:rPr lang="es-MX" sz="1400" b="1" dirty="0" smtClean="0">
                <a:solidFill>
                  <a:srgbClr val="000000"/>
                </a:solidFill>
              </a:rPr>
              <a:t>Grado y sección</a:t>
            </a:r>
          </a:p>
          <a:p>
            <a:pPr algn="ctr"/>
            <a:r>
              <a:rPr lang="es-MX" sz="1400" dirty="0" smtClean="0">
                <a:solidFill>
                  <a:srgbClr val="000000"/>
                </a:solidFill>
              </a:rPr>
              <a:t>2º “B</a:t>
            </a:r>
          </a:p>
          <a:p>
            <a:pPr algn="ctr"/>
            <a:r>
              <a:rPr lang="es-MX" sz="1400" dirty="0" smtClean="0">
                <a:solidFill>
                  <a:srgbClr val="000000"/>
                </a:solidFill>
              </a:rPr>
              <a:t> Saltillo</a:t>
            </a:r>
            <a:r>
              <a:rPr lang="es-MX" sz="1400" dirty="0" smtClean="0">
                <a:solidFill>
                  <a:srgbClr val="000000"/>
                </a:solidFill>
              </a:rPr>
              <a:t>, Coah.                                                                                                   </a:t>
            </a:r>
            <a:r>
              <a:rPr lang="es-MX" sz="1400" dirty="0" smtClean="0">
                <a:solidFill>
                  <a:srgbClr val="000000"/>
                </a:solidFill>
              </a:rPr>
              <a:t>                                   </a:t>
            </a:r>
            <a:r>
              <a:rPr lang="es-MX" sz="1400" dirty="0" smtClean="0">
                <a:solidFill>
                  <a:srgbClr val="000000"/>
                </a:solidFill>
              </a:rPr>
              <a:t>20 Abril 2020                           </a:t>
            </a:r>
            <a:r>
              <a:rPr lang="es-MX" dirty="0" smtClean="0"/>
              <a:t>Marzo 2020 </a:t>
            </a:r>
            <a:endParaRPr lang="es-MX" dirty="0"/>
          </a:p>
        </p:txBody>
      </p:sp>
      <p:pic>
        <p:nvPicPr>
          <p:cNvPr id="1028" name="image1.png"/>
          <p:cNvPicPr>
            <a:picLocks noChangeAspect="1" noChangeArrowheads="1"/>
          </p:cNvPicPr>
          <p:nvPr/>
        </p:nvPicPr>
        <p:blipFill>
          <a:blip r:embed="rId2">
            <a:extLst>
              <a:ext uri="{28A0092B-C50C-407E-A947-70E740481C1C}">
                <a14:useLocalDpi xmlns:a14="http://schemas.microsoft.com/office/drawing/2010/main" val="0"/>
              </a:ext>
            </a:extLst>
          </a:blip>
          <a:srcRect l="22667" t="13779" r="20889" b="16443"/>
          <a:stretch>
            <a:fillRect/>
          </a:stretch>
        </p:blipFill>
        <p:spPr bwMode="auto">
          <a:xfrm>
            <a:off x="3133725" y="213662"/>
            <a:ext cx="104775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79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p:cNvSpPr/>
          <p:nvPr/>
        </p:nvSpPr>
        <p:spPr>
          <a:xfrm>
            <a:off x="235132" y="199726"/>
            <a:ext cx="6936377" cy="1477328"/>
          </a:xfrm>
          <a:prstGeom prst="rect">
            <a:avLst/>
          </a:prstGeom>
          <a:solidFill>
            <a:srgbClr val="FF6699"/>
          </a:solidFill>
          <a:ln w="38100">
            <a:solidFill>
              <a:srgbClr val="000000"/>
            </a:solidFill>
            <a:prstDash val="dashDot"/>
          </a:ln>
        </p:spPr>
        <p:txBody>
          <a:bodyPr wrap="square">
            <a:spAutoFit/>
          </a:bodyPr>
          <a:lstStyle/>
          <a:p>
            <a:pPr algn="ctr"/>
            <a:r>
              <a:rPr lang="es-MX" b="1" dirty="0"/>
              <a:t>¿Qué se hace con la lectura?</a:t>
            </a:r>
          </a:p>
          <a:p>
            <a:pPr algn="just"/>
            <a:r>
              <a:rPr lang="es-MX" dirty="0"/>
              <a:t> Aunque </a:t>
            </a:r>
            <a:r>
              <a:rPr lang="es-MX" dirty="0" err="1"/>
              <a:t>Pennac</a:t>
            </a:r>
            <a:r>
              <a:rPr lang="es-MX" dirty="0"/>
              <a:t> (1993) dice que: </a:t>
            </a:r>
            <a:r>
              <a:rPr lang="es-MX" dirty="0" smtClean="0"/>
              <a:t>“</a:t>
            </a:r>
            <a:r>
              <a:rPr lang="es-MX" dirty="0"/>
              <a:t>En el fondo, el deber de educar consiste, mientras se enseña a los niños a leer, mientras se les inicia en la Literatura, en darles los medios para juzgar libremente si sienten o no la necesidad de los libros”. </a:t>
            </a:r>
          </a:p>
        </p:txBody>
      </p:sp>
      <p:sp>
        <p:nvSpPr>
          <p:cNvPr id="4" name="1 Rectángulo"/>
          <p:cNvSpPr/>
          <p:nvPr/>
        </p:nvSpPr>
        <p:spPr>
          <a:xfrm>
            <a:off x="6405155" y="1773672"/>
            <a:ext cx="5786845" cy="2400657"/>
          </a:xfrm>
          <a:prstGeom prst="rect">
            <a:avLst/>
          </a:prstGeom>
          <a:solidFill>
            <a:srgbClr val="FFFF00"/>
          </a:solidFill>
          <a:ln w="38100">
            <a:solidFill>
              <a:schemeClr val="tx1"/>
            </a:solidFill>
            <a:prstDash val="dashDot"/>
          </a:ln>
        </p:spPr>
        <p:txBody>
          <a:bodyPr wrap="square">
            <a:spAutoFit/>
          </a:bodyPr>
          <a:lstStyle/>
          <a:p>
            <a:pPr algn="just"/>
            <a:r>
              <a:rPr lang="es-MX" dirty="0"/>
              <a:t>Se trata sobre todo, de articular las condiciones que conducen a sentir el placer de leer; y como hemos visto, en la escuela esas condiciones no deberían dejarse al azar. Fomentar la lectura es un objetivo de toda la institución, algo que debe formar parte de su proyecto educativo, y que requiere planificación, puesta en práctica y evaluación. </a:t>
            </a:r>
          </a:p>
          <a:p>
            <a:pPr algn="ctr"/>
            <a:endParaRPr lang="es-MX" sz="2400" dirty="0"/>
          </a:p>
        </p:txBody>
      </p:sp>
      <p:sp>
        <p:nvSpPr>
          <p:cNvPr id="5" name="1 Rectángulo"/>
          <p:cNvSpPr/>
          <p:nvPr/>
        </p:nvSpPr>
        <p:spPr>
          <a:xfrm>
            <a:off x="117567" y="4298521"/>
            <a:ext cx="5924006" cy="2431435"/>
          </a:xfrm>
          <a:prstGeom prst="rect">
            <a:avLst/>
          </a:prstGeom>
          <a:solidFill>
            <a:srgbClr val="FF0000"/>
          </a:solidFill>
          <a:ln w="38100">
            <a:solidFill>
              <a:schemeClr val="tx1"/>
            </a:solidFill>
            <a:prstDash val="dashDot"/>
          </a:ln>
        </p:spPr>
        <p:txBody>
          <a:bodyPr wrap="square">
            <a:spAutoFit/>
          </a:bodyPr>
          <a:lstStyle/>
          <a:p>
            <a:pPr algn="just"/>
            <a:r>
              <a:rPr lang="es-MX" sz="1600" dirty="0"/>
              <a:t>Promover el gusto por leer requiere políticas globales, guiadas por finalidades claras, que se concreten en actuaciones coherentes y continuadas, de amplio alcance social. Por citar sólo lo más relevante, dichas actuaciones deben encaminarse a la formación de docentes, a la caracterización de las bibliotecas como espacios abiertos de cultura popular y a su aprovechamiento, y al uso de los medios de comunicación y, fundamentalmente, la televisión, para favorecer la lectura. </a:t>
            </a:r>
          </a:p>
          <a:p>
            <a:pPr algn="just"/>
            <a:endParaRPr lang="es-MX" sz="24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54" y="4270947"/>
            <a:ext cx="5599611" cy="2459009"/>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3245" y="0"/>
            <a:ext cx="4728755" cy="1573946"/>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793" y="2017145"/>
            <a:ext cx="2600053" cy="19500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9330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a:p>
        </p:txBody>
      </p:sp>
      <p:sp>
        <p:nvSpPr>
          <p:cNvPr id="3" name="Subtítulo 2"/>
          <p:cNvSpPr>
            <a:spLocks noGrp="1"/>
          </p:cNvSpPr>
          <p:nvPr>
            <p:ph type="subTitle" idx="1"/>
          </p:nvPr>
        </p:nvSpPr>
        <p:spPr/>
        <p:txBody>
          <a:bodyPr/>
          <a:lstStyle/>
          <a:p>
            <a:endParaRPr lang="es-MX"/>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02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90025" y="954910"/>
            <a:ext cx="6465194" cy="923330"/>
          </a:xfrm>
          <a:prstGeom prst="rect">
            <a:avLst/>
          </a:prstGeom>
          <a:noFill/>
        </p:spPr>
        <p:txBody>
          <a:bodyPr wrap="square" rtlCol="0">
            <a:spAutoFit/>
          </a:bodyPr>
          <a:lstStyle/>
          <a:p>
            <a:r>
              <a:rPr lang="es-MX" dirty="0" smtClean="0"/>
              <a:t>Asimov afirmaba que el libro es el medio audiovisual más sofisticado que existe puesto que acciona y  funciona con la voluntad de quien lo usa</a:t>
            </a:r>
            <a:endParaRPr lang="es-MX" dirty="0"/>
          </a:p>
        </p:txBody>
      </p:sp>
      <p:pic>
        <p:nvPicPr>
          <p:cNvPr id="5" name="Imagen 4"/>
          <p:cNvPicPr>
            <a:picLocks noChangeAspect="1"/>
          </p:cNvPicPr>
          <p:nvPr/>
        </p:nvPicPr>
        <p:blipFill>
          <a:blip r:embed="rId2"/>
          <a:stretch>
            <a:fillRect/>
          </a:stretch>
        </p:blipFill>
        <p:spPr>
          <a:xfrm>
            <a:off x="1177898" y="618186"/>
            <a:ext cx="1130304" cy="1596779"/>
          </a:xfrm>
          <a:prstGeom prst="rect">
            <a:avLst/>
          </a:prstGeom>
          <a:ln w="57150">
            <a:solidFill>
              <a:schemeClr val="accent4">
                <a:lumMod val="60000"/>
                <a:lumOff val="40000"/>
              </a:schemeClr>
            </a:solidFill>
          </a:ln>
        </p:spPr>
      </p:pic>
      <p:sp>
        <p:nvSpPr>
          <p:cNvPr id="6" name="Rectángulo 5"/>
          <p:cNvSpPr/>
          <p:nvPr/>
        </p:nvSpPr>
        <p:spPr>
          <a:xfrm>
            <a:off x="974501" y="2716495"/>
            <a:ext cx="6096000" cy="646331"/>
          </a:xfrm>
          <a:prstGeom prst="rect">
            <a:avLst/>
          </a:prstGeom>
        </p:spPr>
        <p:txBody>
          <a:bodyPr>
            <a:spAutoFit/>
          </a:bodyPr>
          <a:lstStyle/>
          <a:p>
            <a:r>
              <a:rPr lang="es-MX" dirty="0" smtClean="0"/>
              <a:t>La obligatoriedad de la enseñanza a toda la población ha conseguido alfabetizar a los ciudadanos</a:t>
            </a:r>
            <a:endParaRPr lang="es-MX" dirty="0"/>
          </a:p>
        </p:txBody>
      </p:sp>
      <p:pic>
        <p:nvPicPr>
          <p:cNvPr id="7" name="Imagen 6"/>
          <p:cNvPicPr>
            <a:picLocks noChangeAspect="1"/>
          </p:cNvPicPr>
          <p:nvPr/>
        </p:nvPicPr>
        <p:blipFill>
          <a:blip r:embed="rId3"/>
          <a:stretch>
            <a:fillRect/>
          </a:stretch>
        </p:blipFill>
        <p:spPr>
          <a:xfrm>
            <a:off x="7070501" y="2347960"/>
            <a:ext cx="2072509" cy="1383400"/>
          </a:xfrm>
          <a:prstGeom prst="rect">
            <a:avLst/>
          </a:prstGeom>
        </p:spPr>
      </p:pic>
      <p:sp>
        <p:nvSpPr>
          <p:cNvPr id="8" name="Rectángulo 7"/>
          <p:cNvSpPr/>
          <p:nvPr/>
        </p:nvSpPr>
        <p:spPr>
          <a:xfrm>
            <a:off x="2835317" y="3577142"/>
            <a:ext cx="2374368" cy="830997"/>
          </a:xfrm>
          <a:prstGeom prst="rect">
            <a:avLst/>
          </a:prstGeom>
          <a:noFill/>
        </p:spPr>
        <p:txBody>
          <a:bodyPr wrap="none" lIns="91440" tIns="45720" rIns="91440" bIns="45720">
            <a:spAutoFit/>
          </a:bodyPr>
          <a:lstStyle/>
          <a:p>
            <a:pPr algn="ctr"/>
            <a:r>
              <a:rPr lang="es-ES" sz="4800" b="1" cap="none" spc="0" dirty="0" smtClean="0">
                <a:ln w="22225">
                  <a:solidFill>
                    <a:schemeClr val="accent2"/>
                  </a:solidFill>
                  <a:prstDash val="solid"/>
                </a:ln>
                <a:solidFill>
                  <a:schemeClr val="accent2">
                    <a:lumMod val="40000"/>
                    <a:lumOff val="60000"/>
                  </a:schemeClr>
                </a:solidFill>
                <a:effectLst/>
              </a:rPr>
              <a:t>Lectura</a:t>
            </a:r>
            <a:endParaRPr lang="es-ES" sz="4800" b="1" cap="none" spc="0" dirty="0">
              <a:ln w="22225">
                <a:solidFill>
                  <a:schemeClr val="accent2"/>
                </a:solidFill>
                <a:prstDash val="solid"/>
              </a:ln>
              <a:solidFill>
                <a:schemeClr val="accent2">
                  <a:lumMod val="40000"/>
                  <a:lumOff val="60000"/>
                </a:schemeClr>
              </a:solidFill>
              <a:effectLst/>
            </a:endParaRPr>
          </a:p>
        </p:txBody>
      </p:sp>
      <p:sp>
        <p:nvSpPr>
          <p:cNvPr id="10" name="Flecha abajo 9"/>
          <p:cNvSpPr/>
          <p:nvPr/>
        </p:nvSpPr>
        <p:spPr>
          <a:xfrm rot="18895192">
            <a:off x="4280219" y="4295880"/>
            <a:ext cx="306078" cy="748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1360354" y="4993371"/>
            <a:ext cx="1746776" cy="11333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rgbClr val="000000"/>
                </a:solidFill>
              </a:rPr>
              <a:t>Se identifica con:</a:t>
            </a:r>
          </a:p>
          <a:p>
            <a:pPr marL="171450" indent="-171450">
              <a:buFont typeface="Arial" panose="020B0604020202020204" pitchFamily="34" charset="0"/>
              <a:buChar char="•"/>
            </a:pPr>
            <a:r>
              <a:rPr lang="es-MX" sz="1200" dirty="0" smtClean="0">
                <a:solidFill>
                  <a:srgbClr val="000000"/>
                </a:solidFill>
              </a:rPr>
              <a:t>Tareas</a:t>
            </a:r>
          </a:p>
          <a:p>
            <a:pPr marL="171450" indent="-171450">
              <a:buFont typeface="Arial" panose="020B0604020202020204" pitchFamily="34" charset="0"/>
              <a:buChar char="•"/>
            </a:pPr>
            <a:r>
              <a:rPr lang="es-MX" sz="1200" dirty="0" smtClean="0">
                <a:solidFill>
                  <a:srgbClr val="000000"/>
                </a:solidFill>
              </a:rPr>
              <a:t>Deberes</a:t>
            </a:r>
          </a:p>
          <a:p>
            <a:pPr marL="171450" indent="-171450">
              <a:buFont typeface="Arial" panose="020B0604020202020204" pitchFamily="34" charset="0"/>
              <a:buChar char="•"/>
            </a:pPr>
            <a:r>
              <a:rPr lang="es-MX" sz="1200" dirty="0" smtClean="0">
                <a:solidFill>
                  <a:srgbClr val="000000"/>
                </a:solidFill>
              </a:rPr>
              <a:t>Situaciones tediosas y poco gratificantes</a:t>
            </a:r>
            <a:endParaRPr lang="es-MX" sz="1200" dirty="0">
              <a:solidFill>
                <a:srgbClr val="000000"/>
              </a:solidFill>
            </a:endParaRPr>
          </a:p>
        </p:txBody>
      </p:sp>
      <p:sp>
        <p:nvSpPr>
          <p:cNvPr id="12" name="Rectángulo 11"/>
          <p:cNvSpPr/>
          <p:nvPr/>
        </p:nvSpPr>
        <p:spPr>
          <a:xfrm>
            <a:off x="4439043" y="5017653"/>
            <a:ext cx="1746776" cy="11333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rgbClr val="000000"/>
                </a:solidFill>
              </a:rPr>
              <a:t>Se asimila con:</a:t>
            </a:r>
          </a:p>
          <a:p>
            <a:pPr marL="171450" indent="-171450">
              <a:buFont typeface="Arial" panose="020B0604020202020204" pitchFamily="34" charset="0"/>
              <a:buChar char="•"/>
            </a:pPr>
            <a:r>
              <a:rPr lang="es-MX" sz="1200" dirty="0" smtClean="0">
                <a:solidFill>
                  <a:srgbClr val="000000"/>
                </a:solidFill>
              </a:rPr>
              <a:t>Ocio</a:t>
            </a:r>
          </a:p>
          <a:p>
            <a:pPr marL="171450" indent="-171450">
              <a:buFont typeface="Arial" panose="020B0604020202020204" pitchFamily="34" charset="0"/>
              <a:buChar char="•"/>
            </a:pPr>
            <a:r>
              <a:rPr lang="es-MX" sz="1200" dirty="0" smtClean="0">
                <a:solidFill>
                  <a:srgbClr val="000000"/>
                </a:solidFill>
              </a:rPr>
              <a:t>Diversión</a:t>
            </a:r>
          </a:p>
          <a:p>
            <a:pPr marL="171450" indent="-171450">
              <a:buFont typeface="Arial" panose="020B0604020202020204" pitchFamily="34" charset="0"/>
              <a:buChar char="•"/>
            </a:pPr>
            <a:r>
              <a:rPr lang="es-MX" sz="1200" dirty="0" smtClean="0">
                <a:solidFill>
                  <a:srgbClr val="000000"/>
                </a:solidFill>
              </a:rPr>
              <a:t>Bienestar personal </a:t>
            </a:r>
          </a:p>
          <a:p>
            <a:pPr algn="ctr"/>
            <a:endParaRPr lang="es-MX" sz="1200" dirty="0">
              <a:solidFill>
                <a:srgbClr val="000000"/>
              </a:solidFill>
            </a:endParaRPr>
          </a:p>
        </p:txBody>
      </p:sp>
      <p:sp>
        <p:nvSpPr>
          <p:cNvPr id="13" name="Flecha abajo 12"/>
          <p:cNvSpPr/>
          <p:nvPr/>
        </p:nvSpPr>
        <p:spPr>
          <a:xfrm rot="2619335">
            <a:off x="3306380" y="4325105"/>
            <a:ext cx="282602" cy="690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redondeado 13"/>
          <p:cNvSpPr/>
          <p:nvPr/>
        </p:nvSpPr>
        <p:spPr>
          <a:xfrm>
            <a:off x="8281113" y="4523306"/>
            <a:ext cx="3786389" cy="2122034"/>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rgbClr val="000000"/>
                </a:solidFill>
              </a:rPr>
              <a:t>Un reto que se le plantea a la escuela es generar a los alumnos </a:t>
            </a:r>
            <a:r>
              <a:rPr lang="es-MX" sz="1400" i="1" dirty="0" smtClean="0">
                <a:solidFill>
                  <a:srgbClr val="000000"/>
                </a:solidFill>
              </a:rPr>
              <a:t>la voluntad de "accionar en el libro"</a:t>
            </a:r>
            <a:r>
              <a:rPr lang="es-MX" sz="1400" dirty="0" smtClean="0">
                <a:solidFill>
                  <a:srgbClr val="000000"/>
                </a:solidFill>
              </a:rPr>
              <a:t>, </a:t>
            </a:r>
            <a:r>
              <a:rPr lang="es-MX" sz="1400" i="1" dirty="0" smtClean="0">
                <a:solidFill>
                  <a:srgbClr val="000000"/>
                </a:solidFill>
              </a:rPr>
              <a:t>hacer que la lectura sea un deseo</a:t>
            </a:r>
            <a:r>
              <a:rPr lang="es-MX" sz="1400" dirty="0" smtClean="0">
                <a:solidFill>
                  <a:srgbClr val="000000"/>
                </a:solidFill>
              </a:rPr>
              <a:t>, </a:t>
            </a:r>
            <a:r>
              <a:rPr lang="es-MX" sz="1400" i="1" dirty="0" smtClean="0">
                <a:solidFill>
                  <a:srgbClr val="000000"/>
                </a:solidFill>
              </a:rPr>
              <a:t>enseñar que tiene una dimensión personal lúdica y placentera</a:t>
            </a:r>
            <a:r>
              <a:rPr lang="es-MX" sz="1400" dirty="0" smtClean="0">
                <a:solidFill>
                  <a:srgbClr val="000000"/>
                </a:solidFill>
              </a:rPr>
              <a:t>. Una vez conocida acompaña a las personas durante toda su vida sin dejar de alimentarse y de gratificarlas</a:t>
            </a:r>
            <a:endParaRPr lang="es-MX" sz="1400" dirty="0">
              <a:solidFill>
                <a:srgbClr val="000000"/>
              </a:solidFill>
            </a:endParaRPr>
          </a:p>
        </p:txBody>
      </p:sp>
      <p:sp>
        <p:nvSpPr>
          <p:cNvPr id="16" name="CuadroTexto 15"/>
          <p:cNvSpPr txBox="1"/>
          <p:nvPr/>
        </p:nvSpPr>
        <p:spPr>
          <a:xfrm>
            <a:off x="8840850" y="3820108"/>
            <a:ext cx="2666917" cy="769441"/>
          </a:xfrm>
          <a:prstGeom prst="rect">
            <a:avLst/>
          </a:prstGeom>
          <a:solidFill>
            <a:srgbClr val="F4DE8C"/>
          </a:solidFill>
        </p:spPr>
        <p:txBody>
          <a:bodyPr wrap="square" rtlCol="0">
            <a:spAutoFit/>
          </a:bodyPr>
          <a:lstStyle/>
          <a:p>
            <a:r>
              <a:rPr lang="es-MX" sz="4400" dirty="0" smtClean="0">
                <a:latin typeface="Brush Script MT" panose="03060802040406070304" pitchFamily="66" charset="0"/>
              </a:rPr>
              <a:t>Sabías qué?</a:t>
            </a:r>
            <a:endParaRPr lang="es-MX" sz="4400" dirty="0">
              <a:latin typeface="Brush Script MT" panose="03060802040406070304" pitchFamily="66" charset="0"/>
            </a:endParaRPr>
          </a:p>
        </p:txBody>
      </p:sp>
    </p:spTree>
    <p:extLst>
      <p:ext uri="{BB962C8B-B14F-4D97-AF65-F5344CB8AC3E}">
        <p14:creationId xmlns:p14="http://schemas.microsoft.com/office/powerpoint/2010/main" val="254945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7622" y="291548"/>
            <a:ext cx="8016092" cy="1007165"/>
          </a:xfrm>
        </p:spPr>
        <p:txBody>
          <a:bodyPr>
            <a:normAutofit/>
          </a:bodyPr>
          <a:lstStyle/>
          <a:p>
            <a:pPr algn="ctr"/>
            <a:r>
              <a:rPr lang="es-MX" dirty="0" smtClean="0">
                <a:solidFill>
                  <a:srgbClr val="002060"/>
                </a:solidFill>
                <a:latin typeface="Aharoni" panose="02010803020104030203" pitchFamily="2" charset="-79"/>
                <a:cs typeface="Aharoni" panose="02010803020104030203" pitchFamily="2" charset="-79"/>
              </a:rPr>
              <a:t>Aprender a leer es aprender a muchas cosas</a:t>
            </a:r>
            <a:endParaRPr lang="es-MX" dirty="0">
              <a:solidFill>
                <a:srgbClr val="002060"/>
              </a:solidFill>
              <a:latin typeface="Aharoni" panose="02010803020104030203" pitchFamily="2" charset="-79"/>
              <a:cs typeface="Aharoni" panose="02010803020104030203" pitchFamily="2" charset="-79"/>
            </a:endParaRPr>
          </a:p>
        </p:txBody>
      </p:sp>
      <p:pic>
        <p:nvPicPr>
          <p:cNvPr id="5" name="Imagen 4"/>
          <p:cNvPicPr>
            <a:picLocks noChangeAspect="1"/>
          </p:cNvPicPr>
          <p:nvPr/>
        </p:nvPicPr>
        <p:blipFill>
          <a:blip r:embed="rId2"/>
          <a:stretch>
            <a:fillRect/>
          </a:stretch>
        </p:blipFill>
        <p:spPr>
          <a:xfrm rot="21216431">
            <a:off x="9183271" y="434033"/>
            <a:ext cx="2658122" cy="1768465"/>
          </a:xfrm>
          <a:prstGeom prst="rect">
            <a:avLst/>
          </a:prstGeom>
        </p:spPr>
      </p:pic>
      <p:sp>
        <p:nvSpPr>
          <p:cNvPr id="6" name="CuadroTexto 5"/>
          <p:cNvSpPr txBox="1"/>
          <p:nvPr/>
        </p:nvSpPr>
        <p:spPr>
          <a:xfrm>
            <a:off x="1563565" y="1674534"/>
            <a:ext cx="8004313" cy="400110"/>
          </a:xfrm>
          <a:prstGeom prst="rect">
            <a:avLst/>
          </a:prstGeom>
          <a:noFill/>
        </p:spPr>
        <p:txBody>
          <a:bodyPr wrap="square" rtlCol="0">
            <a:spAutoFit/>
          </a:bodyPr>
          <a:lstStyle/>
          <a:p>
            <a:r>
              <a:rPr lang="es-MX" sz="2000" dirty="0" smtClean="0"/>
              <a:t>Existen 3 importantes efectos sobre la lectura y su enseñanza</a:t>
            </a:r>
            <a:endParaRPr lang="es-MX" sz="2000" dirty="0"/>
          </a:p>
        </p:txBody>
      </p:sp>
      <p:sp>
        <p:nvSpPr>
          <p:cNvPr id="9" name="Rectángulo redondeado 8"/>
          <p:cNvSpPr/>
          <p:nvPr/>
        </p:nvSpPr>
        <p:spPr>
          <a:xfrm>
            <a:off x="900776" y="2554475"/>
            <a:ext cx="3551403" cy="209703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solidFill>
                  <a:srgbClr val="000000"/>
                </a:solidFill>
              </a:rPr>
              <a:t>L</a:t>
            </a:r>
            <a:r>
              <a:rPr lang="es-MX" sz="1500" dirty="0" smtClean="0">
                <a:solidFill>
                  <a:srgbClr val="000000"/>
                </a:solidFill>
              </a:rPr>
              <a:t>eer es un proceso de interacción entre el escritor y el lector. Enseñar a leer se asimila fundamentalmente a enseñar a decodificar el texto se niega la enseñanza del código pero el conocimiento del código es fundamental para fomentar la exploración autónoma del escrito (Weiss,1980)</a:t>
            </a:r>
            <a:endParaRPr lang="es-MX" sz="1500" dirty="0">
              <a:solidFill>
                <a:srgbClr val="000000"/>
              </a:solidFill>
            </a:endParaRPr>
          </a:p>
        </p:txBody>
      </p:sp>
      <p:sp>
        <p:nvSpPr>
          <p:cNvPr id="10" name="Rectángulo redondeado 9"/>
          <p:cNvSpPr/>
          <p:nvPr/>
        </p:nvSpPr>
        <p:spPr>
          <a:xfrm>
            <a:off x="4975668" y="3258437"/>
            <a:ext cx="3292092" cy="22661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smtClean="0">
                <a:solidFill>
                  <a:srgbClr val="000000"/>
                </a:solidFill>
              </a:rPr>
              <a:t>La lectura sufrido por malos mitos los cuales impiden una enseñanza normal, por ejemplo -el momento idóneo de empezar</a:t>
            </a:r>
          </a:p>
          <a:p>
            <a:pPr marL="285750" indent="-285750" algn="ctr">
              <a:buFontTx/>
              <a:buChar char="-"/>
            </a:pPr>
            <a:r>
              <a:rPr lang="es-MX" sz="1500" dirty="0" smtClean="0">
                <a:solidFill>
                  <a:srgbClr val="000000"/>
                </a:solidFill>
              </a:rPr>
              <a:t>mejor tipo de letra</a:t>
            </a:r>
          </a:p>
          <a:p>
            <a:pPr marL="285750" indent="-285750" algn="ctr">
              <a:buFontTx/>
              <a:buChar char="-"/>
            </a:pPr>
            <a:r>
              <a:rPr lang="es-MX" sz="1500" dirty="0" smtClean="0">
                <a:solidFill>
                  <a:srgbClr val="000000"/>
                </a:solidFill>
              </a:rPr>
              <a:t> partir del sonido la letra palabra o frase</a:t>
            </a:r>
          </a:p>
          <a:p>
            <a:pPr algn="ctr"/>
            <a:r>
              <a:rPr lang="es-MX" sz="1500" b="1" dirty="0" smtClean="0">
                <a:solidFill>
                  <a:srgbClr val="000000"/>
                </a:solidFill>
              </a:rPr>
              <a:t>a leer se aprende todos estos mitos </a:t>
            </a:r>
            <a:r>
              <a:rPr lang="es-MX" sz="1500" dirty="0" smtClean="0">
                <a:solidFill>
                  <a:srgbClr val="000000"/>
                </a:solidFill>
              </a:rPr>
              <a:t>estos mitos impiden que esto suceda</a:t>
            </a:r>
            <a:endParaRPr lang="es-MX" sz="1500" b="1" dirty="0">
              <a:solidFill>
                <a:srgbClr val="000000"/>
              </a:solidFill>
            </a:endParaRPr>
          </a:p>
        </p:txBody>
      </p:sp>
      <p:sp>
        <p:nvSpPr>
          <p:cNvPr id="11" name="Rectángulo redondeado 10"/>
          <p:cNvSpPr/>
          <p:nvPr/>
        </p:nvSpPr>
        <p:spPr>
          <a:xfrm>
            <a:off x="8804069" y="3727970"/>
            <a:ext cx="3127513" cy="22661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smtClean="0">
                <a:solidFill>
                  <a:srgbClr val="000000"/>
                </a:solidFill>
              </a:rPr>
              <a:t>En la actualidad no se discute que leer significa comprender y para comprender un textos necesario manejar el código.</a:t>
            </a:r>
          </a:p>
          <a:p>
            <a:pPr algn="ctr"/>
            <a:r>
              <a:rPr lang="es-MX" sz="1500" dirty="0" smtClean="0">
                <a:solidFill>
                  <a:srgbClr val="000000"/>
                </a:solidFill>
              </a:rPr>
              <a:t>Leemos textos con diversos objetivos los cuales deben estar relacionados con la escuela.</a:t>
            </a:r>
            <a:endParaRPr lang="es-MX" sz="1500" dirty="0">
              <a:solidFill>
                <a:srgbClr val="000000"/>
              </a:solidFill>
            </a:endParaRPr>
          </a:p>
        </p:txBody>
      </p:sp>
      <p:sp>
        <p:nvSpPr>
          <p:cNvPr id="14" name="Elipse 13"/>
          <p:cNvSpPr/>
          <p:nvPr/>
        </p:nvSpPr>
        <p:spPr>
          <a:xfrm>
            <a:off x="383857" y="2095145"/>
            <a:ext cx="848139" cy="689113"/>
          </a:xfrm>
          <a:prstGeom prst="ellipse">
            <a:avLst/>
          </a:prstGeom>
          <a:solidFill>
            <a:srgbClr val="FAF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smtClean="0">
                <a:solidFill>
                  <a:srgbClr val="000000"/>
                </a:solidFill>
              </a:rPr>
              <a:t>1</a:t>
            </a:r>
            <a:endParaRPr lang="es-MX" sz="4800" b="1" dirty="0">
              <a:solidFill>
                <a:srgbClr val="000000"/>
              </a:solidFill>
            </a:endParaRPr>
          </a:p>
        </p:txBody>
      </p:sp>
      <p:sp>
        <p:nvSpPr>
          <p:cNvPr id="15" name="Elipse 14"/>
          <p:cNvSpPr/>
          <p:nvPr/>
        </p:nvSpPr>
        <p:spPr>
          <a:xfrm>
            <a:off x="4491276" y="2913881"/>
            <a:ext cx="848139" cy="689113"/>
          </a:xfrm>
          <a:prstGeom prst="ellipse">
            <a:avLst/>
          </a:prstGeom>
          <a:solidFill>
            <a:srgbClr val="FAF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solidFill>
                  <a:srgbClr val="000000"/>
                </a:solidFill>
              </a:rPr>
              <a:t>2</a:t>
            </a:r>
          </a:p>
        </p:txBody>
      </p:sp>
      <p:sp>
        <p:nvSpPr>
          <p:cNvPr id="18" name="Elipse 17"/>
          <p:cNvSpPr/>
          <p:nvPr/>
        </p:nvSpPr>
        <p:spPr>
          <a:xfrm>
            <a:off x="8379999" y="3383413"/>
            <a:ext cx="848139" cy="689113"/>
          </a:xfrm>
          <a:prstGeom prst="ellipse">
            <a:avLst/>
          </a:prstGeom>
          <a:solidFill>
            <a:srgbClr val="FAF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smtClean="0">
                <a:solidFill>
                  <a:srgbClr val="000000"/>
                </a:solidFill>
              </a:rPr>
              <a:t>3</a:t>
            </a:r>
            <a:endParaRPr lang="es-MX" sz="4800" b="1" dirty="0">
              <a:solidFill>
                <a:srgbClr val="000000"/>
              </a:solidFill>
            </a:endParaRPr>
          </a:p>
        </p:txBody>
      </p:sp>
      <p:sp>
        <p:nvSpPr>
          <p:cNvPr id="19" name="Rectángulo 18"/>
          <p:cNvSpPr/>
          <p:nvPr/>
        </p:nvSpPr>
        <p:spPr>
          <a:xfrm>
            <a:off x="1761329" y="5245555"/>
            <a:ext cx="3154016" cy="1323439"/>
          </a:xfrm>
          <a:prstGeom prst="rect">
            <a:avLst/>
          </a:prstGeom>
          <a:solidFill>
            <a:schemeClr val="accent4">
              <a:lumMod val="40000"/>
              <a:lumOff val="60000"/>
            </a:schemeClr>
          </a:solidFill>
        </p:spPr>
        <p:txBody>
          <a:bodyPr wrap="square" lIns="91440" tIns="45720" rIns="91440" bIns="45720">
            <a:spAutoFit/>
          </a:bodyPr>
          <a:lstStyle/>
          <a:p>
            <a:pPr algn="ctr"/>
            <a:r>
              <a:rPr lang="es-ES" sz="1600" dirty="0" smtClean="0">
                <a:ln w="12700">
                  <a:solidFill>
                    <a:sysClr val="windowText" lastClr="000000"/>
                  </a:solidFill>
                  <a:prstDash val="solid"/>
                </a:ln>
                <a:solidFill>
                  <a:srgbClr val="000000"/>
                </a:solidFill>
              </a:rPr>
              <a:t>“Para la enseñanza, no hay un solo método, sino un conjunto de estrategias que los aprendices usan en su aproximación a la lectura”.</a:t>
            </a:r>
            <a:endParaRPr lang="es-ES" sz="1600" cap="none" spc="0" dirty="0">
              <a:ln w="12700">
                <a:solidFill>
                  <a:sysClr val="windowText" lastClr="000000"/>
                </a:solidFill>
                <a:prstDash val="solid"/>
              </a:ln>
              <a:solidFill>
                <a:srgbClr val="000000"/>
              </a:solidFill>
            </a:endParaRPr>
          </a:p>
        </p:txBody>
      </p:sp>
      <p:pic>
        <p:nvPicPr>
          <p:cNvPr id="20" name="Imagen 19"/>
          <p:cNvPicPr>
            <a:picLocks noChangeAspect="1"/>
          </p:cNvPicPr>
          <p:nvPr/>
        </p:nvPicPr>
        <p:blipFill>
          <a:blip r:embed="rId3"/>
          <a:stretch>
            <a:fillRect/>
          </a:stretch>
        </p:blipFill>
        <p:spPr>
          <a:xfrm>
            <a:off x="248330" y="5100344"/>
            <a:ext cx="1438584" cy="1438584"/>
          </a:xfrm>
          <a:prstGeom prst="rect">
            <a:avLst/>
          </a:prstGeom>
        </p:spPr>
      </p:pic>
    </p:spTree>
    <p:extLst>
      <p:ext uri="{BB962C8B-B14F-4D97-AF65-F5344CB8AC3E}">
        <p14:creationId xmlns:p14="http://schemas.microsoft.com/office/powerpoint/2010/main" val="2040512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solidFill>
                  <a:schemeClr val="accent2">
                    <a:lumMod val="50000"/>
                  </a:schemeClr>
                </a:solidFill>
                <a:effectLst/>
                <a:latin typeface="Aharoni"/>
              </a:rPr>
              <a:t>“Aprender </a:t>
            </a:r>
            <a:r>
              <a:rPr lang="es-ES" dirty="0">
                <a:solidFill>
                  <a:schemeClr val="accent2">
                    <a:lumMod val="50000"/>
                  </a:schemeClr>
                </a:solidFill>
                <a:effectLst/>
                <a:latin typeface="Aharoni"/>
              </a:rPr>
              <a:t>a leer” </a:t>
            </a:r>
            <a:r>
              <a:rPr lang="es-ES" dirty="0" smtClean="0">
                <a:solidFill>
                  <a:schemeClr val="accent2">
                    <a:lumMod val="50000"/>
                  </a:schemeClr>
                </a:solidFill>
                <a:effectLst/>
                <a:latin typeface="Aharoni"/>
              </a:rPr>
              <a:t> “Leer </a:t>
            </a:r>
            <a:r>
              <a:rPr lang="es-ES" dirty="0">
                <a:solidFill>
                  <a:schemeClr val="accent2">
                    <a:lumMod val="50000"/>
                  </a:schemeClr>
                </a:solidFill>
                <a:effectLst/>
                <a:latin typeface="Aharoni"/>
              </a:rPr>
              <a:t>para </a:t>
            </a:r>
            <a:r>
              <a:rPr lang="es-ES" dirty="0" smtClean="0">
                <a:solidFill>
                  <a:schemeClr val="accent2">
                    <a:lumMod val="50000"/>
                  </a:schemeClr>
                </a:solidFill>
                <a:effectLst/>
                <a:latin typeface="Aharoni"/>
              </a:rPr>
              <a:t>aprender”.</a:t>
            </a:r>
            <a:r>
              <a:rPr lang="es-ES" dirty="0">
                <a:solidFill>
                  <a:schemeClr val="accent2">
                    <a:lumMod val="50000"/>
                  </a:schemeClr>
                </a:solidFill>
                <a:effectLst>
                  <a:glow rad="228600">
                    <a:schemeClr val="accent3">
                      <a:satMod val="175000"/>
                      <a:alpha val="40000"/>
                    </a:schemeClr>
                  </a:glow>
                </a:effectLst>
                <a:latin typeface="Aharoni"/>
              </a:rPr>
              <a:t/>
            </a:r>
            <a:br>
              <a:rPr lang="es-ES" dirty="0">
                <a:solidFill>
                  <a:schemeClr val="accent2">
                    <a:lumMod val="50000"/>
                  </a:schemeClr>
                </a:solidFill>
                <a:effectLst>
                  <a:glow rad="228600">
                    <a:schemeClr val="accent3">
                      <a:satMod val="175000"/>
                      <a:alpha val="40000"/>
                    </a:schemeClr>
                  </a:glow>
                </a:effectLst>
                <a:latin typeface="Aharoni"/>
              </a:rPr>
            </a:br>
            <a:endParaRPr lang="es-ES" dirty="0">
              <a:solidFill>
                <a:schemeClr val="accent2">
                  <a:lumMod val="50000"/>
                </a:schemeClr>
              </a:solidFill>
              <a:effectLst>
                <a:glow rad="228600">
                  <a:schemeClr val="accent3">
                    <a:satMod val="175000"/>
                    <a:alpha val="40000"/>
                  </a:schemeClr>
                </a:glow>
              </a:effectLst>
              <a:latin typeface="Aharoni"/>
            </a:endParaRPr>
          </a:p>
        </p:txBody>
      </p:sp>
      <p:sp>
        <p:nvSpPr>
          <p:cNvPr id="3" name="Marcador de contenido 2"/>
          <p:cNvSpPr>
            <a:spLocks noGrp="1"/>
          </p:cNvSpPr>
          <p:nvPr>
            <p:ph idx="1"/>
          </p:nvPr>
        </p:nvSpPr>
        <p:spPr/>
        <p:txBody>
          <a:bodyPr/>
          <a:lstStyle/>
          <a:p>
            <a:r>
              <a:rPr lang="es-ES" dirty="0" smtClean="0"/>
              <a:t>Cuando </a:t>
            </a:r>
            <a:r>
              <a:rPr lang="es-ES" dirty="0"/>
              <a:t>leemos para aprender a partir de un texto- consciente y dirigida, </a:t>
            </a:r>
            <a:r>
              <a:rPr lang="es-ES" dirty="0" smtClean="0"/>
              <a:t>es más </a:t>
            </a:r>
            <a:r>
              <a:rPr lang="es-ES" dirty="0"/>
              <a:t>controlada, más pendiente de un objetivo o demanda externa, requieren atención y procesamiento </a:t>
            </a:r>
            <a:r>
              <a:rPr lang="es-ES" dirty="0" smtClean="0"/>
              <a:t>especifico.</a:t>
            </a:r>
          </a:p>
          <a:p>
            <a:pPr marL="0" indent="0" algn="ctr">
              <a:buNone/>
            </a:pPr>
            <a:endParaRPr lang="es-ES" dirty="0" smtClean="0"/>
          </a:p>
          <a:p>
            <a:pPr marL="0" indent="0" algn="ctr">
              <a:buNone/>
            </a:pPr>
            <a:r>
              <a:rPr lang="es-ES" dirty="0" smtClean="0"/>
              <a:t> </a:t>
            </a:r>
            <a:r>
              <a:rPr lang="es-ES" dirty="0" smtClean="0">
                <a:solidFill>
                  <a:srgbClr val="C00000"/>
                </a:solidFill>
              </a:rPr>
              <a:t>Enseñar </a:t>
            </a:r>
            <a:r>
              <a:rPr lang="es-ES" dirty="0">
                <a:solidFill>
                  <a:srgbClr val="C00000"/>
                </a:solidFill>
              </a:rPr>
              <a:t>y aprender el placer de leer </a:t>
            </a:r>
          </a:p>
          <a:p>
            <a:pPr marL="0" indent="0">
              <a:buNone/>
            </a:pPr>
            <a:r>
              <a:rPr lang="es-ES" dirty="0" smtClean="0"/>
              <a:t>Los </a:t>
            </a:r>
            <a:r>
              <a:rPr lang="es-ES" dirty="0"/>
              <a:t>alumnos deben sentirse intrínsecamente motivados para aprender, porque aprender requiere un esfuerzo. Para aprender a leer, necesitan percibir la lectura como un reto interesante, algo que los desafía- esto con ayuda del maestro.</a:t>
            </a:r>
          </a:p>
          <a:p>
            <a:pPr marL="0" indent="0">
              <a:buNone/>
            </a:pPr>
            <a:endParaRPr lang="es-ES" dirty="0"/>
          </a:p>
        </p:txBody>
      </p:sp>
      <p:pic>
        <p:nvPicPr>
          <p:cNvPr id="4" name="Imagen 3"/>
          <p:cNvPicPr>
            <a:picLocks noChangeAspect="1"/>
          </p:cNvPicPr>
          <p:nvPr/>
        </p:nvPicPr>
        <p:blipFill>
          <a:blip r:embed="rId2"/>
          <a:stretch>
            <a:fillRect/>
          </a:stretch>
        </p:blipFill>
        <p:spPr>
          <a:xfrm>
            <a:off x="9274002" y="187325"/>
            <a:ext cx="2619375" cy="1743075"/>
          </a:xfrm>
          <a:prstGeom prst="rect">
            <a:avLst/>
          </a:prstGeom>
        </p:spPr>
      </p:pic>
      <p:pic>
        <p:nvPicPr>
          <p:cNvPr id="5" name="Imagen 4"/>
          <p:cNvPicPr>
            <a:picLocks noChangeAspect="1"/>
          </p:cNvPicPr>
          <p:nvPr/>
        </p:nvPicPr>
        <p:blipFill>
          <a:blip r:embed="rId3"/>
          <a:stretch>
            <a:fillRect/>
          </a:stretch>
        </p:blipFill>
        <p:spPr>
          <a:xfrm>
            <a:off x="3665980" y="4824144"/>
            <a:ext cx="2619375" cy="1743075"/>
          </a:xfrm>
          <a:prstGeom prst="rect">
            <a:avLst/>
          </a:prstGeom>
        </p:spPr>
      </p:pic>
      <p:pic>
        <p:nvPicPr>
          <p:cNvPr id="6" name="Imagen 5"/>
          <p:cNvPicPr>
            <a:picLocks noChangeAspect="1"/>
          </p:cNvPicPr>
          <p:nvPr/>
        </p:nvPicPr>
        <p:blipFill>
          <a:blip r:embed="rId4"/>
          <a:stretch>
            <a:fillRect/>
          </a:stretch>
        </p:blipFill>
        <p:spPr>
          <a:xfrm rot="20108403">
            <a:off x="10223790" y="5121221"/>
            <a:ext cx="1655967" cy="1100993"/>
          </a:xfrm>
          <a:prstGeom prst="rect">
            <a:avLst/>
          </a:prstGeom>
        </p:spPr>
      </p:pic>
      <p:sp>
        <p:nvSpPr>
          <p:cNvPr id="7" name="CuadroTexto 6"/>
          <p:cNvSpPr txBox="1"/>
          <p:nvPr/>
        </p:nvSpPr>
        <p:spPr>
          <a:xfrm rot="20080817">
            <a:off x="9294674" y="4350384"/>
            <a:ext cx="244698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dirty="0" smtClean="0"/>
              <a:t>Debe ser interesante y divertido </a:t>
            </a:r>
            <a:endParaRPr lang="es-ES" dirty="0"/>
          </a:p>
        </p:txBody>
      </p:sp>
    </p:spTree>
    <p:extLst>
      <p:ext uri="{BB962C8B-B14F-4D97-AF65-F5344CB8AC3E}">
        <p14:creationId xmlns:p14="http://schemas.microsoft.com/office/powerpoint/2010/main" val="93281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5657850" cy="6858000"/>
          </a:xfrm>
          <a:prstGeom prst="rect">
            <a:avLst/>
          </a:prstGeom>
        </p:spPr>
      </p:pic>
      <p:sp>
        <p:nvSpPr>
          <p:cNvPr id="5" name="CuadroTexto 4"/>
          <p:cNvSpPr txBox="1"/>
          <p:nvPr/>
        </p:nvSpPr>
        <p:spPr>
          <a:xfrm>
            <a:off x="0" y="2434106"/>
            <a:ext cx="2266682" cy="4247317"/>
          </a:xfrm>
          <a:prstGeom prst="rect">
            <a:avLst/>
          </a:prstGeom>
          <a:noFill/>
        </p:spPr>
        <p:txBody>
          <a:bodyPr wrap="square" rtlCol="0">
            <a:spAutoFit/>
          </a:bodyPr>
          <a:lstStyle/>
          <a:p>
            <a:r>
              <a:rPr lang="es-ES" dirty="0"/>
              <a:t>La lectura permite explorar mundos diferentes </a:t>
            </a:r>
            <a:endParaRPr lang="es-ES" dirty="0" smtClean="0"/>
          </a:p>
          <a:p>
            <a:r>
              <a:rPr lang="es-ES" dirty="0" smtClean="0"/>
              <a:t>a </a:t>
            </a:r>
            <a:r>
              <a:rPr lang="es-ES" dirty="0"/>
              <a:t>los nuestros, reales o imaginados; que nos acerca a otras personas y a sus ideas, que nos convierte en exploradores de un universo que construimos en nuestra imaginación. </a:t>
            </a:r>
          </a:p>
        </p:txBody>
      </p:sp>
      <p:sp>
        <p:nvSpPr>
          <p:cNvPr id="7" name="Rectángulo 6"/>
          <p:cNvSpPr/>
          <p:nvPr/>
        </p:nvSpPr>
        <p:spPr>
          <a:xfrm>
            <a:off x="5391955" y="237014"/>
            <a:ext cx="6096000" cy="923330"/>
          </a:xfrm>
          <a:prstGeom prst="rect">
            <a:avLst/>
          </a:prstGeom>
          <a:ln>
            <a:solidFill>
              <a:srgbClr val="7030A0"/>
            </a:solidFill>
          </a:ln>
        </p:spPr>
        <p:txBody>
          <a:bodyPr>
            <a:spAutoFit/>
          </a:bodyPr>
          <a:lstStyle/>
          <a:p>
            <a:r>
              <a:rPr lang="es-ES" dirty="0" smtClean="0"/>
              <a:t>La </a:t>
            </a:r>
            <a:r>
              <a:rPr lang="es-ES" dirty="0"/>
              <a:t>enseñanza de la lectura no debe hacer que su aprendizaje constituya una carga abrumadora para el niño, ha de incorporar su dimensión lúdica</a:t>
            </a:r>
          </a:p>
        </p:txBody>
      </p:sp>
      <p:sp>
        <p:nvSpPr>
          <p:cNvPr id="8" name="Rectángulo 7"/>
          <p:cNvSpPr/>
          <p:nvPr/>
        </p:nvSpPr>
        <p:spPr>
          <a:xfrm>
            <a:off x="4426040" y="1624764"/>
            <a:ext cx="6353577" cy="954107"/>
          </a:xfrm>
          <a:prstGeom prst="rect">
            <a:avLst/>
          </a:prstGeom>
        </p:spPr>
        <p:txBody>
          <a:bodyPr wrap="square">
            <a:spAutoFit/>
          </a:bodyPr>
          <a:lstStyle/>
          <a:p>
            <a:pPr algn="ctr"/>
            <a:r>
              <a:rPr lang="es-ES" sz="2800" dirty="0">
                <a:solidFill>
                  <a:srgbClr val="FF6699"/>
                </a:solidFill>
                <a:latin typeface="Aharoni"/>
              </a:rPr>
              <a:t>Algunas propuestas para fomentar la lectura en la escuela </a:t>
            </a:r>
          </a:p>
        </p:txBody>
      </p:sp>
      <p:sp>
        <p:nvSpPr>
          <p:cNvPr id="9" name="CuadroTexto 8"/>
          <p:cNvSpPr txBox="1"/>
          <p:nvPr/>
        </p:nvSpPr>
        <p:spPr>
          <a:xfrm>
            <a:off x="6302061" y="2785108"/>
            <a:ext cx="3322749" cy="3693319"/>
          </a:xfrm>
          <a:prstGeom prst="rect">
            <a:avLst/>
          </a:prstGeom>
          <a:noFill/>
          <a:ln>
            <a:solidFill>
              <a:srgbClr val="7030A0"/>
            </a:solidFill>
          </a:ln>
        </p:spPr>
        <p:txBody>
          <a:bodyPr wrap="square" rtlCol="0">
            <a:spAutoFit/>
          </a:bodyPr>
          <a:lstStyle/>
          <a:p>
            <a:r>
              <a:rPr lang="es-ES" dirty="0" smtClean="0"/>
              <a:t>Fomentar </a:t>
            </a:r>
            <a:r>
              <a:rPr lang="es-ES" dirty="0"/>
              <a:t>la lectura no </a:t>
            </a:r>
            <a:r>
              <a:rPr lang="es-ES" dirty="0" smtClean="0"/>
              <a:t>depende sólo </a:t>
            </a:r>
            <a:r>
              <a:rPr lang="es-ES" dirty="0"/>
              <a:t>de la </a:t>
            </a:r>
            <a:r>
              <a:rPr lang="es-ES" dirty="0" smtClean="0"/>
              <a:t>escuela</a:t>
            </a:r>
          </a:p>
          <a:p>
            <a:endParaRPr lang="es-ES" dirty="0"/>
          </a:p>
          <a:p>
            <a:r>
              <a:rPr lang="es-ES" dirty="0" smtClean="0"/>
              <a:t>Debemos </a:t>
            </a:r>
            <a:r>
              <a:rPr lang="es-ES" dirty="0"/>
              <a:t>considerar que todos los alumnos pueden y deben aprender a leer, y que a todos podemos ayudar, de una forma o de otra. </a:t>
            </a:r>
            <a:endParaRPr lang="es-ES" dirty="0" smtClean="0"/>
          </a:p>
          <a:p>
            <a:endParaRPr lang="es-ES" dirty="0"/>
          </a:p>
          <a:p>
            <a:r>
              <a:rPr lang="es-ES" dirty="0"/>
              <a:t>hay que </a:t>
            </a:r>
            <a:r>
              <a:rPr lang="es-ES" dirty="0" smtClean="0"/>
              <a:t>promover la lectura  </a:t>
            </a:r>
            <a:r>
              <a:rPr lang="es-ES" dirty="0"/>
              <a:t>desde el principio, desde que los pequeños empiezan a acudir al centro educativo.</a:t>
            </a:r>
          </a:p>
        </p:txBody>
      </p:sp>
      <p:pic>
        <p:nvPicPr>
          <p:cNvPr id="10" name="Imagen 9"/>
          <p:cNvPicPr>
            <a:picLocks noChangeAspect="1"/>
          </p:cNvPicPr>
          <p:nvPr/>
        </p:nvPicPr>
        <p:blipFill>
          <a:blip r:embed="rId3"/>
          <a:stretch>
            <a:fillRect/>
          </a:stretch>
        </p:blipFill>
        <p:spPr>
          <a:xfrm>
            <a:off x="9819568" y="2205091"/>
            <a:ext cx="2238308" cy="1676400"/>
          </a:xfrm>
          <a:prstGeom prst="rect">
            <a:avLst/>
          </a:prstGeom>
        </p:spPr>
      </p:pic>
    </p:spTree>
    <p:extLst>
      <p:ext uri="{BB962C8B-B14F-4D97-AF65-F5344CB8AC3E}">
        <p14:creationId xmlns:p14="http://schemas.microsoft.com/office/powerpoint/2010/main" val="238745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7975" y="211052"/>
            <a:ext cx="6096000" cy="1569660"/>
          </a:xfrm>
          <a:prstGeom prst="rect">
            <a:avLst/>
          </a:prstGeom>
        </p:spPr>
        <p:txBody>
          <a:bodyPr>
            <a:spAutoFit/>
          </a:bodyPr>
          <a:lstStyle/>
          <a:p>
            <a:r>
              <a:rPr lang="es-MX" sz="2400" dirty="0"/>
              <a:t>Los maestros deberían poder pensar en el sistema de la lengua escrita como algo complejo, que exigirá esfuerzos de todos para que los niños logren dominarlo</a:t>
            </a:r>
          </a:p>
        </p:txBody>
      </p:sp>
      <p:sp>
        <p:nvSpPr>
          <p:cNvPr id="6" name="5 Rectángulo"/>
          <p:cNvSpPr/>
          <p:nvPr/>
        </p:nvSpPr>
        <p:spPr>
          <a:xfrm>
            <a:off x="5728138" y="4958338"/>
            <a:ext cx="3841531" cy="1384995"/>
          </a:xfrm>
          <a:prstGeom prst="rect">
            <a:avLst/>
          </a:prstGeom>
        </p:spPr>
        <p:txBody>
          <a:bodyPr wrap="square">
            <a:spAutoFit/>
          </a:bodyPr>
          <a:lstStyle/>
          <a:p>
            <a:r>
              <a:rPr lang="es-MX" sz="2800" b="1" dirty="0">
                <a:solidFill>
                  <a:srgbClr val="002060"/>
                </a:solidFill>
              </a:rPr>
              <a:t>A leer y a escribir se aprende leyendo y escribiendo</a:t>
            </a:r>
          </a:p>
        </p:txBody>
      </p:sp>
      <p:sp>
        <p:nvSpPr>
          <p:cNvPr id="7" name="6 Rectángulo"/>
          <p:cNvSpPr/>
          <p:nvPr/>
        </p:nvSpPr>
        <p:spPr>
          <a:xfrm>
            <a:off x="3205656" y="2513526"/>
            <a:ext cx="6274675" cy="1938992"/>
          </a:xfrm>
          <a:prstGeom prst="rect">
            <a:avLst/>
          </a:prstGeom>
        </p:spPr>
        <p:txBody>
          <a:bodyPr wrap="square">
            <a:spAutoFit/>
          </a:bodyPr>
          <a:lstStyle/>
          <a:p>
            <a:pPr algn="r"/>
            <a:r>
              <a:rPr lang="es-MX" sz="2400" dirty="0" smtClean="0"/>
              <a:t>Podrán </a:t>
            </a:r>
            <a:r>
              <a:rPr lang="es-MX" sz="2400" dirty="0"/>
              <a:t>formular sus interrogantes, percibir regularidades, apropiarse de otros conocimientos, entre ellos el de las correspondencias entre las grafías y los sonidos de la lengua.</a:t>
            </a:r>
          </a:p>
        </p:txBody>
      </p:sp>
      <p:sp>
        <p:nvSpPr>
          <p:cNvPr id="8" name="AutoShape 2" descr="5 cuadernillos para alumnos con rezago en lectura y escritu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4331894"/>
            <a:ext cx="5267763" cy="244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Presupuesto de traducción al inglés para negocios y empres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22389">
            <a:off x="1708475" y="2142644"/>
            <a:ext cx="1905000" cy="140017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7" descr="Profesor o tutor estudiando con grupo de niños | Vector Gra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9" descr="Profesor o tutor estudiando con grupo de niños | Vector Grat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11" descr="Profesor o tutor estudiando con grupo de niños | Vector Grat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13" descr="Profesor o tutor estudiando con grupo de niños | Vector Grati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786" y="312738"/>
            <a:ext cx="3300139" cy="175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04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55324" y="996560"/>
            <a:ext cx="3752779" cy="1200329"/>
          </a:xfrm>
          <a:prstGeom prst="rect">
            <a:avLst/>
          </a:prstGeom>
          <a:noFill/>
          <a:ln w="38100">
            <a:solidFill>
              <a:srgbClr val="FF0000"/>
            </a:solidFill>
            <a:prstDash val="dashDot"/>
          </a:ln>
        </p:spPr>
        <p:txBody>
          <a:bodyPr wrap="square">
            <a:spAutoFit/>
          </a:bodyPr>
          <a:lstStyle/>
          <a:p>
            <a:pPr algn="ctr"/>
            <a:r>
              <a:rPr lang="es-MX" sz="2400" dirty="0"/>
              <a:t>L</a:t>
            </a:r>
            <a:r>
              <a:rPr lang="es-MX" sz="2400" dirty="0" smtClean="0"/>
              <a:t>a </a:t>
            </a:r>
            <a:r>
              <a:rPr lang="es-MX" sz="2400" dirty="0"/>
              <a:t>lectura deviene un instrumento para los aprendizajes</a:t>
            </a:r>
          </a:p>
        </p:txBody>
      </p:sp>
      <p:sp>
        <p:nvSpPr>
          <p:cNvPr id="3" name="AutoShape 2" descr="ESTRATEGIAS DIDÁCTICAS PARA MOTIVAR LA LECTURA DE CUENTOS EN NIÑO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4" descr="ESTRATEGIAS DIDÁCTICAS PARA MOTIVAR LA LECTURA DE CUENTOS EN NIÑO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4924"/>
          <a:stretch/>
        </p:blipFill>
        <p:spPr bwMode="auto">
          <a:xfrm>
            <a:off x="6254148" y="3145714"/>
            <a:ext cx="3094803" cy="325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862944" y="4303986"/>
            <a:ext cx="4981903" cy="1477328"/>
          </a:xfrm>
          <a:prstGeom prst="rect">
            <a:avLst/>
          </a:prstGeom>
          <a:noFill/>
          <a:ln w="38100">
            <a:solidFill>
              <a:schemeClr val="accent1">
                <a:lumMod val="75000"/>
              </a:schemeClr>
            </a:solidFill>
          </a:ln>
        </p:spPr>
        <p:txBody>
          <a:bodyPr wrap="square" rtlCol="0">
            <a:spAutoFit/>
          </a:bodyPr>
          <a:lstStyle/>
          <a:p>
            <a:r>
              <a:rPr lang="es-MX" dirty="0" smtClean="0"/>
              <a:t>Se requiere que los niños se acerquen al lenguaje escrito, esto se logra por un lado, dándoles oportunidad d explorar y conocer los diversos tipos de textos que se usan en  la vida cotidiana.</a:t>
            </a:r>
            <a:endParaRPr lang="es-MX" dirty="0"/>
          </a:p>
        </p:txBody>
      </p:sp>
      <p:pic>
        <p:nvPicPr>
          <p:cNvPr id="2055" name="Picture 7" descr="7 Tips Infalibles para Fomentar la Lectura en los Niños de Preesc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35268"/>
            <a:ext cx="4474232" cy="294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1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3074410" y="3472630"/>
            <a:ext cx="2219325" cy="2066925"/>
          </a:xfrm>
          <a:prstGeom prst="rect">
            <a:avLst/>
          </a:prstGeom>
        </p:spPr>
      </p:pic>
      <p:sp>
        <p:nvSpPr>
          <p:cNvPr id="2" name="CuadroTexto 1"/>
          <p:cNvSpPr txBox="1"/>
          <p:nvPr/>
        </p:nvSpPr>
        <p:spPr>
          <a:xfrm>
            <a:off x="353291" y="540327"/>
            <a:ext cx="3179618" cy="2015837"/>
          </a:xfrm>
          <a:prstGeom prst="rect">
            <a:avLst/>
          </a:prstGeom>
          <a:noFill/>
        </p:spPr>
        <p:txBody>
          <a:bodyPr wrap="square" rtlCol="0">
            <a:spAutoFit/>
          </a:bodyPr>
          <a:lstStyle/>
          <a:p>
            <a:r>
              <a:rPr lang="es-ES" dirty="0" smtClean="0"/>
              <a:t>Hay </a:t>
            </a:r>
            <a:r>
              <a:rPr lang="es-ES" dirty="0"/>
              <a:t>que buscar la “continuidad natural” de</a:t>
            </a:r>
          </a:p>
          <a:p>
            <a:r>
              <a:rPr lang="es-ES" dirty="0"/>
              <a:t>estas actividades de lectura </a:t>
            </a:r>
            <a:r>
              <a:rPr lang="es-ES" dirty="0" smtClean="0"/>
              <a:t>personal, como establecer </a:t>
            </a:r>
            <a:r>
              <a:rPr lang="es-ES" dirty="0"/>
              <a:t>un sistema de préstamos de</a:t>
            </a:r>
          </a:p>
          <a:p>
            <a:r>
              <a:rPr lang="es-ES" dirty="0"/>
              <a:t>los libros de biblioteca para llevarlos a </a:t>
            </a:r>
            <a:r>
              <a:rPr lang="es-ES" dirty="0" smtClean="0"/>
              <a:t>casa.</a:t>
            </a:r>
            <a:endParaRPr lang="es-ES" dirty="0"/>
          </a:p>
        </p:txBody>
      </p:sp>
      <p:pic>
        <p:nvPicPr>
          <p:cNvPr id="3" name="Imagen 2"/>
          <p:cNvPicPr>
            <a:picLocks noChangeAspect="1"/>
          </p:cNvPicPr>
          <p:nvPr/>
        </p:nvPicPr>
        <p:blipFill>
          <a:blip r:embed="rId3"/>
          <a:stretch>
            <a:fillRect/>
          </a:stretch>
        </p:blipFill>
        <p:spPr>
          <a:xfrm>
            <a:off x="3595255" y="153265"/>
            <a:ext cx="2884734" cy="1987261"/>
          </a:xfrm>
          <a:prstGeom prst="rect">
            <a:avLst/>
          </a:prstGeom>
        </p:spPr>
      </p:pic>
      <p:sp>
        <p:nvSpPr>
          <p:cNvPr id="4" name="CuadroTexto 3"/>
          <p:cNvSpPr txBox="1"/>
          <p:nvPr/>
        </p:nvSpPr>
        <p:spPr>
          <a:xfrm>
            <a:off x="353291" y="4003779"/>
            <a:ext cx="3241964" cy="1477328"/>
          </a:xfrm>
          <a:prstGeom prst="rect">
            <a:avLst/>
          </a:prstGeom>
          <a:noFill/>
        </p:spPr>
        <p:txBody>
          <a:bodyPr wrap="square" rtlCol="0">
            <a:spAutoFit/>
          </a:bodyPr>
          <a:lstStyle/>
          <a:p>
            <a:r>
              <a:rPr lang="es-ES" dirty="0" smtClean="0"/>
              <a:t>Debe implementarse la </a:t>
            </a:r>
            <a:r>
              <a:rPr lang="es-ES" dirty="0"/>
              <a:t>capacidad de relativizar </a:t>
            </a:r>
            <a:r>
              <a:rPr lang="es-ES" dirty="0" smtClean="0"/>
              <a:t>nuestros criterios </a:t>
            </a:r>
            <a:r>
              <a:rPr lang="es-ES" dirty="0"/>
              <a:t>con relación a lo que deben leer los niños. </a:t>
            </a:r>
          </a:p>
        </p:txBody>
      </p:sp>
      <p:sp>
        <p:nvSpPr>
          <p:cNvPr id="5" name="CuadroTexto 4"/>
          <p:cNvSpPr txBox="1"/>
          <p:nvPr/>
        </p:nvSpPr>
        <p:spPr>
          <a:xfrm>
            <a:off x="6296892" y="1972454"/>
            <a:ext cx="4125191" cy="2031325"/>
          </a:xfrm>
          <a:prstGeom prst="rect">
            <a:avLst/>
          </a:prstGeom>
          <a:noFill/>
        </p:spPr>
        <p:txBody>
          <a:bodyPr wrap="square" rtlCol="0">
            <a:spAutoFit/>
          </a:bodyPr>
          <a:lstStyle/>
          <a:p>
            <a:r>
              <a:rPr lang="es-ES" dirty="0"/>
              <a:t>Quizá para un chico poco estimulado por la lectura, las historietas de</a:t>
            </a:r>
          </a:p>
          <a:p>
            <a:r>
              <a:rPr lang="es-ES" dirty="0"/>
              <a:t>un héroe televisivo puedan ser la llave que abra </a:t>
            </a:r>
            <a:r>
              <a:rPr lang="es-ES" dirty="0" smtClean="0"/>
              <a:t>la puerta </a:t>
            </a:r>
            <a:r>
              <a:rPr lang="es-ES" dirty="0"/>
              <a:t>al fascinante mundo de la lectura; lo importante es que </a:t>
            </a:r>
            <a:r>
              <a:rPr lang="es-ES" dirty="0" smtClean="0"/>
              <a:t>podamos mostrarle </a:t>
            </a:r>
            <a:r>
              <a:rPr lang="es-ES" dirty="0"/>
              <a:t>que la oferta de ese mundo es </a:t>
            </a:r>
            <a:r>
              <a:rPr lang="es-ES" dirty="0" smtClean="0"/>
              <a:t>amplísima. </a:t>
            </a:r>
            <a:endParaRPr lang="es-ES" dirty="0"/>
          </a:p>
        </p:txBody>
      </p:sp>
      <p:pic>
        <p:nvPicPr>
          <p:cNvPr id="6" name="Imagen 5"/>
          <p:cNvPicPr>
            <a:picLocks noChangeAspect="1"/>
          </p:cNvPicPr>
          <p:nvPr/>
        </p:nvPicPr>
        <p:blipFill>
          <a:blip r:embed="rId4"/>
          <a:stretch>
            <a:fillRect/>
          </a:stretch>
        </p:blipFill>
        <p:spPr>
          <a:xfrm>
            <a:off x="6296892" y="4506093"/>
            <a:ext cx="3950105" cy="1676498"/>
          </a:xfrm>
          <a:prstGeom prst="rect">
            <a:avLst/>
          </a:prstGeom>
        </p:spPr>
      </p:pic>
    </p:spTree>
    <p:extLst>
      <p:ext uri="{BB962C8B-B14F-4D97-AF65-F5344CB8AC3E}">
        <p14:creationId xmlns:p14="http://schemas.microsoft.com/office/powerpoint/2010/main" val="1889977985"/>
      </p:ext>
    </p:extLst>
  </p:cSld>
  <p:clrMapOvr>
    <a:masterClrMapping/>
  </p:clrMapOvr>
</p:sld>
</file>

<file path=ppt/theme/theme1.xml><?xml version="1.0" encoding="utf-8"?>
<a:theme xmlns:a="http://schemas.openxmlformats.org/drawingml/2006/main" name="Faceta">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TM02900688[[fn=Faceta]]</Template>
  <TotalTime>145</TotalTime>
  <Words>1056</Words>
  <Application>Microsoft Office PowerPoint</Application>
  <PresentationFormat>Panorámica</PresentationFormat>
  <Paragraphs>84</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Aharoni</vt:lpstr>
      <vt:lpstr>Arial</vt:lpstr>
      <vt:lpstr>Brush Script MT</vt:lpstr>
      <vt:lpstr>Trebuchet MS</vt:lpstr>
      <vt:lpstr>Wingdings 3</vt:lpstr>
      <vt:lpstr>Faceta</vt:lpstr>
      <vt:lpstr>Presentación de PowerPoint</vt:lpstr>
      <vt:lpstr>Presentación de PowerPoint</vt:lpstr>
      <vt:lpstr>Presentación de PowerPoint</vt:lpstr>
      <vt:lpstr>Aprender a leer es aprender a muchas cosas</vt:lpstr>
      <vt:lpstr>“Aprender a leer”  “Leer para aprender”.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PC01</dc:creator>
  <cp:lastModifiedBy>Mariana Garza</cp:lastModifiedBy>
  <cp:revision>19</cp:revision>
  <dcterms:created xsi:type="dcterms:W3CDTF">2020-04-20T17:44:05Z</dcterms:created>
  <dcterms:modified xsi:type="dcterms:W3CDTF">2020-04-21T00:32:16Z</dcterms:modified>
</cp:coreProperties>
</file>