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2FE7"/>
    <a:srgbClr val="F2F2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971" autoAdjust="0"/>
    <p:restoredTop sz="94364" autoAdjust="0"/>
  </p:normalViewPr>
  <p:slideViewPr>
    <p:cSldViewPr>
      <p:cViewPr varScale="1">
        <p:scale>
          <a:sx n="73" d="100"/>
          <a:sy n="73" d="100"/>
        </p:scale>
        <p:origin x="-115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4A585-B232-486E-9A10-552D18404367}" type="doc">
      <dgm:prSet loTypeId="urn:microsoft.com/office/officeart/2005/8/layout/vList4#1" loCatId="list" qsTypeId="urn:microsoft.com/office/officeart/2005/8/quickstyle/3d2" qsCatId="3D" csTypeId="urn:microsoft.com/office/officeart/2005/8/colors/colorful4" csCatId="colorful" phldr="1"/>
      <dgm:spPr/>
      <dgm:t>
        <a:bodyPr/>
        <a:lstStyle/>
        <a:p>
          <a:endParaRPr lang="es-ES"/>
        </a:p>
      </dgm:t>
    </dgm:pt>
    <dgm:pt modelId="{D089519D-C2EB-470D-BC64-1DDB6B675E5B}">
      <dgm:prSet phldrT="[Texto]"/>
      <dgm:spPr/>
      <dgm:t>
        <a:bodyPr/>
        <a:lstStyle/>
        <a:p>
          <a:r>
            <a:rPr lang="es-ES" dirty="0" smtClean="0">
              <a:solidFill>
                <a:schemeClr val="tx1">
                  <a:lumMod val="95000"/>
                  <a:lumOff val="5000"/>
                </a:schemeClr>
              </a:solidFill>
            </a:rPr>
            <a:t>La lectura no solo es un medio para aprender, si no también esta llena de diversión.</a:t>
          </a:r>
          <a:endParaRPr lang="es-ES" dirty="0">
            <a:solidFill>
              <a:schemeClr val="tx1">
                <a:lumMod val="95000"/>
                <a:lumOff val="5000"/>
              </a:schemeClr>
            </a:solidFill>
          </a:endParaRPr>
        </a:p>
      </dgm:t>
    </dgm:pt>
    <dgm:pt modelId="{152F7F9D-6132-45C6-989E-5ABA1487FD7C}" type="parTrans" cxnId="{C155D28D-1339-4480-B6D5-C95653FF11B5}">
      <dgm:prSet/>
      <dgm:spPr/>
      <dgm:t>
        <a:bodyPr/>
        <a:lstStyle/>
        <a:p>
          <a:endParaRPr lang="es-ES"/>
        </a:p>
      </dgm:t>
    </dgm:pt>
    <dgm:pt modelId="{52106BF9-90BF-4868-A885-787B99E8C8FE}" type="sibTrans" cxnId="{C155D28D-1339-4480-B6D5-C95653FF11B5}">
      <dgm:prSet/>
      <dgm:spPr/>
      <dgm:t>
        <a:bodyPr/>
        <a:lstStyle/>
        <a:p>
          <a:endParaRPr lang="es-ES"/>
        </a:p>
      </dgm:t>
    </dgm:pt>
    <dgm:pt modelId="{425F86D0-749E-4676-A8E8-7602F1E4FFE7}">
      <dgm:prSet phldrT="[Texto]"/>
      <dgm:spPr/>
      <dgm:t>
        <a:bodyPr/>
        <a:lstStyle/>
        <a:p>
          <a:r>
            <a:rPr lang="es-ES" dirty="0" smtClean="0">
              <a:solidFill>
                <a:schemeClr val="tx1">
                  <a:lumMod val="95000"/>
                  <a:lumOff val="5000"/>
                </a:schemeClr>
              </a:solidFill>
            </a:rPr>
            <a:t>La lectura permite dotar a los alumnos de culturización</a:t>
          </a:r>
          <a:r>
            <a:rPr lang="es-ES" dirty="0" smtClean="0"/>
            <a:t>. </a:t>
          </a:r>
          <a:endParaRPr lang="es-ES" dirty="0"/>
        </a:p>
      </dgm:t>
    </dgm:pt>
    <dgm:pt modelId="{248A6B78-5E9F-4DE7-ADD6-C396A812988B}" type="parTrans" cxnId="{2C4664F7-7E04-48EF-9DBC-EE1B73E4CEFD}">
      <dgm:prSet/>
      <dgm:spPr/>
      <dgm:t>
        <a:bodyPr/>
        <a:lstStyle/>
        <a:p>
          <a:endParaRPr lang="es-ES"/>
        </a:p>
      </dgm:t>
    </dgm:pt>
    <dgm:pt modelId="{7D4986E2-A94F-473B-BAA3-9CEDCF51020F}" type="sibTrans" cxnId="{2C4664F7-7E04-48EF-9DBC-EE1B73E4CEFD}">
      <dgm:prSet/>
      <dgm:spPr/>
      <dgm:t>
        <a:bodyPr/>
        <a:lstStyle/>
        <a:p>
          <a:endParaRPr lang="es-ES"/>
        </a:p>
      </dgm:t>
    </dgm:pt>
    <dgm:pt modelId="{18717E8A-76FE-4187-A30E-EA62A56D71EB}">
      <dgm:prSet custT="1"/>
      <dgm:spPr/>
      <dgm:t>
        <a:bodyPr/>
        <a:lstStyle/>
        <a:p>
          <a:r>
            <a:rPr lang="es-ES" sz="2400" dirty="0" smtClean="0">
              <a:solidFill>
                <a:schemeClr val="tx1">
                  <a:lumMod val="95000"/>
                  <a:lumOff val="5000"/>
                </a:schemeClr>
              </a:solidFill>
            </a:rPr>
            <a:t>La escuela tiene como tarea principal fomentar el gusto por la lectura</a:t>
          </a:r>
          <a:r>
            <a:rPr lang="es-ES" sz="2500" dirty="0" smtClean="0"/>
            <a:t>. </a:t>
          </a:r>
          <a:endParaRPr lang="es-ES" sz="2500" dirty="0"/>
        </a:p>
      </dgm:t>
    </dgm:pt>
    <dgm:pt modelId="{88F569DC-97A5-4B3F-A15C-053DC19B12DA}" type="parTrans" cxnId="{582E25F8-4588-4260-8143-848F8E963AD6}">
      <dgm:prSet/>
      <dgm:spPr/>
      <dgm:t>
        <a:bodyPr/>
        <a:lstStyle/>
        <a:p>
          <a:endParaRPr lang="es-ES"/>
        </a:p>
      </dgm:t>
    </dgm:pt>
    <dgm:pt modelId="{99E0E39C-7BEB-46AA-AF0D-D46986D59189}" type="sibTrans" cxnId="{582E25F8-4588-4260-8143-848F8E963AD6}">
      <dgm:prSet/>
      <dgm:spPr/>
      <dgm:t>
        <a:bodyPr/>
        <a:lstStyle/>
        <a:p>
          <a:endParaRPr lang="es-ES"/>
        </a:p>
      </dgm:t>
    </dgm:pt>
    <dgm:pt modelId="{71ACACC5-48DD-4D1C-916F-D491A119060B}">
      <dgm:prSet/>
      <dgm:spPr/>
      <dgm:t>
        <a:bodyPr/>
        <a:lstStyle/>
        <a:p>
          <a:r>
            <a:rPr lang="es-ES" dirty="0" smtClean="0">
              <a:solidFill>
                <a:schemeClr val="tx1">
                  <a:lumMod val="95000"/>
                  <a:lumOff val="5000"/>
                </a:schemeClr>
              </a:solidFill>
            </a:rPr>
            <a:t>Los alumnos deben sentirse motivados para aprender, se debe ver a la lectura como un reto, asimismo una aventura interesante, algo nuevo. </a:t>
          </a:r>
          <a:endParaRPr lang="es-ES" dirty="0">
            <a:solidFill>
              <a:schemeClr val="tx1">
                <a:lumMod val="95000"/>
                <a:lumOff val="5000"/>
              </a:schemeClr>
            </a:solidFill>
          </a:endParaRPr>
        </a:p>
      </dgm:t>
    </dgm:pt>
    <dgm:pt modelId="{86772EE7-7B79-4617-88EC-99D5A9B43E9D}" type="parTrans" cxnId="{F285D873-6206-4015-9284-3F4B1DED3AAB}">
      <dgm:prSet/>
      <dgm:spPr/>
      <dgm:t>
        <a:bodyPr/>
        <a:lstStyle/>
        <a:p>
          <a:endParaRPr lang="es-ES"/>
        </a:p>
      </dgm:t>
    </dgm:pt>
    <dgm:pt modelId="{6E1E5090-6CBD-4332-8D3F-C6B71244450D}" type="sibTrans" cxnId="{F285D873-6206-4015-9284-3F4B1DED3AAB}">
      <dgm:prSet/>
      <dgm:spPr/>
      <dgm:t>
        <a:bodyPr/>
        <a:lstStyle/>
        <a:p>
          <a:endParaRPr lang="es-ES"/>
        </a:p>
      </dgm:t>
    </dgm:pt>
    <dgm:pt modelId="{C6AD45F0-74A7-46A4-89BC-F8F41995AAAA}" type="pres">
      <dgm:prSet presAssocID="{C844A585-B232-486E-9A10-552D18404367}" presName="linear" presStyleCnt="0">
        <dgm:presLayoutVars>
          <dgm:dir/>
          <dgm:resizeHandles val="exact"/>
        </dgm:presLayoutVars>
      </dgm:prSet>
      <dgm:spPr/>
      <dgm:t>
        <a:bodyPr/>
        <a:lstStyle/>
        <a:p>
          <a:endParaRPr lang="es-MX"/>
        </a:p>
      </dgm:t>
    </dgm:pt>
    <dgm:pt modelId="{DE385192-06D8-44DB-9B16-E586AB53C71B}" type="pres">
      <dgm:prSet presAssocID="{18717E8A-76FE-4187-A30E-EA62A56D71EB}" presName="comp" presStyleCnt="0"/>
      <dgm:spPr/>
    </dgm:pt>
    <dgm:pt modelId="{E6FC16BF-4522-4EA8-B982-0499C59D5D5F}" type="pres">
      <dgm:prSet presAssocID="{18717E8A-76FE-4187-A30E-EA62A56D71EB}" presName="box" presStyleLbl="node1" presStyleIdx="0" presStyleCnt="4"/>
      <dgm:spPr/>
      <dgm:t>
        <a:bodyPr/>
        <a:lstStyle/>
        <a:p>
          <a:endParaRPr lang="es-MX"/>
        </a:p>
      </dgm:t>
    </dgm:pt>
    <dgm:pt modelId="{9270EA3C-75CC-44D4-A9DB-C1B2C80D4AB3}" type="pres">
      <dgm:prSet presAssocID="{18717E8A-76FE-4187-A30E-EA62A56D71EB}"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15000" b="-15000"/>
          </a:stretch>
        </a:blipFill>
      </dgm:spPr>
    </dgm:pt>
    <dgm:pt modelId="{CCD8D3FA-4527-4C90-AF23-A8EB85A72BF6}" type="pres">
      <dgm:prSet presAssocID="{18717E8A-76FE-4187-A30E-EA62A56D71EB}" presName="text" presStyleLbl="node1" presStyleIdx="0" presStyleCnt="4">
        <dgm:presLayoutVars>
          <dgm:bulletEnabled val="1"/>
        </dgm:presLayoutVars>
      </dgm:prSet>
      <dgm:spPr/>
      <dgm:t>
        <a:bodyPr/>
        <a:lstStyle/>
        <a:p>
          <a:endParaRPr lang="es-MX"/>
        </a:p>
      </dgm:t>
    </dgm:pt>
    <dgm:pt modelId="{547A973D-71B2-4E13-8454-60FD4E1E536B}" type="pres">
      <dgm:prSet presAssocID="{99E0E39C-7BEB-46AA-AF0D-D46986D59189}" presName="spacer" presStyleCnt="0"/>
      <dgm:spPr/>
    </dgm:pt>
    <dgm:pt modelId="{6FBB41D6-4A50-49CC-B33A-89264E199BDF}" type="pres">
      <dgm:prSet presAssocID="{71ACACC5-48DD-4D1C-916F-D491A119060B}" presName="comp" presStyleCnt="0"/>
      <dgm:spPr/>
    </dgm:pt>
    <dgm:pt modelId="{1855462A-EF10-49F6-92C8-498D02DB4404}" type="pres">
      <dgm:prSet presAssocID="{71ACACC5-48DD-4D1C-916F-D491A119060B}" presName="box" presStyleLbl="node1" presStyleIdx="1" presStyleCnt="4"/>
      <dgm:spPr/>
      <dgm:t>
        <a:bodyPr/>
        <a:lstStyle/>
        <a:p>
          <a:endParaRPr lang="es-ES"/>
        </a:p>
      </dgm:t>
    </dgm:pt>
    <dgm:pt modelId="{1DA78F5E-950C-4B1F-B9D5-E8EBB280456D}" type="pres">
      <dgm:prSet presAssocID="{71ACACC5-48DD-4D1C-916F-D491A119060B}" presName="img" presStyleLbl="fgImgPlace1" presStyleIdx="1" presStyleCnt="4" custScaleX="82827" custScaleY="100725"/>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t="-42000" b="-42000"/>
          </a:stretch>
        </a:blipFill>
      </dgm:spPr>
    </dgm:pt>
    <dgm:pt modelId="{E1442073-2025-4AC6-8726-474F58B5E1CE}" type="pres">
      <dgm:prSet presAssocID="{71ACACC5-48DD-4D1C-916F-D491A119060B}" presName="text" presStyleLbl="node1" presStyleIdx="1" presStyleCnt="4">
        <dgm:presLayoutVars>
          <dgm:bulletEnabled val="1"/>
        </dgm:presLayoutVars>
      </dgm:prSet>
      <dgm:spPr/>
      <dgm:t>
        <a:bodyPr/>
        <a:lstStyle/>
        <a:p>
          <a:endParaRPr lang="es-ES"/>
        </a:p>
      </dgm:t>
    </dgm:pt>
    <dgm:pt modelId="{BA136C67-5188-49E3-9D25-3ABA37BCE309}" type="pres">
      <dgm:prSet presAssocID="{6E1E5090-6CBD-4332-8D3F-C6B71244450D}" presName="spacer" presStyleCnt="0"/>
      <dgm:spPr/>
    </dgm:pt>
    <dgm:pt modelId="{18FED730-8F7C-42D4-982B-9EDD327F6039}" type="pres">
      <dgm:prSet presAssocID="{D089519D-C2EB-470D-BC64-1DDB6B675E5B}" presName="comp" presStyleCnt="0"/>
      <dgm:spPr/>
    </dgm:pt>
    <dgm:pt modelId="{9A357C5F-82D1-490C-843E-546ED9D3208F}" type="pres">
      <dgm:prSet presAssocID="{D089519D-C2EB-470D-BC64-1DDB6B675E5B}" presName="box" presStyleLbl="node1" presStyleIdx="2" presStyleCnt="4" custLinFactNeighborX="-454" custLinFactNeighborY="2544"/>
      <dgm:spPr/>
      <dgm:t>
        <a:bodyPr/>
        <a:lstStyle/>
        <a:p>
          <a:endParaRPr lang="es-ES"/>
        </a:p>
      </dgm:t>
    </dgm:pt>
    <dgm:pt modelId="{F9DCE50E-D289-4641-8892-8BCB4ABDB99B}" type="pres">
      <dgm:prSet presAssocID="{D089519D-C2EB-470D-BC64-1DDB6B675E5B}"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42000" b="-42000"/>
          </a:stretch>
        </a:blipFill>
      </dgm:spPr>
    </dgm:pt>
    <dgm:pt modelId="{D8A4A32D-F247-4A35-9747-89C546C89000}" type="pres">
      <dgm:prSet presAssocID="{D089519D-C2EB-470D-BC64-1DDB6B675E5B}" presName="text" presStyleLbl="node1" presStyleIdx="2" presStyleCnt="4">
        <dgm:presLayoutVars>
          <dgm:bulletEnabled val="1"/>
        </dgm:presLayoutVars>
      </dgm:prSet>
      <dgm:spPr/>
      <dgm:t>
        <a:bodyPr/>
        <a:lstStyle/>
        <a:p>
          <a:endParaRPr lang="es-ES"/>
        </a:p>
      </dgm:t>
    </dgm:pt>
    <dgm:pt modelId="{695A1388-6EE1-404D-B492-4CB9B06F9805}" type="pres">
      <dgm:prSet presAssocID="{52106BF9-90BF-4868-A885-787B99E8C8FE}" presName="spacer" presStyleCnt="0"/>
      <dgm:spPr/>
    </dgm:pt>
    <dgm:pt modelId="{7735B690-ACB1-4282-92EE-2792F480D264}" type="pres">
      <dgm:prSet presAssocID="{425F86D0-749E-4676-A8E8-7602F1E4FFE7}" presName="comp" presStyleCnt="0"/>
      <dgm:spPr/>
    </dgm:pt>
    <dgm:pt modelId="{B0684198-471A-4376-AF7B-5C85BD18052B}" type="pres">
      <dgm:prSet presAssocID="{425F86D0-749E-4676-A8E8-7602F1E4FFE7}" presName="box" presStyleLbl="node1" presStyleIdx="3" presStyleCnt="4"/>
      <dgm:spPr/>
      <dgm:t>
        <a:bodyPr/>
        <a:lstStyle/>
        <a:p>
          <a:endParaRPr lang="es-ES"/>
        </a:p>
      </dgm:t>
    </dgm:pt>
    <dgm:pt modelId="{52A665CC-E80E-4976-AAA9-7E939CCE5784}" type="pres">
      <dgm:prSet presAssocID="{425F86D0-749E-4676-A8E8-7602F1E4FFE7}"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t="-102000" b="-102000"/>
          </a:stretch>
        </a:blipFill>
      </dgm:spPr>
    </dgm:pt>
    <dgm:pt modelId="{99BCB905-7150-4CFD-B71C-174318A249DC}" type="pres">
      <dgm:prSet presAssocID="{425F86D0-749E-4676-A8E8-7602F1E4FFE7}" presName="text" presStyleLbl="node1" presStyleIdx="3" presStyleCnt="4">
        <dgm:presLayoutVars>
          <dgm:bulletEnabled val="1"/>
        </dgm:presLayoutVars>
      </dgm:prSet>
      <dgm:spPr/>
      <dgm:t>
        <a:bodyPr/>
        <a:lstStyle/>
        <a:p>
          <a:endParaRPr lang="es-ES"/>
        </a:p>
      </dgm:t>
    </dgm:pt>
  </dgm:ptLst>
  <dgm:cxnLst>
    <dgm:cxn modelId="{7542F757-5BA6-49FF-AE72-644FDFA9D7DF}" type="presOf" srcId="{C844A585-B232-486E-9A10-552D18404367}" destId="{C6AD45F0-74A7-46A4-89BC-F8F41995AAAA}" srcOrd="0" destOrd="0" presId="urn:microsoft.com/office/officeart/2005/8/layout/vList4#1"/>
    <dgm:cxn modelId="{A9FAED16-7410-4D96-A388-0ADA10B8A6CB}" type="presOf" srcId="{D089519D-C2EB-470D-BC64-1DDB6B675E5B}" destId="{9A357C5F-82D1-490C-843E-546ED9D3208F}" srcOrd="0" destOrd="0" presId="urn:microsoft.com/office/officeart/2005/8/layout/vList4#1"/>
    <dgm:cxn modelId="{461AA00C-FB77-40E7-B320-6FB15FB0CC9C}" type="presOf" srcId="{D089519D-C2EB-470D-BC64-1DDB6B675E5B}" destId="{D8A4A32D-F247-4A35-9747-89C546C89000}" srcOrd="1" destOrd="0" presId="urn:microsoft.com/office/officeart/2005/8/layout/vList4#1"/>
    <dgm:cxn modelId="{611B840D-A3ED-4DC4-8EFA-54B49FF7988E}" type="presOf" srcId="{18717E8A-76FE-4187-A30E-EA62A56D71EB}" destId="{E6FC16BF-4522-4EA8-B982-0499C59D5D5F}" srcOrd="0" destOrd="0" presId="urn:microsoft.com/office/officeart/2005/8/layout/vList4#1"/>
    <dgm:cxn modelId="{2C968429-7F44-4BA1-BA82-75A136F0BB10}" type="presOf" srcId="{425F86D0-749E-4676-A8E8-7602F1E4FFE7}" destId="{B0684198-471A-4376-AF7B-5C85BD18052B}" srcOrd="0" destOrd="0" presId="urn:microsoft.com/office/officeart/2005/8/layout/vList4#1"/>
    <dgm:cxn modelId="{1DF86CEA-1B50-40BD-B1CE-0F257FB060C0}" type="presOf" srcId="{425F86D0-749E-4676-A8E8-7602F1E4FFE7}" destId="{99BCB905-7150-4CFD-B71C-174318A249DC}" srcOrd="1" destOrd="0" presId="urn:microsoft.com/office/officeart/2005/8/layout/vList4#1"/>
    <dgm:cxn modelId="{C155D28D-1339-4480-B6D5-C95653FF11B5}" srcId="{C844A585-B232-486E-9A10-552D18404367}" destId="{D089519D-C2EB-470D-BC64-1DDB6B675E5B}" srcOrd="2" destOrd="0" parTransId="{152F7F9D-6132-45C6-989E-5ABA1487FD7C}" sibTransId="{52106BF9-90BF-4868-A885-787B99E8C8FE}"/>
    <dgm:cxn modelId="{F285D873-6206-4015-9284-3F4B1DED3AAB}" srcId="{C844A585-B232-486E-9A10-552D18404367}" destId="{71ACACC5-48DD-4D1C-916F-D491A119060B}" srcOrd="1" destOrd="0" parTransId="{86772EE7-7B79-4617-88EC-99D5A9B43E9D}" sibTransId="{6E1E5090-6CBD-4332-8D3F-C6B71244450D}"/>
    <dgm:cxn modelId="{2C4664F7-7E04-48EF-9DBC-EE1B73E4CEFD}" srcId="{C844A585-B232-486E-9A10-552D18404367}" destId="{425F86D0-749E-4676-A8E8-7602F1E4FFE7}" srcOrd="3" destOrd="0" parTransId="{248A6B78-5E9F-4DE7-ADD6-C396A812988B}" sibTransId="{7D4986E2-A94F-473B-BAA3-9CEDCF51020F}"/>
    <dgm:cxn modelId="{8F91E08C-E72B-4318-BE05-2C2843629123}" type="presOf" srcId="{18717E8A-76FE-4187-A30E-EA62A56D71EB}" destId="{CCD8D3FA-4527-4C90-AF23-A8EB85A72BF6}" srcOrd="1" destOrd="0" presId="urn:microsoft.com/office/officeart/2005/8/layout/vList4#1"/>
    <dgm:cxn modelId="{582E25F8-4588-4260-8143-848F8E963AD6}" srcId="{C844A585-B232-486E-9A10-552D18404367}" destId="{18717E8A-76FE-4187-A30E-EA62A56D71EB}" srcOrd="0" destOrd="0" parTransId="{88F569DC-97A5-4B3F-A15C-053DC19B12DA}" sibTransId="{99E0E39C-7BEB-46AA-AF0D-D46986D59189}"/>
    <dgm:cxn modelId="{25B07A11-3C34-4285-8AFE-B2012C5D0146}" type="presOf" srcId="{71ACACC5-48DD-4D1C-916F-D491A119060B}" destId="{E1442073-2025-4AC6-8726-474F58B5E1CE}" srcOrd="1" destOrd="0" presId="urn:microsoft.com/office/officeart/2005/8/layout/vList4#1"/>
    <dgm:cxn modelId="{D96B0154-33DD-4034-843E-B8BF9D20788E}" type="presOf" srcId="{71ACACC5-48DD-4D1C-916F-D491A119060B}" destId="{1855462A-EF10-49F6-92C8-498D02DB4404}" srcOrd="0" destOrd="0" presId="urn:microsoft.com/office/officeart/2005/8/layout/vList4#1"/>
    <dgm:cxn modelId="{3DFA8657-C801-4203-9243-FF7FB1C0451F}" type="presParOf" srcId="{C6AD45F0-74A7-46A4-89BC-F8F41995AAAA}" destId="{DE385192-06D8-44DB-9B16-E586AB53C71B}" srcOrd="0" destOrd="0" presId="urn:microsoft.com/office/officeart/2005/8/layout/vList4#1"/>
    <dgm:cxn modelId="{CEA8346D-50F1-49F5-8FB0-45D0E383D085}" type="presParOf" srcId="{DE385192-06D8-44DB-9B16-E586AB53C71B}" destId="{E6FC16BF-4522-4EA8-B982-0499C59D5D5F}" srcOrd="0" destOrd="0" presId="urn:microsoft.com/office/officeart/2005/8/layout/vList4#1"/>
    <dgm:cxn modelId="{DC52C50D-0492-4C09-87A6-23A987EADAD5}" type="presParOf" srcId="{DE385192-06D8-44DB-9B16-E586AB53C71B}" destId="{9270EA3C-75CC-44D4-A9DB-C1B2C80D4AB3}" srcOrd="1" destOrd="0" presId="urn:microsoft.com/office/officeart/2005/8/layout/vList4#1"/>
    <dgm:cxn modelId="{A8B7C47E-28DD-4E91-88B4-1CB60F045668}" type="presParOf" srcId="{DE385192-06D8-44DB-9B16-E586AB53C71B}" destId="{CCD8D3FA-4527-4C90-AF23-A8EB85A72BF6}" srcOrd="2" destOrd="0" presId="urn:microsoft.com/office/officeart/2005/8/layout/vList4#1"/>
    <dgm:cxn modelId="{2D2B88BE-E9C2-4313-BA91-04818918884C}" type="presParOf" srcId="{C6AD45F0-74A7-46A4-89BC-F8F41995AAAA}" destId="{547A973D-71B2-4E13-8454-60FD4E1E536B}" srcOrd="1" destOrd="0" presId="urn:microsoft.com/office/officeart/2005/8/layout/vList4#1"/>
    <dgm:cxn modelId="{15B9F13F-7A6A-4569-9E5A-A561DFCF691B}" type="presParOf" srcId="{C6AD45F0-74A7-46A4-89BC-F8F41995AAAA}" destId="{6FBB41D6-4A50-49CC-B33A-89264E199BDF}" srcOrd="2" destOrd="0" presId="urn:microsoft.com/office/officeart/2005/8/layout/vList4#1"/>
    <dgm:cxn modelId="{44DA6F0E-2897-438E-A491-A1EE7D75975C}" type="presParOf" srcId="{6FBB41D6-4A50-49CC-B33A-89264E199BDF}" destId="{1855462A-EF10-49F6-92C8-498D02DB4404}" srcOrd="0" destOrd="0" presId="urn:microsoft.com/office/officeart/2005/8/layout/vList4#1"/>
    <dgm:cxn modelId="{C23444A4-E22D-450E-9925-148B1A28163A}" type="presParOf" srcId="{6FBB41D6-4A50-49CC-B33A-89264E199BDF}" destId="{1DA78F5E-950C-4B1F-B9D5-E8EBB280456D}" srcOrd="1" destOrd="0" presId="urn:microsoft.com/office/officeart/2005/8/layout/vList4#1"/>
    <dgm:cxn modelId="{770CF7B1-AC0E-4D40-B03B-A76DDCE81054}" type="presParOf" srcId="{6FBB41D6-4A50-49CC-B33A-89264E199BDF}" destId="{E1442073-2025-4AC6-8726-474F58B5E1CE}" srcOrd="2" destOrd="0" presId="urn:microsoft.com/office/officeart/2005/8/layout/vList4#1"/>
    <dgm:cxn modelId="{99A87483-C5A8-4A0E-9FDC-A034A398D0AA}" type="presParOf" srcId="{C6AD45F0-74A7-46A4-89BC-F8F41995AAAA}" destId="{BA136C67-5188-49E3-9D25-3ABA37BCE309}" srcOrd="3" destOrd="0" presId="urn:microsoft.com/office/officeart/2005/8/layout/vList4#1"/>
    <dgm:cxn modelId="{3C406366-B032-40B7-8093-B1F4312BAE29}" type="presParOf" srcId="{C6AD45F0-74A7-46A4-89BC-F8F41995AAAA}" destId="{18FED730-8F7C-42D4-982B-9EDD327F6039}" srcOrd="4" destOrd="0" presId="urn:microsoft.com/office/officeart/2005/8/layout/vList4#1"/>
    <dgm:cxn modelId="{F4B0232C-2C8F-4CCC-A2B5-3E0000705E3E}" type="presParOf" srcId="{18FED730-8F7C-42D4-982B-9EDD327F6039}" destId="{9A357C5F-82D1-490C-843E-546ED9D3208F}" srcOrd="0" destOrd="0" presId="urn:microsoft.com/office/officeart/2005/8/layout/vList4#1"/>
    <dgm:cxn modelId="{D9979A58-23ED-4249-86E9-04DEDA330720}" type="presParOf" srcId="{18FED730-8F7C-42D4-982B-9EDD327F6039}" destId="{F9DCE50E-D289-4641-8892-8BCB4ABDB99B}" srcOrd="1" destOrd="0" presId="urn:microsoft.com/office/officeart/2005/8/layout/vList4#1"/>
    <dgm:cxn modelId="{DEF39A28-131A-44B7-9E6B-E5EF3AC2BBB2}" type="presParOf" srcId="{18FED730-8F7C-42D4-982B-9EDD327F6039}" destId="{D8A4A32D-F247-4A35-9747-89C546C89000}" srcOrd="2" destOrd="0" presId="urn:microsoft.com/office/officeart/2005/8/layout/vList4#1"/>
    <dgm:cxn modelId="{3A77385A-B0E5-43D3-A8EF-44DDAD504330}" type="presParOf" srcId="{C6AD45F0-74A7-46A4-89BC-F8F41995AAAA}" destId="{695A1388-6EE1-404D-B492-4CB9B06F9805}" srcOrd="5" destOrd="0" presId="urn:microsoft.com/office/officeart/2005/8/layout/vList4#1"/>
    <dgm:cxn modelId="{045336FD-18EE-4C27-ADD6-7233E262A5A3}" type="presParOf" srcId="{C6AD45F0-74A7-46A4-89BC-F8F41995AAAA}" destId="{7735B690-ACB1-4282-92EE-2792F480D264}" srcOrd="6" destOrd="0" presId="urn:microsoft.com/office/officeart/2005/8/layout/vList4#1"/>
    <dgm:cxn modelId="{C390E2B1-2FA9-4DC7-8B16-7879D6103088}" type="presParOf" srcId="{7735B690-ACB1-4282-92EE-2792F480D264}" destId="{B0684198-471A-4376-AF7B-5C85BD18052B}" srcOrd="0" destOrd="0" presId="urn:microsoft.com/office/officeart/2005/8/layout/vList4#1"/>
    <dgm:cxn modelId="{8445F0C7-B8BD-4C75-A2ED-7F1FE0A84230}" type="presParOf" srcId="{7735B690-ACB1-4282-92EE-2792F480D264}" destId="{52A665CC-E80E-4976-AAA9-7E939CCE5784}" srcOrd="1" destOrd="0" presId="urn:microsoft.com/office/officeart/2005/8/layout/vList4#1"/>
    <dgm:cxn modelId="{08EC2682-46D3-42DC-B073-CD35C661EC1C}" type="presParOf" srcId="{7735B690-ACB1-4282-92EE-2792F480D264}" destId="{99BCB905-7150-4CFD-B71C-174318A249DC}"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C3E6E-6610-4BDF-8EEC-0F48E1C5833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S"/>
        </a:p>
      </dgm:t>
    </dgm:pt>
    <dgm:pt modelId="{79B020CF-42B8-441A-9100-2857A43FB4AF}">
      <dgm:prSet phldrT="[Texto]"/>
      <dgm:spPr/>
      <dgm:t>
        <a:bodyPr/>
        <a:lstStyle/>
        <a:p>
          <a:pPr algn="ctr"/>
          <a:r>
            <a:rPr lang="es-ES" dirty="0" smtClean="0">
              <a:solidFill>
                <a:schemeClr val="tx1">
                  <a:lumMod val="95000"/>
                  <a:lumOff val="5000"/>
                </a:schemeClr>
              </a:solidFill>
            </a:rPr>
            <a:t>La enseñanza de la lectura no debe ser un proceso fatigoso para el alumno, ya que si se expone de esta manera el alumno tiende a sentirse incapaz y pierde el interés. </a:t>
          </a:r>
          <a:endParaRPr lang="es-ES" dirty="0">
            <a:solidFill>
              <a:schemeClr val="tx1">
                <a:lumMod val="95000"/>
                <a:lumOff val="5000"/>
              </a:schemeClr>
            </a:solidFill>
          </a:endParaRPr>
        </a:p>
      </dgm:t>
    </dgm:pt>
    <dgm:pt modelId="{27D42978-0C71-441F-A2CD-0508FA591905}" type="parTrans" cxnId="{28C60F94-064E-4E74-9A06-016A9896D896}">
      <dgm:prSet/>
      <dgm:spPr/>
      <dgm:t>
        <a:bodyPr/>
        <a:lstStyle/>
        <a:p>
          <a:endParaRPr lang="es-ES"/>
        </a:p>
      </dgm:t>
    </dgm:pt>
    <dgm:pt modelId="{01B908BB-FBA6-40BE-8BCE-9310A0AA7AB4}" type="sibTrans" cxnId="{28C60F94-064E-4E74-9A06-016A9896D896}">
      <dgm:prSet/>
      <dgm:spPr/>
      <dgm:t>
        <a:bodyPr/>
        <a:lstStyle/>
        <a:p>
          <a:endParaRPr lang="es-ES"/>
        </a:p>
      </dgm:t>
    </dgm:pt>
    <dgm:pt modelId="{8391F342-59EC-4D93-8130-9D79838E9550}">
      <dgm:prSet phldrT="[Texto]"/>
      <dgm:spPr/>
      <dgm:t>
        <a:bodyPr/>
        <a:lstStyle/>
        <a:p>
          <a:r>
            <a:rPr lang="es-ES" dirty="0" smtClean="0">
              <a:solidFill>
                <a:schemeClr val="tx1">
                  <a:lumMod val="95000"/>
                  <a:lumOff val="5000"/>
                </a:schemeClr>
              </a:solidFill>
            </a:rPr>
            <a:t>La escuela debe promover programas que permitan a los alumnos leer para adentrase a mundos desconocidos y sientas el placer de la lectura. </a:t>
          </a:r>
          <a:endParaRPr lang="es-ES" dirty="0">
            <a:solidFill>
              <a:schemeClr val="tx1">
                <a:lumMod val="95000"/>
                <a:lumOff val="5000"/>
              </a:schemeClr>
            </a:solidFill>
          </a:endParaRPr>
        </a:p>
      </dgm:t>
    </dgm:pt>
    <dgm:pt modelId="{F1082C3D-B147-4C2B-AAB0-9A5006DFD5F4}" type="parTrans" cxnId="{F84E5048-2A95-42EA-9648-56DC100B9193}">
      <dgm:prSet/>
      <dgm:spPr/>
      <dgm:t>
        <a:bodyPr/>
        <a:lstStyle/>
        <a:p>
          <a:endParaRPr lang="es-ES"/>
        </a:p>
      </dgm:t>
    </dgm:pt>
    <dgm:pt modelId="{A2E24558-B85B-430B-B506-11F150FF82CB}" type="sibTrans" cxnId="{F84E5048-2A95-42EA-9648-56DC100B9193}">
      <dgm:prSet/>
      <dgm:spPr/>
      <dgm:t>
        <a:bodyPr/>
        <a:lstStyle/>
        <a:p>
          <a:endParaRPr lang="es-ES"/>
        </a:p>
      </dgm:t>
    </dgm:pt>
    <dgm:pt modelId="{308658AE-025F-422A-AAC8-D36DF7C6FA33}">
      <dgm:prSet phldrT="[Texto]"/>
      <dgm:spPr/>
      <dgm:t>
        <a:bodyPr/>
        <a:lstStyle/>
        <a:p>
          <a:r>
            <a:rPr lang="es-ES" dirty="0" smtClean="0">
              <a:solidFill>
                <a:schemeClr val="tx1">
                  <a:lumMod val="95000"/>
                  <a:lumOff val="5000"/>
                </a:schemeClr>
              </a:solidFill>
            </a:rPr>
            <a:t>Sin embargo fomentar el placer de la lectura es diferente al como se enseña</a:t>
          </a:r>
          <a:endParaRPr lang="es-ES" dirty="0">
            <a:solidFill>
              <a:schemeClr val="tx1">
                <a:lumMod val="95000"/>
                <a:lumOff val="5000"/>
              </a:schemeClr>
            </a:solidFill>
          </a:endParaRPr>
        </a:p>
      </dgm:t>
    </dgm:pt>
    <dgm:pt modelId="{0FCC8D93-CDA0-4C04-8BD7-CBB7EB2834BF}" type="parTrans" cxnId="{0D58D0C4-D9FD-4071-A50A-7118037861F2}">
      <dgm:prSet/>
      <dgm:spPr/>
      <dgm:t>
        <a:bodyPr/>
        <a:lstStyle/>
        <a:p>
          <a:endParaRPr lang="es-ES"/>
        </a:p>
      </dgm:t>
    </dgm:pt>
    <dgm:pt modelId="{5D2E2D5E-0336-47C1-B4D4-275469664E92}" type="sibTrans" cxnId="{0D58D0C4-D9FD-4071-A50A-7118037861F2}">
      <dgm:prSet/>
      <dgm:spPr/>
      <dgm:t>
        <a:bodyPr/>
        <a:lstStyle/>
        <a:p>
          <a:endParaRPr lang="es-ES"/>
        </a:p>
      </dgm:t>
    </dgm:pt>
    <dgm:pt modelId="{25ACD71A-5F39-4134-9EDF-7DFCFFD746E0}" type="pres">
      <dgm:prSet presAssocID="{5E7C3E6E-6610-4BDF-8EEC-0F48E1C58331}" presName="Name0" presStyleCnt="0">
        <dgm:presLayoutVars>
          <dgm:dir/>
          <dgm:resizeHandles val="exact"/>
        </dgm:presLayoutVars>
      </dgm:prSet>
      <dgm:spPr/>
      <dgm:t>
        <a:bodyPr/>
        <a:lstStyle/>
        <a:p>
          <a:endParaRPr lang="es-MX"/>
        </a:p>
      </dgm:t>
    </dgm:pt>
    <dgm:pt modelId="{298CCD96-C154-4662-9669-159DD3B79315}" type="pres">
      <dgm:prSet presAssocID="{79B020CF-42B8-441A-9100-2857A43FB4AF}" presName="node" presStyleLbl="node1" presStyleIdx="0" presStyleCnt="3">
        <dgm:presLayoutVars>
          <dgm:bulletEnabled val="1"/>
        </dgm:presLayoutVars>
      </dgm:prSet>
      <dgm:spPr/>
      <dgm:t>
        <a:bodyPr/>
        <a:lstStyle/>
        <a:p>
          <a:endParaRPr lang="es-ES"/>
        </a:p>
      </dgm:t>
    </dgm:pt>
    <dgm:pt modelId="{7E7155D1-3492-4D2E-8311-432B1A3CBC5F}" type="pres">
      <dgm:prSet presAssocID="{01B908BB-FBA6-40BE-8BCE-9310A0AA7AB4}" presName="sibTrans" presStyleCnt="0"/>
      <dgm:spPr/>
    </dgm:pt>
    <dgm:pt modelId="{6D0538E2-B215-44F4-9876-BA9E0B0F9C00}" type="pres">
      <dgm:prSet presAssocID="{8391F342-59EC-4D93-8130-9D79838E9550}" presName="node" presStyleLbl="node1" presStyleIdx="1" presStyleCnt="3">
        <dgm:presLayoutVars>
          <dgm:bulletEnabled val="1"/>
        </dgm:presLayoutVars>
      </dgm:prSet>
      <dgm:spPr/>
      <dgm:t>
        <a:bodyPr/>
        <a:lstStyle/>
        <a:p>
          <a:endParaRPr lang="es-ES"/>
        </a:p>
      </dgm:t>
    </dgm:pt>
    <dgm:pt modelId="{B4040DE3-06E4-44D4-B244-326201774278}" type="pres">
      <dgm:prSet presAssocID="{A2E24558-B85B-430B-B506-11F150FF82CB}" presName="sibTrans" presStyleCnt="0"/>
      <dgm:spPr/>
    </dgm:pt>
    <dgm:pt modelId="{FF499DF6-EF59-4A04-A584-DF47987F271D}" type="pres">
      <dgm:prSet presAssocID="{308658AE-025F-422A-AAC8-D36DF7C6FA33}" presName="node" presStyleLbl="node1" presStyleIdx="2" presStyleCnt="3">
        <dgm:presLayoutVars>
          <dgm:bulletEnabled val="1"/>
        </dgm:presLayoutVars>
      </dgm:prSet>
      <dgm:spPr/>
      <dgm:t>
        <a:bodyPr/>
        <a:lstStyle/>
        <a:p>
          <a:endParaRPr lang="es-ES"/>
        </a:p>
      </dgm:t>
    </dgm:pt>
  </dgm:ptLst>
  <dgm:cxnLst>
    <dgm:cxn modelId="{E88605B1-488F-43BB-B49B-6AC87931349E}" type="presOf" srcId="{308658AE-025F-422A-AAC8-D36DF7C6FA33}" destId="{FF499DF6-EF59-4A04-A584-DF47987F271D}" srcOrd="0" destOrd="0" presId="urn:microsoft.com/office/officeart/2005/8/layout/hList6"/>
    <dgm:cxn modelId="{F84E5048-2A95-42EA-9648-56DC100B9193}" srcId="{5E7C3E6E-6610-4BDF-8EEC-0F48E1C58331}" destId="{8391F342-59EC-4D93-8130-9D79838E9550}" srcOrd="1" destOrd="0" parTransId="{F1082C3D-B147-4C2B-AAB0-9A5006DFD5F4}" sibTransId="{A2E24558-B85B-430B-B506-11F150FF82CB}"/>
    <dgm:cxn modelId="{0D58D0C4-D9FD-4071-A50A-7118037861F2}" srcId="{5E7C3E6E-6610-4BDF-8EEC-0F48E1C58331}" destId="{308658AE-025F-422A-AAC8-D36DF7C6FA33}" srcOrd="2" destOrd="0" parTransId="{0FCC8D93-CDA0-4C04-8BD7-CBB7EB2834BF}" sibTransId="{5D2E2D5E-0336-47C1-B4D4-275469664E92}"/>
    <dgm:cxn modelId="{299A4AAE-D02F-42F1-945C-BE3E22249DA5}" type="presOf" srcId="{8391F342-59EC-4D93-8130-9D79838E9550}" destId="{6D0538E2-B215-44F4-9876-BA9E0B0F9C00}" srcOrd="0" destOrd="0" presId="urn:microsoft.com/office/officeart/2005/8/layout/hList6"/>
    <dgm:cxn modelId="{28C60F94-064E-4E74-9A06-016A9896D896}" srcId="{5E7C3E6E-6610-4BDF-8EEC-0F48E1C58331}" destId="{79B020CF-42B8-441A-9100-2857A43FB4AF}" srcOrd="0" destOrd="0" parTransId="{27D42978-0C71-441F-A2CD-0508FA591905}" sibTransId="{01B908BB-FBA6-40BE-8BCE-9310A0AA7AB4}"/>
    <dgm:cxn modelId="{DAE5308B-ABAA-4A10-850E-3DACE2A03C36}" type="presOf" srcId="{5E7C3E6E-6610-4BDF-8EEC-0F48E1C58331}" destId="{25ACD71A-5F39-4134-9EDF-7DFCFFD746E0}" srcOrd="0" destOrd="0" presId="urn:microsoft.com/office/officeart/2005/8/layout/hList6"/>
    <dgm:cxn modelId="{45C32655-13E4-4BD3-8B43-19D4242369B0}" type="presOf" srcId="{79B020CF-42B8-441A-9100-2857A43FB4AF}" destId="{298CCD96-C154-4662-9669-159DD3B79315}" srcOrd="0" destOrd="0" presId="urn:microsoft.com/office/officeart/2005/8/layout/hList6"/>
    <dgm:cxn modelId="{D42C7DE0-A4A0-494C-88C6-295E9AEF43CC}" type="presParOf" srcId="{25ACD71A-5F39-4134-9EDF-7DFCFFD746E0}" destId="{298CCD96-C154-4662-9669-159DD3B79315}" srcOrd="0" destOrd="0" presId="urn:microsoft.com/office/officeart/2005/8/layout/hList6"/>
    <dgm:cxn modelId="{E08121EA-5F3C-4A0A-897A-ED6FE5FE6A6C}" type="presParOf" srcId="{25ACD71A-5F39-4134-9EDF-7DFCFFD746E0}" destId="{7E7155D1-3492-4D2E-8311-432B1A3CBC5F}" srcOrd="1" destOrd="0" presId="urn:microsoft.com/office/officeart/2005/8/layout/hList6"/>
    <dgm:cxn modelId="{A64B2928-30C2-4320-B0BB-11FDD089F463}" type="presParOf" srcId="{25ACD71A-5F39-4134-9EDF-7DFCFFD746E0}" destId="{6D0538E2-B215-44F4-9876-BA9E0B0F9C00}" srcOrd="2" destOrd="0" presId="urn:microsoft.com/office/officeart/2005/8/layout/hList6"/>
    <dgm:cxn modelId="{15C1CBE0-12B6-4BAE-BAE8-2A6BD68AEA76}" type="presParOf" srcId="{25ACD71A-5F39-4134-9EDF-7DFCFFD746E0}" destId="{B4040DE3-06E4-44D4-B244-326201774278}" srcOrd="3" destOrd="0" presId="urn:microsoft.com/office/officeart/2005/8/layout/hList6"/>
    <dgm:cxn modelId="{154F3181-3918-466C-83B6-D73898BB8542}" type="presParOf" srcId="{25ACD71A-5F39-4134-9EDF-7DFCFFD746E0}" destId="{FF499DF6-EF59-4A04-A584-DF47987F271D}"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19ABA-6FAF-4FE9-A85E-475946F56FDF}" type="datetimeFigureOut">
              <a:rPr lang="es-MX" smtClean="0"/>
              <a:pPr/>
              <a:t>20/04/2020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FBC29-0D86-49F8-A7E3-18608DBEA923}" type="slidenum">
              <a:rPr lang="es-MX" smtClean="0"/>
              <a:pPr/>
              <a:t>‹Nº›</a:t>
            </a:fld>
            <a:endParaRPr lang="es-MX"/>
          </a:p>
        </p:txBody>
      </p:sp>
    </p:spTree>
    <p:extLst>
      <p:ext uri="{BB962C8B-B14F-4D97-AF65-F5344CB8AC3E}">
        <p14:creationId xmlns:p14="http://schemas.microsoft.com/office/powerpoint/2010/main" xmlns="" val="50908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AFBC29-0D86-49F8-A7E3-18608DBEA923}" type="slidenum">
              <a:rPr lang="es-MX" smtClean="0"/>
              <a:pPr/>
              <a:t>1</a:t>
            </a:fld>
            <a:endParaRPr lang="es-MX"/>
          </a:p>
        </p:txBody>
      </p:sp>
    </p:spTree>
    <p:extLst>
      <p:ext uri="{BB962C8B-B14F-4D97-AF65-F5344CB8AC3E}">
        <p14:creationId xmlns:p14="http://schemas.microsoft.com/office/powerpoint/2010/main" xmlns="" val="4204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5AB9FFE-EE0A-43DB-9205-E1C1843C5DAB}" type="slidenum">
              <a:rPr lang="es-MX" smtClean="0"/>
              <a:pPr/>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A8B0280-5F5E-4003-A34B-D054CBAFE8EB}" type="datetimeFigureOut">
              <a:rPr lang="es-MX" smtClean="0"/>
              <a:pPr/>
              <a:t>20/04/2020</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5AB9FFE-EE0A-43DB-9205-E1C1843C5DA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17491" y="4005064"/>
            <a:ext cx="5637010" cy="2394287"/>
          </a:xfrm>
        </p:spPr>
        <p:txBody>
          <a:bodyPr>
            <a:normAutofit fontScale="92500" lnSpcReduction="20000"/>
          </a:bodyPr>
          <a:lstStyle/>
          <a:p>
            <a:r>
              <a:rPr lang="es-MX" dirty="0" smtClean="0"/>
              <a:t>Integrantes:</a:t>
            </a:r>
          </a:p>
          <a:p>
            <a:r>
              <a:rPr lang="es-MX" dirty="0" smtClean="0"/>
              <a:t>Corina Beltrán García N.L 2</a:t>
            </a:r>
          </a:p>
          <a:p>
            <a:r>
              <a:rPr lang="es-MX" dirty="0" smtClean="0"/>
              <a:t>Cynthia Verónica González García N.L 8</a:t>
            </a:r>
          </a:p>
          <a:p>
            <a:r>
              <a:rPr lang="es-MX" dirty="0" err="1" smtClean="0"/>
              <a:t>Jaqueline</a:t>
            </a:r>
            <a:r>
              <a:rPr lang="es-MX" dirty="0" smtClean="0"/>
              <a:t> Morales </a:t>
            </a:r>
            <a:r>
              <a:rPr lang="es-MX" dirty="0" err="1" smtClean="0"/>
              <a:t>Candia</a:t>
            </a:r>
            <a:r>
              <a:rPr lang="es-MX" dirty="0" smtClean="0"/>
              <a:t> N.L 12</a:t>
            </a:r>
            <a:endParaRPr lang="es-MX" dirty="0"/>
          </a:p>
          <a:p>
            <a:r>
              <a:rPr lang="es-MX" dirty="0" err="1" smtClean="0"/>
              <a:t>Katya</a:t>
            </a:r>
            <a:r>
              <a:rPr lang="es-MX" dirty="0" smtClean="0"/>
              <a:t> Quintana Rangel N.L 15</a:t>
            </a:r>
          </a:p>
          <a:p>
            <a:r>
              <a:rPr lang="es-MX" dirty="0" smtClean="0"/>
              <a:t>Montserrat Rodriguez Rivera N.L 18</a:t>
            </a:r>
          </a:p>
          <a:p>
            <a:r>
              <a:rPr lang="es-MX" dirty="0" smtClean="0"/>
              <a:t>Andrea Flores Sandoval N.L 5</a:t>
            </a:r>
            <a:endParaRPr lang="es-MX" dirty="0"/>
          </a:p>
        </p:txBody>
      </p:sp>
      <p:sp>
        <p:nvSpPr>
          <p:cNvPr id="2" name="1 Título"/>
          <p:cNvSpPr>
            <a:spLocks noGrp="1"/>
          </p:cNvSpPr>
          <p:nvPr>
            <p:ph type="ctrTitle"/>
          </p:nvPr>
        </p:nvSpPr>
        <p:spPr>
          <a:xfrm>
            <a:off x="1259632" y="2924944"/>
            <a:ext cx="7175351" cy="1008112"/>
          </a:xfrm>
        </p:spPr>
        <p:txBody>
          <a:bodyPr/>
          <a:lstStyle/>
          <a:p>
            <a:pPr marL="182880" indent="0" algn="ctr">
              <a:buNone/>
            </a:pPr>
            <a:r>
              <a:rPr lang="es-MX" dirty="0" smtClean="0"/>
              <a:t>El placer de leer</a:t>
            </a:r>
            <a:endParaRPr lang="es-MX" dirty="0"/>
          </a:p>
        </p:txBody>
      </p:sp>
      <p:sp>
        <p:nvSpPr>
          <p:cNvPr id="4" name="3 CuadroTexto"/>
          <p:cNvSpPr txBox="1"/>
          <p:nvPr/>
        </p:nvSpPr>
        <p:spPr>
          <a:xfrm>
            <a:off x="107504" y="188640"/>
            <a:ext cx="8856984" cy="2985433"/>
          </a:xfrm>
          <a:prstGeom prst="rect">
            <a:avLst/>
          </a:prstGeom>
          <a:noFill/>
        </p:spPr>
        <p:txBody>
          <a:bodyPr wrap="square" rtlCol="0">
            <a:spAutoFit/>
          </a:bodyPr>
          <a:lstStyle/>
          <a:p>
            <a:pPr algn="ctr"/>
            <a:r>
              <a:rPr lang="es-MX" sz="3600" b="1" dirty="0" smtClean="0">
                <a:latin typeface="Arial" pitchFamily="34" charset="0"/>
                <a:cs typeface="Arial" pitchFamily="34" charset="0"/>
              </a:rPr>
              <a:t>Escuela Normal de Educación Preescolar.</a:t>
            </a:r>
          </a:p>
          <a:p>
            <a:pPr algn="ctr"/>
            <a:endParaRPr lang="es-MX" sz="3600" b="1" dirty="0" smtClean="0">
              <a:latin typeface="Arial" pitchFamily="34" charset="0"/>
              <a:cs typeface="Arial" pitchFamily="34" charset="0"/>
            </a:endParaRPr>
          </a:p>
          <a:p>
            <a:pPr algn="ctr"/>
            <a:endParaRPr lang="es-MX" sz="3600" b="1" dirty="0" smtClean="0">
              <a:latin typeface="Arial" pitchFamily="34" charset="0"/>
              <a:cs typeface="Arial" pitchFamily="34" charset="0"/>
            </a:endParaRPr>
          </a:p>
          <a:p>
            <a:pPr algn="ctr"/>
            <a:r>
              <a:rPr lang="es-MX" sz="2000" b="1" dirty="0" smtClean="0"/>
              <a:t>Curso: </a:t>
            </a:r>
            <a:r>
              <a:rPr lang="es-MX" dirty="0" smtClean="0">
                <a:latin typeface="Arial" pitchFamily="34" charset="0"/>
                <a:cs typeface="Arial" pitchFamily="34" charset="0"/>
              </a:rPr>
              <a:t>Desarrollo de la competencia lectoral</a:t>
            </a:r>
          </a:p>
          <a:p>
            <a:pPr algn="ctr"/>
            <a:r>
              <a:rPr lang="es-MX" sz="2400" b="1" dirty="0" smtClean="0"/>
              <a:t>Profa. </a:t>
            </a:r>
            <a:r>
              <a:rPr lang="es-MX" dirty="0" smtClean="0">
                <a:latin typeface="Arial" pitchFamily="34" charset="0"/>
                <a:cs typeface="Arial" pitchFamily="34" charset="0"/>
              </a:rPr>
              <a:t>Elena Monserrat Gámez Cepeda.</a:t>
            </a:r>
            <a:endParaRPr lang="es-MX" dirty="0">
              <a:latin typeface="Arial" pitchFamily="34" charset="0"/>
              <a:cs typeface="Arial" pitchFamily="34" charset="0"/>
            </a:endParaRPr>
          </a:p>
        </p:txBody>
      </p:sp>
      <p:sp>
        <p:nvSpPr>
          <p:cNvPr id="5" name="4 CuadroTexto"/>
          <p:cNvSpPr txBox="1"/>
          <p:nvPr/>
        </p:nvSpPr>
        <p:spPr>
          <a:xfrm>
            <a:off x="4644008" y="6381328"/>
            <a:ext cx="4824536" cy="369332"/>
          </a:xfrm>
          <a:prstGeom prst="rect">
            <a:avLst/>
          </a:prstGeom>
          <a:noFill/>
        </p:spPr>
        <p:txBody>
          <a:bodyPr wrap="square" rtlCol="0">
            <a:spAutoFit/>
          </a:bodyPr>
          <a:lstStyle/>
          <a:p>
            <a:r>
              <a:rPr lang="es-MX" dirty="0" smtClean="0"/>
              <a:t>Saltillo, Coahuila a 20 de abril del 2020</a:t>
            </a:r>
            <a:endParaRPr lang="es-MX"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79912" y="1295593"/>
            <a:ext cx="1512167" cy="1053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6747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5576" y="476673"/>
            <a:ext cx="7632848" cy="2031325"/>
          </a:xfrm>
          <a:prstGeom prst="rect">
            <a:avLst/>
          </a:prstGeom>
          <a:noFill/>
        </p:spPr>
        <p:txBody>
          <a:bodyPr wrap="square" rtlCol="0">
            <a:spAutoFit/>
          </a:bodyPr>
          <a:lstStyle/>
          <a:p>
            <a:r>
              <a:rPr lang="es-MX" dirty="0"/>
              <a:t>En la época del aprendizaje inicial, es muy conveniente tener en la clase</a:t>
            </a:r>
          </a:p>
          <a:p>
            <a:r>
              <a:rPr lang="es-MX" dirty="0"/>
              <a:t>un rincón o taller de “mirar cuentos”, de </a:t>
            </a:r>
            <a:r>
              <a:rPr lang="es-MX" dirty="0" smtClean="0"/>
              <a:t>biblioteca, y esto no es una actividad de rellenos, sino un lugar donde los niños no vean la lectura como </a:t>
            </a:r>
            <a:r>
              <a:rPr lang="es-MX" dirty="0"/>
              <a:t>una </a:t>
            </a:r>
            <a:r>
              <a:rPr lang="es-MX" dirty="0" smtClean="0"/>
              <a:t>obligación. Por </a:t>
            </a:r>
            <a:r>
              <a:rPr lang="es-MX" dirty="0"/>
              <a:t>lo general, los niños leen porque tienen</a:t>
            </a:r>
          </a:p>
          <a:p>
            <a:r>
              <a:rPr lang="es-MX" dirty="0"/>
              <a:t>que leer, porque toca una lectura en la clase de lengua, o porque la</a:t>
            </a:r>
          </a:p>
          <a:p>
            <a:r>
              <a:rPr lang="es-MX" dirty="0"/>
              <a:t>información del tema de ciencias sociales se da por escrito.</a:t>
            </a:r>
          </a:p>
        </p:txBody>
      </p:sp>
      <p:pic>
        <p:nvPicPr>
          <p:cNvPr id="1026" name="Picture 2" descr="Portal de Niño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2780928"/>
            <a:ext cx="4876800" cy="3619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242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85984" y="214290"/>
            <a:ext cx="5095468" cy="646331"/>
          </a:xfrm>
          <a:prstGeom prst="rect">
            <a:avLst/>
          </a:prstGeom>
          <a:noFill/>
        </p:spPr>
        <p:txBody>
          <a:bodyPr wrap="square" rtlCol="0">
            <a:spAutoFit/>
          </a:bodyPr>
          <a:lstStyle/>
          <a:p>
            <a:pPr algn="ctr"/>
            <a:r>
              <a:rPr lang="es-MX" sz="3600" dirty="0" smtClean="0"/>
              <a:t>Condiciones</a:t>
            </a:r>
            <a:r>
              <a:rPr lang="es-MX" dirty="0" smtClean="0"/>
              <a:t> </a:t>
            </a:r>
            <a:endParaRPr lang="es-MX" dirty="0"/>
          </a:p>
        </p:txBody>
      </p:sp>
      <p:sp>
        <p:nvSpPr>
          <p:cNvPr id="4" name="Rectángulo redondeado 3"/>
          <p:cNvSpPr/>
          <p:nvPr/>
        </p:nvSpPr>
        <p:spPr>
          <a:xfrm>
            <a:off x="428596" y="857232"/>
            <a:ext cx="3096344"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primera condición, la actividad debe existir, y debe ser tan</a:t>
            </a:r>
          </a:p>
          <a:p>
            <a:pPr algn="ctr"/>
            <a:r>
              <a:rPr lang="es-MX" sz="1600" dirty="0"/>
              <a:t>importante como cualquier otra actividad de la escuela, hay</a:t>
            </a:r>
          </a:p>
          <a:p>
            <a:pPr algn="ctr"/>
            <a:r>
              <a:rPr lang="es-MX" sz="1600" dirty="0"/>
              <a:t>que dedicarle tiempo suficiente y espacio </a:t>
            </a:r>
            <a:r>
              <a:rPr lang="es-MX" sz="1600" dirty="0" smtClean="0"/>
              <a:t>adecuado</a:t>
            </a:r>
            <a:r>
              <a:rPr lang="es-MX" dirty="0" smtClean="0"/>
              <a:t>.</a:t>
            </a:r>
            <a:endParaRPr lang="es-MX" dirty="0"/>
          </a:p>
        </p:txBody>
      </p:sp>
      <p:sp>
        <p:nvSpPr>
          <p:cNvPr id="5" name="Rectángulo redondeado 4"/>
          <p:cNvSpPr/>
          <p:nvPr/>
        </p:nvSpPr>
        <p:spPr>
          <a:xfrm>
            <a:off x="5715008" y="928670"/>
            <a:ext cx="3168352"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segunda condición, no debemos perder de vista que se trata de</a:t>
            </a:r>
          </a:p>
          <a:p>
            <a:pPr algn="ctr"/>
            <a:r>
              <a:rPr lang="es-MX" sz="1600" dirty="0"/>
              <a:t>una lectura personal, y de que precisamente es lo que queremos que sea. Por</a:t>
            </a:r>
          </a:p>
          <a:p>
            <a:pPr algn="ctr"/>
            <a:r>
              <a:rPr lang="es-MX" sz="1600" dirty="0"/>
              <a:t>lo tanto, podemos orientar la elección de un libro, pero no la podemos</a:t>
            </a:r>
          </a:p>
          <a:p>
            <a:pPr algn="ctr"/>
            <a:r>
              <a:rPr lang="es-MX" sz="1600" dirty="0"/>
              <a:t>imponer</a:t>
            </a:r>
          </a:p>
        </p:txBody>
      </p:sp>
      <p:sp>
        <p:nvSpPr>
          <p:cNvPr id="6" name="Rectángulo redondeado 5"/>
          <p:cNvSpPr/>
          <p:nvPr/>
        </p:nvSpPr>
        <p:spPr>
          <a:xfrm>
            <a:off x="2857488" y="3714752"/>
            <a:ext cx="3276364" cy="2996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tercera condición, hay que buscar la “continuidad natural” de</a:t>
            </a:r>
          </a:p>
          <a:p>
            <a:pPr algn="ctr"/>
            <a:r>
              <a:rPr lang="es-MX" sz="1600" dirty="0"/>
              <a:t>estas actividades de lectura personal</a:t>
            </a:r>
            <a:r>
              <a:rPr lang="es-MX" sz="1600" dirty="0" smtClean="0"/>
              <a:t>. Pueden implantarse talleres o prestamos de libros entre otras ideas que ayuden a la continuidad </a:t>
            </a:r>
            <a:endParaRPr lang="es-MX" sz="1600" dirty="0"/>
          </a:p>
        </p:txBody>
      </p:sp>
    </p:spTree>
    <p:extLst>
      <p:ext uri="{BB962C8B-B14F-4D97-AF65-F5344CB8AC3E}">
        <p14:creationId xmlns:p14="http://schemas.microsoft.com/office/powerpoint/2010/main" xmlns="" val="2249016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5"/>
          <p:cNvSpPr/>
          <p:nvPr/>
        </p:nvSpPr>
        <p:spPr>
          <a:xfrm>
            <a:off x="142844" y="500042"/>
            <a:ext cx="3786214" cy="29289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dirty="0" smtClean="0"/>
              <a:t>La cuarta condición es la capacidad de relativizar nuestros criterios en relación a lo que consideramos, deben de leer los niños. Lo importante es que podamos mostrarle que la oferta de ese mundo es amplísima, que le ayudemos a encontrar las que puedan apasionarle. </a:t>
            </a:r>
            <a:endParaRPr lang="es-MX" sz="1600" dirty="0"/>
          </a:p>
        </p:txBody>
      </p:sp>
      <p:sp>
        <p:nvSpPr>
          <p:cNvPr id="3" name="2 CuadroTexto"/>
          <p:cNvSpPr txBox="1"/>
          <p:nvPr/>
        </p:nvSpPr>
        <p:spPr>
          <a:xfrm>
            <a:off x="4143372" y="1071546"/>
            <a:ext cx="4714908" cy="1477328"/>
          </a:xfrm>
          <a:prstGeom prst="rect">
            <a:avLst/>
          </a:prstGeom>
          <a:noFill/>
        </p:spPr>
        <p:txBody>
          <a:bodyPr wrap="square" rtlCol="0">
            <a:spAutoFit/>
          </a:bodyPr>
          <a:lstStyle/>
          <a:p>
            <a:r>
              <a:rPr lang="es-MX" dirty="0" smtClean="0">
                <a:latin typeface="Arial Narrow" pitchFamily="34" charset="0"/>
              </a:rPr>
              <a:t>Conviene recordar que los lectores convencidos empezamos leyendo cualquier articulo y eso no nos ha impedido diferenciar del contenido bueno y lo malo, quizá al contrario, esta puede ser la oportunidad para adentrarse al mundo de la lectura.</a:t>
            </a:r>
            <a:endParaRPr lang="es-MX" dirty="0">
              <a:latin typeface="Arial Narrow" pitchFamily="34" charset="0"/>
            </a:endParaRPr>
          </a:p>
        </p:txBody>
      </p:sp>
      <p:sp>
        <p:nvSpPr>
          <p:cNvPr id="4" name="Rectángulo redondeado 5"/>
          <p:cNvSpPr/>
          <p:nvPr/>
        </p:nvSpPr>
        <p:spPr>
          <a:xfrm>
            <a:off x="5214942" y="3643314"/>
            <a:ext cx="3786214" cy="29289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dirty="0" smtClean="0"/>
              <a:t>La quinta condición se envuelve en el derecho a leer, más que nada en la libertad guiada que se le debe de dar al niño. Se le proporcionará del material necesario para que él juzgue libremente si tiene la necesidad de la lectura o no.</a:t>
            </a:r>
            <a:endParaRPr lang="es-MX" sz="1600" dirty="0"/>
          </a:p>
        </p:txBody>
      </p:sp>
      <p:sp>
        <p:nvSpPr>
          <p:cNvPr id="5" name="4 CuadroTexto"/>
          <p:cNvSpPr txBox="1"/>
          <p:nvPr/>
        </p:nvSpPr>
        <p:spPr>
          <a:xfrm>
            <a:off x="142844" y="4572008"/>
            <a:ext cx="4714908" cy="1200329"/>
          </a:xfrm>
          <a:prstGeom prst="rect">
            <a:avLst/>
          </a:prstGeom>
          <a:noFill/>
        </p:spPr>
        <p:txBody>
          <a:bodyPr wrap="square" rtlCol="0">
            <a:spAutoFit/>
          </a:bodyPr>
          <a:lstStyle/>
          <a:p>
            <a:r>
              <a:rPr lang="es-MX" dirty="0" err="1" smtClean="0">
                <a:latin typeface="Arial Narrow" pitchFamily="34" charset="0"/>
              </a:rPr>
              <a:t>Pennac</a:t>
            </a:r>
            <a:r>
              <a:rPr lang="es-MX" dirty="0" smtClean="0">
                <a:latin typeface="Arial Narrow" pitchFamily="34" charset="0"/>
              </a:rPr>
              <a:t> (1993) menciona y cito “Ser excluido de los libros –incluso de aquellos de los que podríamos prescindir– es una tristeza inmensa, una soledad dentro de la soledad”. </a:t>
            </a:r>
            <a:endParaRPr lang="es-MX" dirty="0">
              <a:latin typeface="Arial Narrow"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51520" y="188640"/>
            <a:ext cx="2664296"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Promover </a:t>
            </a:r>
            <a:r>
              <a:rPr lang="es-MX" dirty="0"/>
              <a:t>el gusto por leer requiere políticas globales, guiadas por finalidades claras, que se concreten en actuaciones coherentes y continuadas, de amplio alcance social.</a:t>
            </a:r>
          </a:p>
        </p:txBody>
      </p:sp>
      <p:sp>
        <p:nvSpPr>
          <p:cNvPr id="5" name="Rectángulo redondeado 4"/>
          <p:cNvSpPr/>
          <p:nvPr/>
        </p:nvSpPr>
        <p:spPr>
          <a:xfrm>
            <a:off x="3131840" y="2348880"/>
            <a:ext cx="2880320" cy="4392488"/>
          </a:xfrm>
          <a:prstGeom prst="roundRect">
            <a:avLst/>
          </a:prstGeom>
          <a:solidFill>
            <a:schemeClr val="accent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Dichas </a:t>
            </a:r>
            <a:r>
              <a:rPr lang="es-MX" dirty="0"/>
              <a:t>actuaciones deben encaminarse a la formación de docentes, a la caracterización de las bibliotecas como espacios abiertos de cultura popular y a su aprovechamiento, y al uso de los medios de comunicación y, fundamentalmente, la televisión, para favorecer la lectura.</a:t>
            </a:r>
          </a:p>
        </p:txBody>
      </p:sp>
      <p:sp>
        <p:nvSpPr>
          <p:cNvPr id="6" name="Rectángulo redondeado 5"/>
          <p:cNvSpPr/>
          <p:nvPr/>
        </p:nvSpPr>
        <p:spPr>
          <a:xfrm>
            <a:off x="6228184" y="188640"/>
            <a:ext cx="2771800"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Vale </a:t>
            </a:r>
            <a:r>
              <a:rPr lang="es-MX" dirty="0"/>
              <a:t>la pena trabajar para que los niños y niñas amen la lectura. Con ella adquieren un pasaje sin límites para embarcarse en aventuras fascinantes, para trascender lo cotidiano, para pensar y acceder al pensamiento de otros. </a:t>
            </a:r>
          </a:p>
        </p:txBody>
      </p:sp>
      <p:pic>
        <p:nvPicPr>
          <p:cNvPr id="7" name="Imagen 6"/>
          <p:cNvPicPr>
            <a:picLocks noChangeAspect="1"/>
          </p:cNvPicPr>
          <p:nvPr/>
        </p:nvPicPr>
        <p:blipFill>
          <a:blip r:embed="rId2"/>
          <a:srcRect b="6335"/>
          <a:stretch>
            <a:fillRect/>
          </a:stretch>
        </p:blipFill>
        <p:spPr>
          <a:xfrm>
            <a:off x="210716" y="3717032"/>
            <a:ext cx="2705100" cy="2498050"/>
          </a:xfrm>
          <a:prstGeom prst="rect">
            <a:avLst/>
          </a:prstGeom>
        </p:spPr>
      </p:pic>
      <p:pic>
        <p:nvPicPr>
          <p:cNvPr id="8" name="Imagen 7"/>
          <p:cNvPicPr>
            <a:picLocks noChangeAspect="1"/>
          </p:cNvPicPr>
          <p:nvPr/>
        </p:nvPicPr>
        <p:blipFill>
          <a:blip r:embed="rId3"/>
          <a:srcRect b="6335"/>
          <a:stretch>
            <a:fillRect/>
          </a:stretch>
        </p:blipFill>
        <p:spPr>
          <a:xfrm>
            <a:off x="6350090" y="3717032"/>
            <a:ext cx="2649894" cy="2498050"/>
          </a:xfrm>
          <a:prstGeom prst="rect">
            <a:avLst/>
          </a:prstGeom>
        </p:spPr>
      </p:pic>
      <p:pic>
        <p:nvPicPr>
          <p:cNvPr id="10" name="Imagen 9"/>
          <p:cNvPicPr>
            <a:picLocks noChangeAspect="1"/>
          </p:cNvPicPr>
          <p:nvPr/>
        </p:nvPicPr>
        <p:blipFill>
          <a:blip r:embed="rId4" cstate="print">
            <a:extLst>
              <a:ext uri="{BEBA8EAE-BF5A-486C-A8C5-ECC9F3942E4B}">
                <a14:imgProps xmlns:a14="http://schemas.microsoft.com/office/drawing/2010/main" xmlns="">
                  <a14:imgLayer r:embed="rId5">
                    <a14:imgEffect>
                      <a14:backgroundRemoval t="412" b="100000" l="1099" r="100000"/>
                    </a14:imgEffect>
                  </a14:imgLayer>
                </a14:imgProps>
              </a:ext>
            </a:extLst>
          </a:blip>
          <a:stretch>
            <a:fillRect/>
          </a:stretch>
        </p:blipFill>
        <p:spPr>
          <a:xfrm>
            <a:off x="3372904" y="116632"/>
            <a:ext cx="2351224" cy="2173343"/>
          </a:xfrm>
          <a:prstGeom prst="rect">
            <a:avLst/>
          </a:prstGeom>
        </p:spPr>
      </p:pic>
    </p:spTree>
    <p:extLst>
      <p:ext uri="{BB962C8B-B14F-4D97-AF65-F5344CB8AC3E}">
        <p14:creationId xmlns:p14="http://schemas.microsoft.com/office/powerpoint/2010/main" xmlns="" val="245138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60648"/>
            <a:ext cx="8928992" cy="3354765"/>
          </a:xfrm>
          <a:prstGeom prst="rect">
            <a:avLst/>
          </a:prstGeom>
        </p:spPr>
        <p:txBody>
          <a:bodyPr wrap="square">
            <a:spAutoFit/>
          </a:bodyPr>
          <a:lstStyle/>
          <a:p>
            <a:pPr marL="45720" indent="0">
              <a:buNone/>
            </a:pPr>
            <a:r>
              <a:rPr lang="es-MX" sz="1600" dirty="0">
                <a:latin typeface="Arial" pitchFamily="34" charset="0"/>
                <a:cs typeface="Arial" pitchFamily="34" charset="0"/>
              </a:rPr>
              <a:t>L</a:t>
            </a:r>
            <a:r>
              <a:rPr lang="es-MX" sz="1600" dirty="0" smtClean="0">
                <a:latin typeface="Arial" pitchFamily="34" charset="0"/>
                <a:cs typeface="Arial" pitchFamily="34" charset="0"/>
              </a:rPr>
              <a:t>a lectura tiene un sentido y un significado y que son focales para la comprensión y la competencia lectora, en la lectura analizada se muestra una cita  la cual destaca lo siguiente</a:t>
            </a:r>
            <a:r>
              <a:rPr lang="es-MX" sz="1600" dirty="0" smtClean="0"/>
              <a:t>:</a:t>
            </a:r>
          </a:p>
          <a:p>
            <a:pPr marL="45720" indent="0" algn="ctr">
              <a:buNone/>
            </a:pPr>
            <a:r>
              <a:rPr lang="es-MX" b="1" i="1" dirty="0">
                <a:latin typeface="Arial" pitchFamily="34" charset="0"/>
                <a:cs typeface="Arial" pitchFamily="34" charset="0"/>
              </a:rPr>
              <a:t>Leer es un proceso cognitivo complejo que activa estrategias de alto nivel: dotarse de objetivos, establecer y verificar predicciones, controlar lo que se va leyendo, tomar decisiones en torno a dificultades o algunas de comprensión, diferenciar lo que es esencial de la información secundaria. Este proceso requiere necesariamente de la implicación activa y afectiva del lector. No es un aprendizaje mecánico, ni se realiza todo de una vez; no puede limitarse a un curso o ciclo de la educación obligatoria </a:t>
            </a:r>
            <a:r>
              <a:rPr lang="es-MX" b="1" i="1" dirty="0" smtClean="0">
                <a:latin typeface="Arial" pitchFamily="34" charset="0"/>
                <a:cs typeface="Arial" pitchFamily="34" charset="0"/>
              </a:rPr>
              <a:t>.</a:t>
            </a:r>
          </a:p>
          <a:p>
            <a:pPr marL="45720" indent="0">
              <a:buNone/>
            </a:pPr>
            <a:endParaRPr lang="es-MX" i="1" dirty="0" smtClean="0"/>
          </a:p>
          <a:p>
            <a:pPr marL="45720" indent="0">
              <a:buNone/>
            </a:pPr>
            <a:endParaRPr lang="es-MX" i="1" dirty="0" smtClean="0"/>
          </a:p>
          <a:p>
            <a:pPr marL="45720" indent="0">
              <a:buNone/>
            </a:pPr>
            <a:endParaRPr lang="es-MX" i="1" dirty="0"/>
          </a:p>
        </p:txBody>
      </p:sp>
      <p:sp>
        <p:nvSpPr>
          <p:cNvPr id="6" name="5 Elipse"/>
          <p:cNvSpPr/>
          <p:nvPr/>
        </p:nvSpPr>
        <p:spPr>
          <a:xfrm>
            <a:off x="251520" y="2708920"/>
            <a:ext cx="2664296" cy="2232248"/>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sz="2000" b="1" i="1" dirty="0" smtClean="0">
                <a:solidFill>
                  <a:schemeClr val="tx1"/>
                </a:solidFill>
                <a:latin typeface="Arial" pitchFamily="34" charset="0"/>
                <a:cs typeface="Arial" pitchFamily="34" charset="0"/>
              </a:rPr>
              <a:t>Se h</a:t>
            </a:r>
            <a:r>
              <a:rPr lang="es-MX" sz="2000" b="1" dirty="0" smtClean="0">
                <a:solidFill>
                  <a:schemeClr val="tx1"/>
                </a:solidFill>
                <a:latin typeface="Arial" pitchFamily="34" charset="0"/>
                <a:cs typeface="Arial" pitchFamily="34" charset="0"/>
              </a:rPr>
              <a:t>a situado en su papel tanto al texto como al lector. </a:t>
            </a:r>
            <a:endParaRPr lang="es-MX" sz="2000" b="1" dirty="0">
              <a:solidFill>
                <a:schemeClr val="tx1"/>
              </a:solidFill>
              <a:latin typeface="Arial" pitchFamily="34" charset="0"/>
              <a:cs typeface="Arial" pitchFamily="34" charset="0"/>
            </a:endParaRPr>
          </a:p>
        </p:txBody>
      </p:sp>
      <p:sp>
        <p:nvSpPr>
          <p:cNvPr id="7" name="6 Elipse"/>
          <p:cNvSpPr/>
          <p:nvPr/>
        </p:nvSpPr>
        <p:spPr>
          <a:xfrm>
            <a:off x="2051720" y="4434616"/>
            <a:ext cx="3082846" cy="2423383"/>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Leer es un proceso de interacción entre el escrito y el lector, guiado por los propósitos que mueven a éste. </a:t>
            </a:r>
            <a:endParaRPr lang="es-MX" b="1" dirty="0">
              <a:solidFill>
                <a:schemeClr val="tx1"/>
              </a:solidFill>
              <a:latin typeface="Arial" pitchFamily="34" charset="0"/>
              <a:cs typeface="Arial" pitchFamily="34" charset="0"/>
            </a:endParaRPr>
          </a:p>
        </p:txBody>
      </p:sp>
      <p:sp>
        <p:nvSpPr>
          <p:cNvPr id="8" name="7 Elipse"/>
          <p:cNvSpPr/>
          <p:nvPr/>
        </p:nvSpPr>
        <p:spPr>
          <a:xfrm>
            <a:off x="4128833" y="2701636"/>
            <a:ext cx="2592288" cy="223953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Enseñar a leer se asimila fundamentalmente a enseñar a decodificar el texto.</a:t>
            </a:r>
            <a:endParaRPr lang="es-MX" b="1" dirty="0">
              <a:solidFill>
                <a:schemeClr val="tx1"/>
              </a:solidFill>
              <a:latin typeface="Arial" pitchFamily="34" charset="0"/>
              <a:cs typeface="Arial" pitchFamily="34" charset="0"/>
            </a:endParaRPr>
          </a:p>
        </p:txBody>
      </p:sp>
      <p:sp>
        <p:nvSpPr>
          <p:cNvPr id="9" name="8 Elipse"/>
          <p:cNvSpPr/>
          <p:nvPr/>
        </p:nvSpPr>
        <p:spPr>
          <a:xfrm>
            <a:off x="6084168" y="4149080"/>
            <a:ext cx="2952328" cy="25202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En los modelos que se centran en el lector, se basa en potenciar las hipótesis y el descubrimiento del lector. </a:t>
            </a:r>
            <a:endParaRPr lang="es-MX" b="1"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49443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635896" y="1268760"/>
            <a:ext cx="2880320" cy="2808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Arial" pitchFamily="34" charset="0"/>
                <a:cs typeface="Arial" pitchFamily="34" charset="0"/>
              </a:rPr>
              <a:t>L</a:t>
            </a:r>
            <a:r>
              <a:rPr lang="es-MX" sz="1600" b="1" dirty="0" smtClean="0">
                <a:solidFill>
                  <a:schemeClr val="tx1"/>
                </a:solidFill>
                <a:latin typeface="Arial" pitchFamily="34" charset="0"/>
                <a:cs typeface="Arial" pitchFamily="34" charset="0"/>
              </a:rPr>
              <a:t>eer se aprende leyendo, en todos los ámbitos del aprendizaje, los aprendices utilizan todos los medios a su alcance para lograrlo</a:t>
            </a:r>
            <a:r>
              <a:rPr lang="es-MX" b="1" dirty="0" smtClean="0">
                <a:solidFill>
                  <a:schemeClr val="tx1"/>
                </a:solidFill>
                <a:latin typeface="Arial" pitchFamily="34" charset="0"/>
                <a:cs typeface="Arial" pitchFamily="34" charset="0"/>
              </a:rPr>
              <a:t>. </a:t>
            </a:r>
            <a:endParaRPr lang="es-MX" b="1" dirty="0">
              <a:solidFill>
                <a:schemeClr val="tx1"/>
              </a:solidFill>
              <a:latin typeface="Arial" pitchFamily="34" charset="0"/>
              <a:cs typeface="Arial" pitchFamily="34" charset="0"/>
            </a:endParaRPr>
          </a:p>
        </p:txBody>
      </p:sp>
      <p:sp>
        <p:nvSpPr>
          <p:cNvPr id="5" name="4 Elipse"/>
          <p:cNvSpPr/>
          <p:nvPr/>
        </p:nvSpPr>
        <p:spPr>
          <a:xfrm>
            <a:off x="6346513" y="116632"/>
            <a:ext cx="2736304" cy="273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Arial" pitchFamily="34" charset="0"/>
                <a:cs typeface="Arial" pitchFamily="34" charset="0"/>
              </a:rPr>
              <a:t>L</a:t>
            </a:r>
            <a:r>
              <a:rPr lang="es-MX" b="1" dirty="0" smtClean="0">
                <a:solidFill>
                  <a:schemeClr val="tx1"/>
                </a:solidFill>
                <a:latin typeface="Arial" pitchFamily="34" charset="0"/>
                <a:cs typeface="Arial" pitchFamily="34" charset="0"/>
              </a:rPr>
              <a:t>eer significa comprender, y para comprender un texto hace falta manejar el código en que está escrito.</a:t>
            </a:r>
            <a:endParaRPr lang="es-MX" b="1" dirty="0">
              <a:solidFill>
                <a:schemeClr val="tx1"/>
              </a:solidFill>
              <a:latin typeface="Arial" pitchFamily="34" charset="0"/>
              <a:cs typeface="Arial" pitchFamily="34" charset="0"/>
            </a:endParaRPr>
          </a:p>
        </p:txBody>
      </p:sp>
      <p:sp>
        <p:nvSpPr>
          <p:cNvPr id="6" name="5 Elipse"/>
          <p:cNvSpPr/>
          <p:nvPr/>
        </p:nvSpPr>
        <p:spPr>
          <a:xfrm>
            <a:off x="0" y="116632"/>
            <a:ext cx="3816424" cy="318622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La posición interactiva asume que el conocimiento del código son actividades significativas de lectura y son fundamentales para fomentar la exploración autónoma de lo escrito.</a:t>
            </a:r>
            <a:endParaRPr lang="es-MX" b="1" i="1" dirty="0">
              <a:solidFill>
                <a:schemeClr val="tx1"/>
              </a:solidFill>
              <a:latin typeface="Arial" pitchFamily="34" charset="0"/>
              <a:cs typeface="Arial" pitchFamily="34" charset="0"/>
            </a:endParaRPr>
          </a:p>
        </p:txBody>
      </p:sp>
      <p:sp>
        <p:nvSpPr>
          <p:cNvPr id="7" name="6 Elipse"/>
          <p:cNvSpPr/>
          <p:nvPr/>
        </p:nvSpPr>
        <p:spPr>
          <a:xfrm>
            <a:off x="251520" y="3501008"/>
            <a:ext cx="3564904" cy="3096344"/>
          </a:xfrm>
          <a:prstGeom prst="ellipse">
            <a:avLst/>
          </a:prstGeom>
          <a:solidFill>
            <a:srgbClr val="E72FE7"/>
          </a:solidFill>
          <a:ln>
            <a:solidFill>
              <a:srgbClr val="E72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itchFamily="34" charset="0"/>
                <a:cs typeface="Arial" pitchFamily="34" charset="0"/>
              </a:rPr>
              <a:t>Leer, activa estrategias de alto nivel: dotarse objetivos, establecer y verificar predicciones, controlar lo que se lee, tomar decisiones o diferenciar lo que es esencial.</a:t>
            </a:r>
            <a:endParaRPr lang="es-MX" b="1" dirty="0">
              <a:solidFill>
                <a:schemeClr val="tx1"/>
              </a:solidFill>
              <a:latin typeface="Arial" pitchFamily="34" charset="0"/>
              <a:cs typeface="Arial" pitchFamily="34" charset="0"/>
            </a:endParaRPr>
          </a:p>
        </p:txBody>
      </p:sp>
      <p:sp>
        <p:nvSpPr>
          <p:cNvPr id="8" name="7 Elipse"/>
          <p:cNvSpPr/>
          <p:nvPr/>
        </p:nvSpPr>
        <p:spPr>
          <a:xfrm>
            <a:off x="3995936" y="4221088"/>
            <a:ext cx="2520280" cy="2636912"/>
          </a:xfrm>
          <a:prstGeom prst="ellipse">
            <a:avLst/>
          </a:prstGeom>
          <a:solidFill>
            <a:srgbClr val="F2F224"/>
          </a:solidFill>
          <a:ln>
            <a:solidFill>
              <a:srgbClr val="F2F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itchFamily="34" charset="0"/>
                <a:cs typeface="Arial" pitchFamily="34" charset="0"/>
              </a:rPr>
              <a:t>Este proceso requiere necesariamente de la implicación activa y afectiva del lector. </a:t>
            </a:r>
            <a:endParaRPr lang="es-MX" b="1" dirty="0">
              <a:solidFill>
                <a:schemeClr val="tx1"/>
              </a:solidFill>
              <a:latin typeface="Arial" pitchFamily="34" charset="0"/>
              <a:cs typeface="Arial" pitchFamily="34" charset="0"/>
            </a:endParaRPr>
          </a:p>
        </p:txBody>
      </p:sp>
      <p:sp>
        <p:nvSpPr>
          <p:cNvPr id="9" name="8 Elipse"/>
          <p:cNvSpPr/>
          <p:nvPr/>
        </p:nvSpPr>
        <p:spPr>
          <a:xfrm>
            <a:off x="6516217" y="3068960"/>
            <a:ext cx="2566600" cy="338437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45784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332656"/>
            <a:ext cx="7200800" cy="1728192"/>
          </a:xfrm>
        </p:spPr>
        <p:txBody>
          <a:bodyPr/>
          <a:lstStyle/>
          <a:p>
            <a:pPr marL="0" indent="0">
              <a:buNone/>
            </a:pPr>
            <a:r>
              <a:rPr lang="es-ES" i="1" dirty="0"/>
              <a:t>Enseñar y aprender el placer de </a:t>
            </a:r>
            <a:r>
              <a:rPr lang="es-ES" i="1" dirty="0" smtClean="0"/>
              <a:t>leer. </a:t>
            </a:r>
            <a:r>
              <a:rPr lang="es-ES" dirty="0"/>
              <a:t/>
            </a:r>
            <a:br>
              <a:rPr lang="es-ES" dirty="0"/>
            </a:br>
            <a:endParaRPr lang="es-ES" dirty="0"/>
          </a:p>
        </p:txBody>
      </p:sp>
      <p:graphicFrame>
        <p:nvGraphicFramePr>
          <p:cNvPr id="4" name="Diagrama 3"/>
          <p:cNvGraphicFramePr/>
          <p:nvPr>
            <p:extLst>
              <p:ext uri="{D42A27DB-BD31-4B8C-83A1-F6EECF244321}">
                <p14:modId xmlns:p14="http://schemas.microsoft.com/office/powerpoint/2010/main" xmlns="" val="2798046318"/>
              </p:ext>
            </p:extLst>
          </p:nvPr>
        </p:nvGraphicFramePr>
        <p:xfrm>
          <a:off x="932134" y="2060848"/>
          <a:ext cx="7168257"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51153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2103960148"/>
              </p:ext>
            </p:extLst>
          </p:nvPr>
        </p:nvGraphicFramePr>
        <p:xfrm>
          <a:off x="971600" y="476672"/>
          <a:ext cx="70804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502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6512511" cy="1143000"/>
          </a:xfrm>
        </p:spPr>
        <p:txBody>
          <a:bodyPr/>
          <a:lstStyle/>
          <a:p>
            <a:r>
              <a:rPr lang="es-ES" sz="4000" i="1" dirty="0"/>
              <a:t>Algunas propuestas para fomentar la lectura en la escuela </a:t>
            </a:r>
          </a:p>
        </p:txBody>
      </p:sp>
      <p:sp>
        <p:nvSpPr>
          <p:cNvPr id="4" name="CuadroTexto 3"/>
          <p:cNvSpPr txBox="1"/>
          <p:nvPr/>
        </p:nvSpPr>
        <p:spPr>
          <a:xfrm>
            <a:off x="1043608" y="2315705"/>
            <a:ext cx="6912768" cy="2585323"/>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t>Es importante mencionar que el proceso de lectura es un conjunto, no solo depende de la escuela. </a:t>
            </a:r>
          </a:p>
          <a:p>
            <a:endParaRPr lang="es-ES" dirty="0" smtClean="0"/>
          </a:p>
          <a:p>
            <a:pPr marL="285750" indent="-285750">
              <a:buFont typeface="Wingdings" panose="05000000000000000000" pitchFamily="2" charset="2"/>
              <a:buChar char="ü"/>
            </a:pPr>
            <a:r>
              <a:rPr lang="es-ES" dirty="0" smtClean="0"/>
              <a:t>La lectura se debe promover desde la primera infancia.</a:t>
            </a:r>
          </a:p>
          <a:p>
            <a:pPr marL="285750" indent="-285750">
              <a:buFont typeface="Wingdings" panose="05000000000000000000" pitchFamily="2" charset="2"/>
              <a:buChar char="ü"/>
            </a:pPr>
            <a:endParaRPr lang="es-ES" dirty="0" smtClean="0"/>
          </a:p>
          <a:p>
            <a:pPr marL="285750" indent="-285750">
              <a:buFont typeface="Wingdings" panose="05000000000000000000" pitchFamily="2" charset="2"/>
              <a:buChar char="ü"/>
            </a:pPr>
            <a:r>
              <a:rPr lang="es-ES" dirty="0" smtClean="0"/>
              <a:t>Lo difícil se debe hacer fácil.</a:t>
            </a:r>
          </a:p>
          <a:p>
            <a:pPr marL="285750" indent="-285750">
              <a:buFont typeface="Wingdings" panose="05000000000000000000" pitchFamily="2" charset="2"/>
              <a:buChar char="ü"/>
            </a:pPr>
            <a:endParaRPr lang="es-ES" dirty="0" smtClean="0"/>
          </a:p>
          <a:p>
            <a:endParaRPr lang="es-ES" dirty="0"/>
          </a:p>
          <a:p>
            <a:pPr marL="285750" indent="-285750">
              <a:buFont typeface="Wingdings" panose="05000000000000000000" pitchFamily="2" charset="2"/>
              <a:buChar char="ü"/>
            </a:pPr>
            <a:r>
              <a:rPr lang="es-ES" dirty="0"/>
              <a:t>leer y a escribir se aprende leyendo y escribiendo</a:t>
            </a:r>
          </a:p>
        </p:txBody>
      </p:sp>
      <p:pic>
        <p:nvPicPr>
          <p:cNvPr id="5" name="Imagen 4"/>
          <p:cNvPicPr>
            <a:picLocks noChangeAspect="1"/>
          </p:cNvPicPr>
          <p:nvPr/>
        </p:nvPicPr>
        <p:blipFill>
          <a:blip r:embed="rId2">
            <a:extLst>
              <a:ext uri="{BEBA8EAE-BF5A-486C-A8C5-ECC9F3942E4B}">
                <a14:imgProps xmlns:a14="http://schemas.microsoft.com/office/drawing/2010/main" xmlns="">
                  <a14:imgLayer r:embed="rId3">
                    <a14:imgEffect>
                      <a14:backgroundRemoval t="0" b="100000" l="10000" r="90000"/>
                    </a14:imgEffect>
                  </a14:imgLayer>
                </a14:imgProps>
              </a:ext>
            </a:extLst>
          </a:blip>
          <a:stretch>
            <a:fillRect/>
          </a:stretch>
        </p:blipFill>
        <p:spPr>
          <a:xfrm>
            <a:off x="6032194" y="3861048"/>
            <a:ext cx="3848364" cy="3164210"/>
          </a:xfrm>
          <a:prstGeom prst="rect">
            <a:avLst/>
          </a:prstGeom>
        </p:spPr>
      </p:pic>
    </p:spTree>
    <p:extLst>
      <p:ext uri="{BB962C8B-B14F-4D97-AF65-F5344CB8AC3E}">
        <p14:creationId xmlns:p14="http://schemas.microsoft.com/office/powerpoint/2010/main" xmlns="" val="178722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51520" y="2492896"/>
            <a:ext cx="5320208" cy="2292046"/>
          </a:xfrm>
          <a:prstGeom prst="roundRect">
            <a:avLst/>
          </a:prstGeom>
          <a:noFill/>
          <a:ln w="38100">
            <a:solidFill>
              <a:srgbClr val="E72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Cuando leemos para aprender a partir de un texto, la lectura es distinta, más consciente y dirigida, más controlada, más pendiente de un objetivo o demanda externa; Los textos que enfrentamos en esas ocasiones presentan un conjunto de particularidades que requieren atención y procesamiento especifico</a:t>
            </a:r>
            <a:r>
              <a:rPr lang="es-MX" b="1" dirty="0" smtClean="0">
                <a:solidFill>
                  <a:schemeClr val="tx1"/>
                </a:solidFill>
              </a:rPr>
              <a:t>.</a:t>
            </a:r>
            <a:endParaRPr lang="es-MX" b="1" dirty="0">
              <a:solidFill>
                <a:schemeClr val="tx1"/>
              </a:solidFill>
              <a:latin typeface="Arial" pitchFamily="34" charset="0"/>
              <a:cs typeface="Arial" pitchFamily="34" charset="0"/>
            </a:endParaRPr>
          </a:p>
        </p:txBody>
      </p:sp>
      <p:sp>
        <p:nvSpPr>
          <p:cNvPr id="6" name="5 Rectángulo redondeado"/>
          <p:cNvSpPr/>
          <p:nvPr/>
        </p:nvSpPr>
        <p:spPr>
          <a:xfrm>
            <a:off x="4355976" y="4941168"/>
            <a:ext cx="4464496" cy="1800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Ayudar a los alumnos a leer, interesarlos por la lectura, es dotarles de un instrumento de culturización y de toma de conciencia cuya funcionalidad escapa a los límites de la institución</a:t>
            </a:r>
            <a:r>
              <a:rPr lang="es-MX" dirty="0" smtClean="0">
                <a:solidFill>
                  <a:schemeClr val="tx1"/>
                </a:solidFill>
              </a:rPr>
              <a:t>.</a:t>
            </a:r>
            <a:endParaRPr lang="es-MX" dirty="0">
              <a:solidFill>
                <a:schemeClr val="tx1"/>
              </a:solidFill>
            </a:endParaRPr>
          </a:p>
        </p:txBody>
      </p:sp>
      <p:sp>
        <p:nvSpPr>
          <p:cNvPr id="7" name="6 Rectángulo redondeado"/>
          <p:cNvSpPr/>
          <p:nvPr/>
        </p:nvSpPr>
        <p:spPr>
          <a:xfrm>
            <a:off x="4103948" y="172866"/>
            <a:ext cx="4968552" cy="217601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Para aprender a leer, necesitan percibir la lectura como un reto interesante, algo que los desafía, pero que podrán alcanzar con la ayuda que les proporciona su maestro; deben darse cuenta de que aprender a leer es interesante y divertido, que les permite ser más autónomos. </a:t>
            </a:r>
            <a:endParaRPr lang="es-MX" b="1" i="1" dirty="0">
              <a:solidFill>
                <a:schemeClr val="tx1"/>
              </a:solidFill>
              <a:latin typeface="Arial" pitchFamily="34" charset="0"/>
              <a:cs typeface="Arial" pitchFamily="34" charset="0"/>
            </a:endParaRPr>
          </a:p>
        </p:txBody>
      </p:sp>
      <p:pic>
        <p:nvPicPr>
          <p:cNvPr id="9" name="Picture 3"/>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26038" b="40096" l="56709" r="74601"/>
                    </a14:imgEffect>
                  </a14:imgLayer>
                </a14:imgProps>
              </a:ext>
              <a:ext uri="{28A0092B-C50C-407E-A947-70E740481C1C}">
                <a14:useLocalDpi xmlns:a14="http://schemas.microsoft.com/office/drawing/2010/main" xmlns="" val="0"/>
              </a:ext>
            </a:extLst>
          </a:blip>
          <a:srcRect l="56608" t="26147" r="25326" b="59988"/>
          <a:stretch/>
        </p:blipFill>
        <p:spPr bwMode="auto">
          <a:xfrm rot="4970533">
            <a:off x="2585610" y="5172906"/>
            <a:ext cx="1311820" cy="1006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75559" b="94089" l="79233" r="96006"/>
                    </a14:imgEffect>
                  </a14:imgLayer>
                </a14:imgProps>
              </a:ext>
              <a:ext uri="{28A0092B-C50C-407E-A947-70E740481C1C}">
                <a14:useLocalDpi xmlns:a14="http://schemas.microsoft.com/office/drawing/2010/main" xmlns="" val="0"/>
              </a:ext>
            </a:extLst>
          </a:blip>
          <a:srcRect l="79716" t="75762" r="3478" b="5578"/>
          <a:stretch/>
        </p:blipFill>
        <p:spPr bwMode="auto">
          <a:xfrm flipH="1">
            <a:off x="2771800" y="1260873"/>
            <a:ext cx="1162358" cy="1112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5">
            <a:extLst>
              <a:ext uri="{BEBA8EAE-BF5A-486C-A8C5-ECC9F3942E4B}">
                <a14:imgProps xmlns:a14="http://schemas.microsoft.com/office/drawing/2010/main" xmlns="">
                  <a14:imgLayer r:embed="rId3">
                    <a14:imgEffect>
                      <a14:backgroundRemoval t="44728" b="60224" l="2716" r="11661"/>
                    </a14:imgEffect>
                  </a14:imgLayer>
                </a14:imgProps>
              </a:ext>
              <a:ext uri="{28A0092B-C50C-407E-A947-70E740481C1C}">
                <a14:useLocalDpi xmlns:a14="http://schemas.microsoft.com/office/drawing/2010/main" xmlns="" val="0"/>
              </a:ext>
            </a:extLst>
          </a:blip>
          <a:srcRect l="3039" t="44634" r="88138" b="40084"/>
          <a:stretch/>
        </p:blipFill>
        <p:spPr bwMode="auto">
          <a:xfrm>
            <a:off x="5820681" y="2780928"/>
            <a:ext cx="767543" cy="1329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0816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591780" y="5013176"/>
            <a:ext cx="3816424" cy="1656184"/>
          </a:xfrm>
          <a:prstGeom prst="round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Los alumnos deben sentirse intrínsecamente motivados para aprender, porque aprender requiere un esfuerzo.</a:t>
            </a:r>
          </a:p>
        </p:txBody>
      </p:sp>
      <p:sp>
        <p:nvSpPr>
          <p:cNvPr id="3" name="2 Rectángulo redondeado"/>
          <p:cNvSpPr/>
          <p:nvPr/>
        </p:nvSpPr>
        <p:spPr>
          <a:xfrm>
            <a:off x="935596" y="3068960"/>
            <a:ext cx="7128792" cy="18002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Hay niños que no ha tenido la misma oportunidad de relacionarse con los libros; la escuela debería ser para ellos el lugar donde descubrirlos y disfrutarlos, donde pudieran vincular la lectura no sólo a un conjunto de reglas de descifrado, sino sobre todo a la posibilidad de acceder al significado del texto y al placer de leer</a:t>
            </a:r>
            <a:r>
              <a:rPr lang="es-MX" b="1" dirty="0" smtClean="0">
                <a:solidFill>
                  <a:schemeClr val="tx1"/>
                </a:solidFill>
              </a:rPr>
              <a:t>.</a:t>
            </a:r>
            <a:endParaRPr lang="es-MX" b="1" dirty="0">
              <a:solidFill>
                <a:schemeClr val="tx1"/>
              </a:solidFill>
              <a:latin typeface="Arial" pitchFamily="34" charset="0"/>
              <a:cs typeface="Arial" pitchFamily="34" charset="0"/>
            </a:endParaRPr>
          </a:p>
        </p:txBody>
      </p:sp>
      <p:sp>
        <p:nvSpPr>
          <p:cNvPr id="4" name="3 CuadroTexto"/>
          <p:cNvSpPr txBox="1"/>
          <p:nvPr/>
        </p:nvSpPr>
        <p:spPr>
          <a:xfrm>
            <a:off x="179512" y="117973"/>
            <a:ext cx="8640960" cy="2585323"/>
          </a:xfrm>
          <a:prstGeom prst="rect">
            <a:avLst/>
          </a:prstGeom>
          <a:noFill/>
        </p:spPr>
        <p:txBody>
          <a:bodyPr wrap="square" rtlCol="0">
            <a:spAutoFit/>
          </a:bodyPr>
          <a:lstStyle/>
          <a:p>
            <a:r>
              <a:rPr lang="es-MX" b="1" dirty="0">
                <a:latin typeface="Arial" pitchFamily="34" charset="0"/>
                <a:cs typeface="Arial" pitchFamily="34" charset="0"/>
              </a:rPr>
              <a:t>La enseñanza de la lectura necesariamente ha de incorporar su dimensión lúdica, personal e independiente</a:t>
            </a:r>
            <a:r>
              <a:rPr lang="es-MX" dirty="0">
                <a:latin typeface="Arial" pitchFamily="34" charset="0"/>
                <a:cs typeface="Arial" pitchFamily="34" charset="0"/>
              </a:rPr>
              <a:t>. En todos los niveles de la escolaridad hay que encontrar tiempo y espacio programados para el leer por leer, leer para uno mismo, sin otra finalidad que la de sentir el placer de leer, Para muchos niños y niñas, la lectura es algo mágico y cotidiano, un tiempo compartido con los padres, teñido de relaciones afectivas, cálidas y afectuosas, en el curso del cual han podido descubrir el conocimiento más importante relativo a la lectura: que sirve para entrar en un mundo que amplía el medio más inmediato; ese conocimiento debería poder utilizarse y profundizarse en el centro educativo</a:t>
            </a:r>
            <a:r>
              <a:rPr lang="es-MX" dirty="0"/>
              <a:t>. </a:t>
            </a:r>
          </a:p>
        </p:txBody>
      </p:sp>
      <p:pic>
        <p:nvPicPr>
          <p:cNvPr id="5" name="Picture 6"/>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15176" b="30192" l="15815" r="25879"/>
                    </a14:imgEffect>
                  </a14:imgLayer>
                </a14:imgProps>
              </a:ext>
              <a:ext uri="{28A0092B-C50C-407E-A947-70E740481C1C}">
                <a14:useLocalDpi xmlns:a14="http://schemas.microsoft.com/office/drawing/2010/main" xmlns="" val="0"/>
              </a:ext>
            </a:extLst>
          </a:blip>
          <a:srcRect l="15854" t="15175" r="73643" b="69651"/>
          <a:stretch/>
        </p:blipFill>
        <p:spPr bwMode="auto">
          <a:xfrm rot="10800000">
            <a:off x="1331640" y="5013177"/>
            <a:ext cx="882345" cy="1274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15176" b="30192" l="15815" r="25879"/>
                    </a14:imgEffect>
                  </a14:imgLayer>
                </a14:imgProps>
              </a:ext>
              <a:ext uri="{28A0092B-C50C-407E-A947-70E740481C1C}">
                <a14:useLocalDpi xmlns:a14="http://schemas.microsoft.com/office/drawing/2010/main" xmlns="" val="0"/>
              </a:ext>
            </a:extLst>
          </a:blip>
          <a:srcRect l="15854" t="15175" r="73643" b="69651"/>
          <a:stretch/>
        </p:blipFill>
        <p:spPr bwMode="auto">
          <a:xfrm rot="10800000" flipH="1">
            <a:off x="6732240" y="5043099"/>
            <a:ext cx="989863" cy="1274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45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476672"/>
            <a:ext cx="5112568" cy="2523768"/>
          </a:xfrm>
          <a:prstGeom prst="rect">
            <a:avLst/>
          </a:prstGeom>
          <a:noFill/>
        </p:spPr>
        <p:txBody>
          <a:bodyPr wrap="square" rtlCol="0">
            <a:spAutoFit/>
          </a:bodyPr>
          <a:lstStyle/>
          <a:p>
            <a:r>
              <a:rPr lang="es-MX" sz="2000" dirty="0"/>
              <a:t>Leer siempre implica construir un significado y los niños poseen</a:t>
            </a:r>
          </a:p>
          <a:p>
            <a:r>
              <a:rPr lang="es-MX" sz="2000" dirty="0"/>
              <a:t>numerosos conocimientos previos que les ayudan a hacer esa </a:t>
            </a:r>
            <a:r>
              <a:rPr lang="es-MX" sz="2000" dirty="0" smtClean="0"/>
              <a:t>construcción, pues antes ya han visto carteles, anuncios, libros, en productos o incluso en la televisión. </a:t>
            </a:r>
          </a:p>
          <a:p>
            <a:endParaRPr lang="es-MX" sz="1600" dirty="0"/>
          </a:p>
        </p:txBody>
      </p:sp>
      <p:pic>
        <p:nvPicPr>
          <p:cNvPr id="2050" name="Picture 2" descr="Feliz niña niño lindo estudio duro pensar | Vector Premium"/>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9585" b="93930" l="9585" r="93610">
                        <a14:foregroundMark x1="36901" y1="49521" x2="41054" y2="45048"/>
                        <a14:foregroundMark x1="52077" y1="48083" x2="57987" y2="43610"/>
                        <a14:foregroundMark x1="43450" y1="52236" x2="51118" y2="52875"/>
                        <a14:foregroundMark x1="81949" y1="32588" x2="85144" y2="25080"/>
                        <a14:foregroundMark x1="73962" y1="29553" x2="77157" y2="28754"/>
                        <a14:foregroundMark x1="74920" y1="25719" x2="76837" y2="26198"/>
                        <a14:foregroundMark x1="74760" y1="21725" x2="77796" y2="23642"/>
                        <a14:foregroundMark x1="80192" y1="22684" x2="78754" y2="20767"/>
                        <a14:foregroundMark x1="88498" y1="27316" x2="93610" y2="26198"/>
                        <a14:foregroundMark x1="88818" y1="29233" x2="91374" y2="30032"/>
                        <a14:foregroundMark x1="87061" y1="30990" x2="89776" y2="32907"/>
                        <a14:foregroundMark x1="87061" y1="22843" x2="89297" y2="19489"/>
                        <a14:foregroundMark x1="84505" y1="22364" x2="85463" y2="1885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08431" y="2492896"/>
            <a:ext cx="3960440" cy="3960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ángulo 3"/>
          <p:cNvSpPr/>
          <p:nvPr/>
        </p:nvSpPr>
        <p:spPr>
          <a:xfrm>
            <a:off x="4405223" y="3798208"/>
            <a:ext cx="4572000" cy="2554545"/>
          </a:xfrm>
          <a:prstGeom prst="rect">
            <a:avLst/>
          </a:prstGeom>
        </p:spPr>
        <p:txBody>
          <a:bodyPr>
            <a:spAutoFit/>
          </a:bodyPr>
          <a:lstStyle/>
          <a:p>
            <a:r>
              <a:rPr lang="es-MX" sz="2000" dirty="0"/>
              <a:t>A partir de esos conocimientos, y con la ayuda de la maestra, podrán</a:t>
            </a:r>
          </a:p>
          <a:p>
            <a:r>
              <a:rPr lang="es-MX" sz="2000" dirty="0"/>
              <a:t>formular sus interrogantes, percibir regularidades, apropiarse de otros conocimientos, entre ellos el de las correspondencias entre las grafías y los sonidos</a:t>
            </a:r>
          </a:p>
          <a:p>
            <a:r>
              <a:rPr lang="es-MX" sz="2000" dirty="0"/>
              <a:t>de la lengua. </a:t>
            </a:r>
          </a:p>
        </p:txBody>
      </p:sp>
      <p:pic>
        <p:nvPicPr>
          <p:cNvPr id="2052" name="Picture 4" descr="Lcd Tv Clipart | Free Images at Clker.com - vector clip art online ..."/>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2885" b="94231" l="3704" r="95885"/>
                    </a14:imgEffect>
                  </a14:imgLayer>
                </a14:imgProps>
              </a:ext>
              <a:ext uri="{28A0092B-C50C-407E-A947-70E740481C1C}">
                <a14:useLocalDpi xmlns:a14="http://schemas.microsoft.com/office/drawing/2010/main" xmlns="" val="0"/>
              </a:ext>
            </a:extLst>
          </a:blip>
          <a:srcRect/>
          <a:stretch>
            <a:fillRect/>
          </a:stretch>
        </p:blipFill>
        <p:spPr bwMode="auto">
          <a:xfrm>
            <a:off x="5292080" y="336144"/>
            <a:ext cx="3112613"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258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270</TotalTime>
  <Words>1481</Words>
  <Application>Microsoft Office PowerPoint</Application>
  <PresentationFormat>Presentación en pantalla (4:3)</PresentationFormat>
  <Paragraphs>76</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Transmisión de listas</vt:lpstr>
      <vt:lpstr>El placer de leer</vt:lpstr>
      <vt:lpstr>Diapositiva 2</vt:lpstr>
      <vt:lpstr>Diapositiva 3</vt:lpstr>
      <vt:lpstr>Enseñar y aprender el placer de leer.  </vt:lpstr>
      <vt:lpstr>Diapositiva 5</vt:lpstr>
      <vt:lpstr>Algunas propuestas para fomentar la lectura en la escuela </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krqr1</cp:lastModifiedBy>
  <cp:revision>25</cp:revision>
  <dcterms:created xsi:type="dcterms:W3CDTF">2020-04-18T20:04:26Z</dcterms:created>
  <dcterms:modified xsi:type="dcterms:W3CDTF">2020-04-21T02:00:36Z</dcterms:modified>
</cp:coreProperties>
</file>