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6" r:id="rId2"/>
    <p:sldId id="256" r:id="rId3"/>
    <p:sldId id="257" r:id="rId4"/>
    <p:sldId id="258" r:id="rId5"/>
    <p:sldId id="259" r:id="rId6"/>
    <p:sldId id="260" r:id="rId7"/>
    <p:sldId id="262" r:id="rId8"/>
    <p:sldId id="263" r:id="rId9"/>
    <p:sldId id="264" r:id="rId10"/>
    <p:sldId id="265" r:id="rId11"/>
  </p:sldIdLst>
  <p:sldSz cx="9144000" cy="6858000" type="screen4x3"/>
  <p:notesSz cx="6858000" cy="9144000"/>
  <p:defaultTextStyle>
    <a:defPPr lvl="0">
      <a:defRPr lang="es-MX"/>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7"/>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4346"/>
        <p:cNvGrpSpPr/>
        <p:nvPr/>
      </p:nvGrpSpPr>
      <p:grpSpPr>
        <a:xfrm>
          <a:off x="0" y="0"/>
          <a:ext cx="0" cy="0"/>
          <a:chOff x="0" y="0"/>
          <a:chExt cx="0" cy="0"/>
        </a:xfrm>
      </p:grpSpPr>
      <p:sp>
        <p:nvSpPr>
          <p:cNvPr id="14347" name="Google Shape;14347;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48" name="Google Shape;14348;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49810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9"/>
        <p:cNvGrpSpPr/>
        <p:nvPr/>
      </p:nvGrpSpPr>
      <p:grpSpPr>
        <a:xfrm>
          <a:off x="0" y="0"/>
          <a:ext cx="0" cy="0"/>
          <a:chOff x="0" y="0"/>
          <a:chExt cx="0" cy="0"/>
        </a:xfrm>
      </p:grpSpPr>
      <p:sp>
        <p:nvSpPr>
          <p:cNvPr id="14350" name="Google Shape;14350;g4973bb504189b63c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51" name="Google Shape;14351;g4973bb504189b63c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18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663941-8891-4FB5-B685-7471E7AD2267}" type="datetimeFigureOut">
              <a:rPr lang="es-MX" smtClean="0"/>
              <a:t>20/04/2020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55D66D6-98F6-49C7-9EA0-C1D9A8E23BDC}"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63941-8891-4FB5-B685-7471E7AD2267}" type="datetimeFigureOut">
              <a:rPr lang="es-MX" smtClean="0"/>
              <a:t>20/04/2020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D66D6-98F6-49C7-9EA0-C1D9A8E23BDC}"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2 Marcador de contenido"/>
          <p:cNvSpPr txBox="1">
            <a:spLocks/>
          </p:cNvSpPr>
          <p:nvPr/>
        </p:nvSpPr>
        <p:spPr>
          <a:xfrm>
            <a:off x="696637" y="388889"/>
            <a:ext cx="8447363" cy="62712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MX" b="1" dirty="0" smtClean="0"/>
          </a:p>
          <a:p>
            <a:pPr marL="0" indent="0" algn="ctr">
              <a:buFont typeface="Arial" panose="020B0604020202020204" pitchFamily="34" charset="0"/>
              <a:buNone/>
            </a:pPr>
            <a:r>
              <a:rPr lang="es-MX" sz="6200" b="1" dirty="0" smtClean="0">
                <a:latin typeface="Arial" panose="020B0604020202020204" pitchFamily="34" charset="0"/>
                <a:cs typeface="Arial" panose="020B0604020202020204" pitchFamily="34" charset="0"/>
              </a:rPr>
              <a:t>     </a:t>
            </a:r>
            <a:r>
              <a:rPr lang="es-MX" sz="2600" b="1" dirty="0" smtClean="0">
                <a:latin typeface="Arial" panose="020B0604020202020204" pitchFamily="34" charset="0"/>
                <a:cs typeface="Arial" panose="020B0604020202020204" pitchFamily="34" charset="0"/>
              </a:rPr>
              <a:t>Escuela Normal de Educación Preescolar</a:t>
            </a:r>
          </a:p>
          <a:p>
            <a:pPr marL="0" indent="0" algn="ctr">
              <a:buFont typeface="Arial" panose="020B0604020202020204" pitchFamily="34" charset="0"/>
              <a:buNone/>
            </a:pPr>
            <a:r>
              <a:rPr lang="es-MX" sz="3300" dirty="0">
                <a:latin typeface="Arial" panose="020B0604020202020204" pitchFamily="34" charset="0"/>
                <a:cs typeface="Arial" panose="020B0604020202020204" pitchFamily="34" charset="0"/>
              </a:rPr>
              <a:t> </a:t>
            </a:r>
            <a:r>
              <a:rPr lang="es-MX" sz="3300" dirty="0" smtClean="0">
                <a:latin typeface="Arial" panose="020B0604020202020204" pitchFamily="34" charset="0"/>
                <a:cs typeface="Arial" panose="020B0604020202020204" pitchFamily="34" charset="0"/>
              </a:rPr>
              <a:t>     </a:t>
            </a:r>
            <a:r>
              <a:rPr lang="es-MX" sz="2100" dirty="0" smtClean="0">
                <a:latin typeface="Arial" panose="020B0604020202020204" pitchFamily="34" charset="0"/>
                <a:cs typeface="Arial" panose="020B0604020202020204" pitchFamily="34" charset="0"/>
              </a:rPr>
              <a:t>Licenciatura en educación preescolar</a:t>
            </a:r>
            <a:r>
              <a:rPr lang="es-MX" sz="2100" b="1" dirty="0" smtClean="0">
                <a:latin typeface="Arial" panose="020B0604020202020204" pitchFamily="34" charset="0"/>
                <a:cs typeface="Arial" panose="020B0604020202020204" pitchFamily="34" charset="0"/>
              </a:rPr>
              <a:t> </a:t>
            </a:r>
            <a:endParaRPr lang="es-MX" sz="21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Curso</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Desarrollo de la Competencia Lectora</a:t>
            </a: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Maestra</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Elena Monserrat Gámez Cepeda </a:t>
            </a:r>
          </a:p>
          <a:p>
            <a:pPr marL="0" indent="0" algn="ctr">
              <a:buFont typeface="Arial" panose="020B0604020202020204" pitchFamily="34" charset="0"/>
              <a:buNone/>
            </a:pPr>
            <a:r>
              <a:rPr lang="es-MX" sz="2200" b="1" dirty="0" smtClean="0">
                <a:latin typeface="Arial" panose="020B0604020202020204" pitchFamily="34" charset="0"/>
                <a:cs typeface="Arial" panose="020B0604020202020204" pitchFamily="34" charset="0"/>
              </a:rPr>
              <a:t>Alumnas</a:t>
            </a:r>
            <a:endParaRPr lang="es-MX" sz="2200"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Yamile Margarita Mercado Esquivel  #11</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Midori Karely Arias Sosa  #1</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Griselda Estefanía García Barrera  #6</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Leyda Estefanía Gaytán Bernal  #7</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Paulina Guerrero Sánchez  #9</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Mariana Marcela Quezada Villagómez  #14</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Sofía Mali Siller Valdés  #20</a:t>
            </a:r>
          </a:p>
          <a:p>
            <a:pPr marL="0" indent="0" algn="ctr">
              <a:buFont typeface="Arial" panose="020B0604020202020204" pitchFamily="34" charset="0"/>
              <a:buNone/>
            </a:pPr>
            <a:r>
              <a:rPr lang="es-MX" sz="2200" dirty="0" smtClean="0">
                <a:latin typeface="Arial" panose="020B0604020202020204" pitchFamily="34" charset="0"/>
                <a:cs typeface="Arial" panose="020B0604020202020204" pitchFamily="34" charset="0"/>
              </a:rPr>
              <a:t>2 “A”</a:t>
            </a:r>
            <a:endParaRPr lang="es-MX" sz="2200" b="1"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s-MX" sz="2200" b="1" u="sng" dirty="0" smtClean="0">
                <a:latin typeface="Arial" panose="020B0604020202020204" pitchFamily="34" charset="0"/>
                <a:cs typeface="Arial" panose="020B0604020202020204" pitchFamily="34" charset="0"/>
              </a:rPr>
              <a:t>Exposición de Premisas </a:t>
            </a:r>
          </a:p>
          <a:p>
            <a:pPr marL="0" indent="0" algn="r">
              <a:buFont typeface="Arial" panose="020B0604020202020204" pitchFamily="34" charset="0"/>
              <a:buNone/>
            </a:pPr>
            <a:endParaRPr lang="es-MX" sz="2200" dirty="0">
              <a:latin typeface="Arial" panose="020B0604020202020204" pitchFamily="34" charset="0"/>
              <a:cs typeface="Arial" panose="020B0604020202020204" pitchFamily="34" charset="0"/>
            </a:endParaRPr>
          </a:p>
          <a:p>
            <a:pPr marL="0" indent="0" algn="r">
              <a:buFont typeface="Arial" panose="020B0604020202020204" pitchFamily="34" charset="0"/>
              <a:buNone/>
            </a:pPr>
            <a:r>
              <a:rPr lang="es-MX" sz="2300" b="1" dirty="0" smtClean="0">
                <a:latin typeface="Arial" panose="020B0604020202020204" pitchFamily="34" charset="0"/>
                <a:cs typeface="Arial" panose="020B0604020202020204" pitchFamily="34" charset="0"/>
              </a:rPr>
              <a:t>Saltillo, Coahuila a 20 de abril del 2020</a:t>
            </a:r>
            <a:endParaRPr lang="es-MX" sz="2300" dirty="0" smtClean="0">
              <a:latin typeface="Arial" panose="020B0604020202020204" pitchFamily="34" charset="0"/>
              <a:cs typeface="Arial" panose="020B0604020202020204" pitchFamily="34" charset="0"/>
            </a:endParaRPr>
          </a:p>
          <a:p>
            <a:pPr algn="r"/>
            <a:endParaRPr lang="es-MX" sz="43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265" y="791570"/>
            <a:ext cx="1035828" cy="1270758"/>
          </a:xfrm>
          <a:prstGeom prst="rect">
            <a:avLst/>
          </a:prstGeom>
        </p:spPr>
      </p:pic>
    </p:spTree>
    <p:extLst>
      <p:ext uri="{BB962C8B-B14F-4D97-AF65-F5344CB8AC3E}">
        <p14:creationId xmlns:p14="http://schemas.microsoft.com/office/powerpoint/2010/main" val="864844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p:cNvSpPr txBox="1"/>
          <p:nvPr/>
        </p:nvSpPr>
        <p:spPr>
          <a:xfrm>
            <a:off x="1842447" y="586854"/>
            <a:ext cx="5622877" cy="1261884"/>
          </a:xfrm>
          <a:prstGeom prst="rect">
            <a:avLst/>
          </a:prstGeom>
          <a:noFill/>
        </p:spPr>
        <p:txBody>
          <a:bodyPr wrap="square" rtlCol="0">
            <a:spAutoFit/>
          </a:bodyPr>
          <a:lstStyle/>
          <a:p>
            <a:r>
              <a:rPr lang="es-MX" sz="2000" b="1" dirty="0" smtClean="0">
                <a:latin typeface="Arial" panose="020B0604020202020204" pitchFamily="34" charset="0"/>
                <a:cs typeface="Arial" panose="020B0604020202020204" pitchFamily="34" charset="0"/>
              </a:rPr>
              <a:t>Bibliografía</a:t>
            </a:r>
          </a:p>
          <a:p>
            <a:endParaRPr lang="es-MX"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dirty="0">
                <a:latin typeface="Arial" panose="020B0604020202020204" pitchFamily="34" charset="0"/>
                <a:cs typeface="Arial" panose="020B0604020202020204" pitchFamily="34" charset="0"/>
              </a:rPr>
              <a:t>Solé, I. (1995). </a:t>
            </a:r>
            <a:r>
              <a:rPr lang="es-MX" i="1" dirty="0">
                <a:latin typeface="Arial" panose="020B0604020202020204" pitchFamily="34" charset="0"/>
                <a:cs typeface="Arial" panose="020B0604020202020204" pitchFamily="34" charset="0"/>
              </a:rPr>
              <a:t>El placer de Leer</a:t>
            </a:r>
            <a:r>
              <a:rPr lang="es-MX" dirty="0">
                <a:latin typeface="Arial" panose="020B0604020202020204" pitchFamily="34" charset="0"/>
                <a:cs typeface="Arial" panose="020B0604020202020204" pitchFamily="34" charset="0"/>
              </a:rPr>
              <a:t>. En Revista Latinoamericana de Lectura, núm. 3.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40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Niños Plantillas Powerpoint | Bingkai, Latar belakang, Pendidik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3 Rectángulo"/>
          <p:cNvSpPr/>
          <p:nvPr/>
        </p:nvSpPr>
        <p:spPr>
          <a:xfrm>
            <a:off x="1285852" y="142852"/>
            <a:ext cx="428628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MX" dirty="0">
                <a:latin typeface="Arial" pitchFamily="34" charset="0"/>
                <a:cs typeface="Arial" pitchFamily="34" charset="0"/>
              </a:rPr>
              <a:t>La enseñanza de la lectura no debe hacer que su aprendizaje constituya una carga abrumadora para el niño, que lo haga sentirse incompetente para apropiarse de un instrumento que le va a ser tan necesario</a:t>
            </a:r>
            <a:r>
              <a:rPr lang="es-MX" dirty="0"/>
              <a:t>.</a:t>
            </a:r>
          </a:p>
        </p:txBody>
      </p:sp>
      <p:sp>
        <p:nvSpPr>
          <p:cNvPr id="6" name="5 Rectángulo"/>
          <p:cNvSpPr/>
          <p:nvPr/>
        </p:nvSpPr>
        <p:spPr>
          <a:xfrm>
            <a:off x="4643438" y="5357826"/>
            <a:ext cx="428628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MX" dirty="0">
                <a:latin typeface="Arial" pitchFamily="34" charset="0"/>
                <a:cs typeface="Arial" pitchFamily="34" charset="0"/>
              </a:rPr>
              <a:t>La enseñanza de la lectura necesariamente ha de incorporar su dimensión lúdica, personal e independiente.</a:t>
            </a:r>
          </a:p>
        </p:txBody>
      </p:sp>
      <p:sp>
        <p:nvSpPr>
          <p:cNvPr id="7" name="6 Rectángulo"/>
          <p:cNvSpPr/>
          <p:nvPr/>
        </p:nvSpPr>
        <p:spPr>
          <a:xfrm>
            <a:off x="285720" y="5143512"/>
            <a:ext cx="4143404"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dirty="0">
                <a:latin typeface="Arial" pitchFamily="34" charset="0"/>
                <a:cs typeface="Arial" pitchFamily="34" charset="0"/>
              </a:rPr>
              <a:t>En todos los niveles de la escolaridad hay que encontrar tiempo y espacio programados para el leer por leer, leer para uno mismo, sin otra finalidad que la de sentir el placer de leer. </a:t>
            </a:r>
          </a:p>
        </p:txBody>
      </p:sp>
      <p:sp>
        <p:nvSpPr>
          <p:cNvPr id="8" name="7 Rectángulo"/>
          <p:cNvSpPr/>
          <p:nvPr/>
        </p:nvSpPr>
        <p:spPr>
          <a:xfrm>
            <a:off x="4572000" y="2000240"/>
            <a:ext cx="4357718"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s-MX" dirty="0">
                <a:latin typeface="Arial" pitchFamily="34" charset="0"/>
                <a:cs typeface="Arial" pitchFamily="34" charset="0"/>
              </a:rPr>
              <a:t>Para muchos niños y niñas, la lectura es algo mágico y cotidiano, un tiempo compartido con los padres, teñido de relaciones afectivas, cálidas y afectuosas, en el curso del cual han podido descubrir el conocimiento más importante relativo a la lectura: que sirve para entrar en un mundo que amplía el medio más inmediato; ese conocimiento debería poder utilizarse y profundizarse en el centro educativo</a:t>
            </a:r>
          </a:p>
        </p:txBody>
      </p:sp>
      <p:pic>
        <p:nvPicPr>
          <p:cNvPr id="11270" name="Picture 6" descr="El maravilloso placer de leer - PanoramaCultural.com.co"/>
          <p:cNvPicPr>
            <a:picLocks noChangeAspect="1" noChangeArrowheads="1"/>
          </p:cNvPicPr>
          <p:nvPr/>
        </p:nvPicPr>
        <p:blipFill>
          <a:blip r:embed="rId3"/>
          <a:srcRect/>
          <a:stretch>
            <a:fillRect/>
          </a:stretch>
        </p:blipFill>
        <p:spPr bwMode="auto">
          <a:xfrm>
            <a:off x="6143636" y="108022"/>
            <a:ext cx="2428892" cy="1820780"/>
          </a:xfrm>
          <a:prstGeom prst="ellipse">
            <a:avLst/>
          </a:prstGeom>
          <a:noFill/>
        </p:spPr>
      </p:pic>
      <p:pic>
        <p:nvPicPr>
          <p:cNvPr id="11272" name="Picture 8" descr="Leer es mucho más que un placer"/>
          <p:cNvPicPr>
            <a:picLocks noChangeAspect="1" noChangeArrowheads="1"/>
          </p:cNvPicPr>
          <p:nvPr/>
        </p:nvPicPr>
        <p:blipFill>
          <a:blip r:embed="rId4"/>
          <a:srcRect/>
          <a:stretch>
            <a:fillRect/>
          </a:stretch>
        </p:blipFill>
        <p:spPr bwMode="auto">
          <a:xfrm>
            <a:off x="1214414" y="2500306"/>
            <a:ext cx="3158353" cy="2109780"/>
          </a:xfrm>
          <a:prstGeom prst="hexagon">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iños Plantillas Powerpoint | Bingkai, Latar belakang, Pendidik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Rectángulo"/>
          <p:cNvSpPr/>
          <p:nvPr/>
        </p:nvSpPr>
        <p:spPr>
          <a:xfrm>
            <a:off x="3929058" y="285728"/>
            <a:ext cx="4714892"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MX" dirty="0">
                <a:latin typeface="Arial" pitchFamily="34" charset="0"/>
                <a:cs typeface="Arial" pitchFamily="34" charset="0"/>
              </a:rPr>
              <a:t>Cada vez es más frecuente encontrar a docentes preocupados por cómo enseñar a leer; cada vez se plantea con mayor seriedad el comprometido pasaje de aprender a leer a leer para aprender.</a:t>
            </a:r>
          </a:p>
        </p:txBody>
      </p:sp>
      <p:sp>
        <p:nvSpPr>
          <p:cNvPr id="3" name="2 Rectángulo"/>
          <p:cNvSpPr/>
          <p:nvPr/>
        </p:nvSpPr>
        <p:spPr>
          <a:xfrm>
            <a:off x="4357686" y="3714752"/>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es-MX" dirty="0">
                <a:latin typeface="Arial" pitchFamily="34" charset="0"/>
                <a:cs typeface="Arial" pitchFamily="34" charset="0"/>
              </a:rPr>
              <a:t>Sabemos que cuando leemos para aprender a partir de un texto, la lectura es distinta, más consciente y dirigida, más controlada, más pendiente de un objetivo o demanda externa</a:t>
            </a:r>
          </a:p>
        </p:txBody>
      </p:sp>
      <p:sp>
        <p:nvSpPr>
          <p:cNvPr id="4" name="3 Rectángulo"/>
          <p:cNvSpPr/>
          <p:nvPr/>
        </p:nvSpPr>
        <p:spPr>
          <a:xfrm>
            <a:off x="214282" y="2434232"/>
            <a:ext cx="4572000" cy="9233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es-MX" dirty="0">
                <a:latin typeface="Arial" pitchFamily="34" charset="0"/>
                <a:cs typeface="Arial" pitchFamily="34" charset="0"/>
              </a:rPr>
              <a:t>Los alumnos deben sentirse intrínsecamente motivados para aprender, porque aprender requiere un esfuerzo.</a:t>
            </a:r>
          </a:p>
        </p:txBody>
      </p:sp>
      <p:sp>
        <p:nvSpPr>
          <p:cNvPr id="6" name="5 Rectángulo"/>
          <p:cNvSpPr/>
          <p:nvPr/>
        </p:nvSpPr>
        <p:spPr>
          <a:xfrm>
            <a:off x="785786" y="5371943"/>
            <a:ext cx="4572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s-MX" dirty="0">
                <a:latin typeface="Arial" pitchFamily="34" charset="0"/>
                <a:cs typeface="Arial" pitchFamily="34" charset="0"/>
              </a:rPr>
              <a:t>Para aprender a leer necesitan percibir la lectura como un reto interesante, algo que los desafía, pero que podrán alcanzar con la ayuda que les proporciona su maestro</a:t>
            </a:r>
          </a:p>
        </p:txBody>
      </p:sp>
      <p:pic>
        <p:nvPicPr>
          <p:cNvPr id="14338" name="Picture 2" descr="El placer de leer :: crearaprenderamparobegines"/>
          <p:cNvPicPr>
            <a:picLocks noChangeAspect="1" noChangeArrowheads="1"/>
          </p:cNvPicPr>
          <p:nvPr/>
        </p:nvPicPr>
        <p:blipFill>
          <a:blip r:embed="rId3"/>
          <a:srcRect/>
          <a:stretch>
            <a:fillRect/>
          </a:stretch>
        </p:blipFill>
        <p:spPr bwMode="auto">
          <a:xfrm>
            <a:off x="1428728" y="78764"/>
            <a:ext cx="2214578" cy="2278666"/>
          </a:xfrm>
          <a:prstGeom prst="diamond">
            <a:avLst/>
          </a:prstGeom>
          <a:noFill/>
        </p:spPr>
      </p:pic>
      <p:pic>
        <p:nvPicPr>
          <p:cNvPr id="14340" name="Picture 4" descr="Entre el gusto de leer por placer | Chiapasparalelo"/>
          <p:cNvPicPr>
            <a:picLocks noChangeAspect="1" noChangeArrowheads="1"/>
          </p:cNvPicPr>
          <p:nvPr/>
        </p:nvPicPr>
        <p:blipFill>
          <a:blip r:embed="rId4"/>
          <a:srcRect/>
          <a:stretch>
            <a:fillRect/>
          </a:stretch>
        </p:blipFill>
        <p:spPr bwMode="auto">
          <a:xfrm>
            <a:off x="5286380" y="2071678"/>
            <a:ext cx="2714644" cy="1425189"/>
          </a:xfrm>
          <a:prstGeom prst="trapezoid">
            <a:avLst/>
          </a:prstGeom>
          <a:noFill/>
        </p:spPr>
      </p:pic>
      <p:pic>
        <p:nvPicPr>
          <p:cNvPr id="14342" name="Picture 6" descr="El placer de leer - Paperblog"/>
          <p:cNvPicPr>
            <a:picLocks noChangeAspect="1" noChangeArrowheads="1"/>
          </p:cNvPicPr>
          <p:nvPr/>
        </p:nvPicPr>
        <p:blipFill>
          <a:blip r:embed="rId5"/>
          <a:srcRect/>
          <a:stretch>
            <a:fillRect/>
          </a:stretch>
        </p:blipFill>
        <p:spPr bwMode="auto">
          <a:xfrm>
            <a:off x="1643042" y="3500438"/>
            <a:ext cx="2143140" cy="1755316"/>
          </a:xfrm>
          <a:prstGeom prst="round2DiagRect">
            <a:avLst/>
          </a:prstGeom>
          <a:noFill/>
        </p:spPr>
      </p:pic>
      <p:pic>
        <p:nvPicPr>
          <p:cNvPr id="14344" name="Picture 8" descr="El placer de leer | Más allá de la cordura"/>
          <p:cNvPicPr>
            <a:picLocks noChangeAspect="1" noChangeArrowheads="1"/>
          </p:cNvPicPr>
          <p:nvPr/>
        </p:nvPicPr>
        <p:blipFill>
          <a:blip r:embed="rId6" cstate="print"/>
          <a:srcRect/>
          <a:stretch>
            <a:fillRect/>
          </a:stretch>
        </p:blipFill>
        <p:spPr bwMode="auto">
          <a:xfrm>
            <a:off x="5929322" y="5286388"/>
            <a:ext cx="2049895" cy="15382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57"/>
        <p:cNvGrpSpPr/>
        <p:nvPr/>
      </p:nvGrpSpPr>
      <p:grpSpPr>
        <a:xfrm>
          <a:off x="0" y="0"/>
          <a:ext cx="0" cy="0"/>
          <a:chOff x="0" y="0"/>
          <a:chExt cx="0" cy="0"/>
        </a:xfrm>
      </p:grpSpPr>
      <p:pic>
        <p:nvPicPr>
          <p:cNvPr id="14358" name="Google Shape;14358;p1" descr="Niños Plantillas Powerpoint | Bingkai, Latar belakang, Pendidikan"/>
          <p:cNvPicPr preferRelativeResize="0"/>
          <p:nvPr/>
        </p:nvPicPr>
        <p:blipFill rotWithShape="1">
          <a:blip r:embed="rId3">
            <a:alphaModFix/>
          </a:blip>
          <a:srcRect/>
          <a:stretch/>
        </p:blipFill>
        <p:spPr>
          <a:xfrm>
            <a:off x="0" y="-263068"/>
            <a:ext cx="9144000" cy="6858000"/>
          </a:xfrm>
          <a:prstGeom prst="rect">
            <a:avLst/>
          </a:prstGeom>
          <a:noFill/>
          <a:ln>
            <a:noFill/>
          </a:ln>
        </p:spPr>
      </p:pic>
      <p:sp>
        <p:nvSpPr>
          <p:cNvPr id="14359" name="Google Shape;14359;p1"/>
          <p:cNvSpPr/>
          <p:nvPr/>
        </p:nvSpPr>
        <p:spPr>
          <a:xfrm>
            <a:off x="1641338" y="415206"/>
            <a:ext cx="3094500" cy="1893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Arial"/>
                <a:ea typeface="Arial"/>
                <a:cs typeface="Arial"/>
                <a:sym typeface="Arial"/>
              </a:rPr>
              <a:t>Leer es una aventura maravillosa, ya que la mente se imagina lo que dice la lectura, es el mejor ejercicio porque desarrolla la imaginación. </a:t>
            </a:r>
            <a:endParaRPr sz="1800" b="0" i="0" u="none" strike="noStrike" cap="none" dirty="0">
              <a:solidFill>
                <a:schemeClr val="dk1"/>
              </a:solidFill>
              <a:latin typeface="Arial"/>
              <a:ea typeface="Arial"/>
              <a:cs typeface="Arial"/>
              <a:sym typeface="Arial"/>
            </a:endParaRPr>
          </a:p>
        </p:txBody>
      </p:sp>
      <p:sp>
        <p:nvSpPr>
          <p:cNvPr id="14360" name="Google Shape;14360;p1"/>
          <p:cNvSpPr/>
          <p:nvPr/>
        </p:nvSpPr>
        <p:spPr>
          <a:xfrm>
            <a:off x="4828981" y="2761512"/>
            <a:ext cx="3894300" cy="1698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0" i="0" u="none" strike="noStrike" cap="none" dirty="0">
                <a:solidFill>
                  <a:schemeClr val="dk1"/>
                </a:solidFill>
                <a:latin typeface="Arial"/>
                <a:ea typeface="Arial"/>
                <a:cs typeface="Arial"/>
                <a:sym typeface="Arial"/>
              </a:rPr>
              <a:t>Necesitamos motivar a los niños para que Lean, hacerles ver que es un reto que tienen que alcanzar para que les interese, y se den cuenta que además de ser integrante es divertido. </a:t>
            </a:r>
            <a:endParaRPr sz="1800" b="0" i="0" u="none" strike="noStrike" cap="none" dirty="0">
              <a:solidFill>
                <a:schemeClr val="dk1"/>
              </a:solidFill>
              <a:latin typeface="Arial"/>
              <a:ea typeface="Arial"/>
              <a:cs typeface="Arial"/>
              <a:sym typeface="Arial"/>
            </a:endParaRPr>
          </a:p>
        </p:txBody>
      </p:sp>
      <p:pic>
        <p:nvPicPr>
          <p:cNvPr id="14361" name="Google Shape;14361;p1"/>
          <p:cNvPicPr preferRelativeResize="0"/>
          <p:nvPr/>
        </p:nvPicPr>
        <p:blipFill>
          <a:blip r:embed="rId4">
            <a:alphaModFix/>
          </a:blip>
          <a:stretch>
            <a:fillRect/>
          </a:stretch>
        </p:blipFill>
        <p:spPr>
          <a:xfrm>
            <a:off x="5344050" y="399314"/>
            <a:ext cx="3094500" cy="1924779"/>
          </a:xfrm>
          <a:prstGeom prst="rect">
            <a:avLst/>
          </a:prstGeom>
          <a:noFill/>
          <a:ln>
            <a:noFill/>
          </a:ln>
        </p:spPr>
      </p:pic>
      <p:pic>
        <p:nvPicPr>
          <p:cNvPr id="14362" name="Google Shape;14362;p1"/>
          <p:cNvPicPr preferRelativeResize="0"/>
          <p:nvPr/>
        </p:nvPicPr>
        <p:blipFill>
          <a:blip r:embed="rId5">
            <a:alphaModFix/>
          </a:blip>
          <a:stretch>
            <a:fillRect/>
          </a:stretch>
        </p:blipFill>
        <p:spPr>
          <a:xfrm>
            <a:off x="1495193" y="2515806"/>
            <a:ext cx="3240645" cy="2360545"/>
          </a:xfrm>
          <a:prstGeom prst="rect">
            <a:avLst/>
          </a:prstGeom>
          <a:noFill/>
          <a:ln>
            <a:noFill/>
          </a:ln>
        </p:spPr>
      </p:pic>
      <p:sp>
        <p:nvSpPr>
          <p:cNvPr id="7" name="CuadroTexto 6">
            <a:extLst>
              <a:ext uri="{FF2B5EF4-FFF2-40B4-BE49-F238E27FC236}">
                <a16:creationId xmlns:a16="http://schemas.microsoft.com/office/drawing/2014/main" xmlns="" id="{42DCD769-60C9-429D-940B-ABF901D53D71}"/>
              </a:ext>
            </a:extLst>
          </p:cNvPr>
          <p:cNvSpPr txBox="1"/>
          <p:nvPr/>
        </p:nvSpPr>
        <p:spPr>
          <a:xfrm>
            <a:off x="2087095" y="5083951"/>
            <a:ext cx="6314327" cy="1200329"/>
          </a:xfrm>
          <a:prstGeom prst="rect">
            <a:avLst/>
          </a:prstGeom>
          <a:noFill/>
          <a:ln>
            <a:solidFill>
              <a:srgbClr val="92D050"/>
            </a:solidFill>
          </a:ln>
        </p:spPr>
        <p:txBody>
          <a:bodyPr wrap="square" rtlCol="0">
            <a:spAutoFit/>
          </a:bodyPr>
          <a:lstStyle/>
          <a:p>
            <a:pPr algn="ctr"/>
            <a:r>
              <a:rPr lang="es-MX" dirty="0">
                <a:latin typeface="Arial" panose="020B0604020202020204" pitchFamily="34" charset="0"/>
                <a:cs typeface="Arial" panose="020B0604020202020204" pitchFamily="34" charset="0"/>
              </a:rPr>
              <a:t>La lectura es un maravilloso proceso interactivo en el que se establece una importante relación entre el texto y el lector que contribuye al desarrollo de las áreas cognitivas del cerebro y el desarrollo emocional.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a:extLst>
              <a:ext uri="{FF2B5EF4-FFF2-40B4-BE49-F238E27FC236}">
                <a16:creationId xmlns:a16="http://schemas.microsoft.com/office/drawing/2014/main" xmlns="" id="{E7D098CC-0B93-4777-A1AB-8B09EFED49DD}"/>
              </a:ext>
            </a:extLst>
          </p:cNvPr>
          <p:cNvSpPr txBox="1"/>
          <p:nvPr/>
        </p:nvSpPr>
        <p:spPr>
          <a:xfrm>
            <a:off x="1420837" y="492369"/>
            <a:ext cx="4839286" cy="369332"/>
          </a:xfrm>
          <a:prstGeom prst="rect">
            <a:avLst/>
          </a:prstGeom>
          <a:noFill/>
        </p:spPr>
        <p:txBody>
          <a:bodyPr wrap="square" rtlCol="0">
            <a:spAutoFit/>
          </a:bodyPr>
          <a:lstStyle/>
          <a:p>
            <a:endParaRPr lang="es-MX" dirty="0"/>
          </a:p>
        </p:txBody>
      </p:sp>
      <p:pic>
        <p:nvPicPr>
          <p:cNvPr id="1026" name="Picture 2" descr="La importancia de la lectura en los niños. – DIVERSIÓN EN LA ESCUELA">
            <a:extLst>
              <a:ext uri="{FF2B5EF4-FFF2-40B4-BE49-F238E27FC236}">
                <a16:creationId xmlns:a16="http://schemas.microsoft.com/office/drawing/2014/main" xmlns="" id="{4BAEA758-1EC3-42DF-AA05-A1FA7B561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9" t="4216" r="2420" b="15730"/>
          <a:stretch/>
        </p:blipFill>
        <p:spPr bwMode="auto">
          <a:xfrm>
            <a:off x="5206342" y="231568"/>
            <a:ext cx="3530990" cy="286232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49DCFB8B-1DAF-4B9B-AF15-7DA82D932066}"/>
              </a:ext>
            </a:extLst>
          </p:cNvPr>
          <p:cNvSpPr txBox="1"/>
          <p:nvPr/>
        </p:nvSpPr>
        <p:spPr>
          <a:xfrm>
            <a:off x="2883877" y="1266092"/>
            <a:ext cx="184731" cy="369332"/>
          </a:xfrm>
          <a:prstGeom prst="rect">
            <a:avLst/>
          </a:prstGeom>
          <a:noFill/>
        </p:spPr>
        <p:txBody>
          <a:bodyPr wrap="none" rtlCol="0">
            <a:spAutoFit/>
          </a:bodyPr>
          <a:lstStyle/>
          <a:p>
            <a:endParaRPr lang="es-MX" dirty="0"/>
          </a:p>
        </p:txBody>
      </p:sp>
      <p:sp>
        <p:nvSpPr>
          <p:cNvPr id="5" name="CuadroTexto 4">
            <a:extLst>
              <a:ext uri="{FF2B5EF4-FFF2-40B4-BE49-F238E27FC236}">
                <a16:creationId xmlns:a16="http://schemas.microsoft.com/office/drawing/2014/main" xmlns="" id="{966D4A4B-2064-4A82-BD02-5A3AC956E18B}"/>
              </a:ext>
            </a:extLst>
          </p:cNvPr>
          <p:cNvSpPr txBox="1"/>
          <p:nvPr/>
        </p:nvSpPr>
        <p:spPr>
          <a:xfrm>
            <a:off x="1439518" y="413107"/>
            <a:ext cx="3413267" cy="2862322"/>
          </a:xfrm>
          <a:prstGeom prst="rect">
            <a:avLst/>
          </a:prstGeom>
          <a:noFill/>
          <a:ln>
            <a:solidFill>
              <a:srgbClr val="00B0F0"/>
            </a:solidFill>
          </a:ln>
        </p:spPr>
        <p:txBody>
          <a:bodyPr wrap="square" rtlCol="0">
            <a:spAutoFit/>
          </a:bodyPr>
          <a:lstStyle/>
          <a:p>
            <a:pPr algn="ctr"/>
            <a:r>
              <a:rPr lang="es-MX" dirty="0">
                <a:latin typeface="Arial" panose="020B0604020202020204" pitchFamily="34" charset="0"/>
                <a:cs typeface="Arial" panose="020B0604020202020204" pitchFamily="34" charset="0"/>
              </a:rPr>
              <a:t>Leer ayuda a que los niños estimulen su imaginación y su creatividad haciendo que sientan más interés por las cosas que les rodean y aumenten su cultura. Asimismo, hará que mejore su vocabulario, aprendiendo nuevas palabras y desarrollen su agilidad mental.</a:t>
            </a:r>
          </a:p>
        </p:txBody>
      </p:sp>
      <p:pic>
        <p:nvPicPr>
          <p:cNvPr id="1028" name="Picture 4" descr="Importancia de la Lectura | Niños leyendo, Animacion a la lectura ...">
            <a:extLst>
              <a:ext uri="{FF2B5EF4-FFF2-40B4-BE49-F238E27FC236}">
                <a16:creationId xmlns:a16="http://schemas.microsoft.com/office/drawing/2014/main" xmlns="" id="{B2CFCEAD-68F2-4628-B86B-4B3EEF032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219" y="4346918"/>
            <a:ext cx="3311476" cy="215424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8A0013FE-61AF-461F-9D69-B6C9CC2F8F00}"/>
              </a:ext>
            </a:extLst>
          </p:cNvPr>
          <p:cNvSpPr txBox="1"/>
          <p:nvPr/>
        </p:nvSpPr>
        <p:spPr>
          <a:xfrm>
            <a:off x="4985424" y="3583515"/>
            <a:ext cx="3972825" cy="2308324"/>
          </a:xfrm>
          <a:prstGeom prst="rect">
            <a:avLst/>
          </a:prstGeom>
          <a:noFill/>
          <a:ln>
            <a:solidFill>
              <a:srgbClr val="7030A0"/>
            </a:solidFill>
          </a:ln>
        </p:spPr>
        <p:txBody>
          <a:bodyPr wrap="square" rtlCol="0">
            <a:spAutoFit/>
          </a:bodyPr>
          <a:lstStyle/>
          <a:p>
            <a:pPr algn="ctr"/>
            <a:r>
              <a:rPr lang="es-MX" dirty="0">
                <a:latin typeface="Arial" panose="020B0604020202020204" pitchFamily="34" charset="0"/>
                <a:cs typeface="Arial" panose="020B0604020202020204" pitchFamily="34" charset="0"/>
              </a:rPr>
              <a:t>La importancia de adquirir este hábito desde edades tempranas se basa en sus beneficios a la hora de estudiar, adquirir conocimientos y la posibilidad de que los niños experimenten sensaciones y sentimientos con los que disfruten, maduren y aprenden, ríen y sueñen.</a:t>
            </a:r>
            <a:endParaRPr lang="es-MX" dirty="0"/>
          </a:p>
        </p:txBody>
      </p:sp>
    </p:spTree>
    <p:extLst>
      <p:ext uri="{BB962C8B-B14F-4D97-AF65-F5344CB8AC3E}">
        <p14:creationId xmlns:p14="http://schemas.microsoft.com/office/powerpoint/2010/main" val="323282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 name="CuadroTexto 2">
            <a:extLst>
              <a:ext uri="{FF2B5EF4-FFF2-40B4-BE49-F238E27FC236}">
                <a16:creationId xmlns:a16="http://schemas.microsoft.com/office/drawing/2014/main" xmlns="" id="{E7D098CC-0B93-4777-A1AB-8B09EFED49DD}"/>
              </a:ext>
            </a:extLst>
          </p:cNvPr>
          <p:cNvSpPr txBox="1"/>
          <p:nvPr/>
        </p:nvSpPr>
        <p:spPr>
          <a:xfrm>
            <a:off x="1420837" y="492369"/>
            <a:ext cx="4839286" cy="369332"/>
          </a:xfrm>
          <a:prstGeom prst="rect">
            <a:avLst/>
          </a:prstGeom>
          <a:noFill/>
        </p:spPr>
        <p:txBody>
          <a:bodyPr wrap="square" rtlCol="0">
            <a:spAutoFit/>
          </a:bodyPr>
          <a:lstStyle/>
          <a:p>
            <a:endParaRPr lang="es-MX" dirty="0"/>
          </a:p>
        </p:txBody>
      </p:sp>
      <p:sp>
        <p:nvSpPr>
          <p:cNvPr id="4" name="CuadroTexto 3">
            <a:extLst>
              <a:ext uri="{FF2B5EF4-FFF2-40B4-BE49-F238E27FC236}">
                <a16:creationId xmlns:a16="http://schemas.microsoft.com/office/drawing/2014/main" xmlns="" id="{49DCFB8B-1DAF-4B9B-AF15-7DA82D932066}"/>
              </a:ext>
            </a:extLst>
          </p:cNvPr>
          <p:cNvSpPr txBox="1"/>
          <p:nvPr/>
        </p:nvSpPr>
        <p:spPr>
          <a:xfrm>
            <a:off x="2883877" y="1266092"/>
            <a:ext cx="184731" cy="369332"/>
          </a:xfrm>
          <a:prstGeom prst="rect">
            <a:avLst/>
          </a:prstGeom>
          <a:noFill/>
        </p:spPr>
        <p:txBody>
          <a:bodyPr wrap="none" rtlCol="0">
            <a:spAutoFit/>
          </a:bodyPr>
          <a:lstStyle/>
          <a:p>
            <a:endParaRPr lang="es-MX" dirty="0"/>
          </a:p>
        </p:txBody>
      </p:sp>
      <p:sp>
        <p:nvSpPr>
          <p:cNvPr id="5" name="CuadroTexto 4">
            <a:extLst>
              <a:ext uri="{FF2B5EF4-FFF2-40B4-BE49-F238E27FC236}">
                <a16:creationId xmlns:a16="http://schemas.microsoft.com/office/drawing/2014/main" xmlns="" id="{966D4A4B-2064-4A82-BD02-5A3AC956E18B}"/>
              </a:ext>
            </a:extLst>
          </p:cNvPr>
          <p:cNvSpPr txBox="1"/>
          <p:nvPr/>
        </p:nvSpPr>
        <p:spPr>
          <a:xfrm>
            <a:off x="1702753" y="433460"/>
            <a:ext cx="6649677" cy="1200329"/>
          </a:xfrm>
          <a:prstGeom prst="rect">
            <a:avLst/>
          </a:prstGeom>
          <a:noFill/>
          <a:ln>
            <a:solidFill>
              <a:srgbClr val="00B0F0"/>
            </a:solidFill>
          </a:ln>
        </p:spPr>
        <p:txBody>
          <a:bodyPr wrap="square" rtlCol="0">
            <a:spAutoFit/>
          </a:bodyPr>
          <a:lstStyle/>
          <a:p>
            <a:pPr algn="ctr"/>
            <a:r>
              <a:rPr lang="en-US" dirty="0">
                <a:latin typeface="Arial" panose="020B0604020202020204" pitchFamily="34" charset="0"/>
                <a:cs typeface="Arial" panose="020B0604020202020204" pitchFamily="34" charset="0"/>
              </a:rPr>
              <a:t>La </a:t>
            </a:r>
            <a:r>
              <a:rPr lang="es-MX" dirty="0" smtClean="0">
                <a:latin typeface="Arial" panose="020B0604020202020204" pitchFamily="34" charset="0"/>
                <a:cs typeface="Arial" panose="020B0604020202020204" pitchFamily="34" charset="0"/>
              </a:rPr>
              <a:t>colaboración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 los padres es fundamental y </a:t>
            </a:r>
            <a:r>
              <a:rPr lang="es-MX" dirty="0" smtClean="0">
                <a:latin typeface="Arial" panose="020B0604020202020204" pitchFamily="34" charset="0"/>
                <a:cs typeface="Arial" panose="020B0604020202020204" pitchFamily="34" charset="0"/>
              </a:rPr>
              <a:t>necesaria para impulsar el proceso de aprendizaje y esto, para lograr que los niños se acerquen con gusto a los libros, para que ellos aprendan, cuál es el placer de leer.</a:t>
            </a:r>
            <a:endParaRPr lang="es-MX" sz="20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8A0013FE-61AF-461F-9D69-B6C9CC2F8F00}"/>
              </a:ext>
            </a:extLst>
          </p:cNvPr>
          <p:cNvSpPr txBox="1"/>
          <p:nvPr/>
        </p:nvSpPr>
        <p:spPr>
          <a:xfrm>
            <a:off x="5169108" y="2477470"/>
            <a:ext cx="3559462" cy="3970318"/>
          </a:xfrm>
          <a:prstGeom prst="rect">
            <a:avLst/>
          </a:prstGeom>
          <a:noFill/>
          <a:ln>
            <a:solidFill>
              <a:srgbClr val="7030A0"/>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En esta relación mágica, niño-adulto-libro, el padre y la madre son los encargados de maravillar a su hijo con el libro y de descubrirle el mundo sorprendente que guarda. </a:t>
            </a:r>
          </a:p>
          <a:p>
            <a:pPr algn="ctr"/>
            <a:r>
              <a:rPr lang="es-MX" dirty="0" smtClean="0">
                <a:latin typeface="Arial" panose="020B0604020202020204" pitchFamily="34" charset="0"/>
                <a:cs typeface="Arial" panose="020B0604020202020204" pitchFamily="34" charset="0"/>
              </a:rPr>
              <a:t>Estos momentos de lectura son muy gratificantes, porque están, además, envueltos en afectividad. </a:t>
            </a:r>
          </a:p>
          <a:p>
            <a:pPr algn="ctr"/>
            <a:r>
              <a:rPr lang="es-MX" dirty="0" smtClean="0">
                <a:latin typeface="Arial" panose="020B0604020202020204" pitchFamily="34" charset="0"/>
                <a:cs typeface="Arial" panose="020B0604020202020204" pitchFamily="34" charset="0"/>
              </a:rPr>
              <a:t>Reservar unos minutos antes de ir a dormir, para abrir las páginas de un libro y enseñarle a tus hijos la magia que encierra.</a:t>
            </a:r>
            <a:endParaRPr lang="es-MX"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145AB8D-2F57-C043-8550-9B0130483C28}"/>
              </a:ext>
            </a:extLst>
          </p:cNvPr>
          <p:cNvPicPr>
            <a:picLocks noChangeAspect="1"/>
          </p:cNvPicPr>
          <p:nvPr/>
        </p:nvPicPr>
        <p:blipFill>
          <a:blip r:embed="rId3"/>
          <a:stretch>
            <a:fillRect/>
          </a:stretch>
        </p:blipFill>
        <p:spPr>
          <a:xfrm>
            <a:off x="1420837" y="3398919"/>
            <a:ext cx="3559462" cy="2755900"/>
          </a:xfrm>
          <a:prstGeom prst="rect">
            <a:avLst/>
          </a:prstGeom>
        </p:spPr>
      </p:pic>
    </p:spTree>
    <p:extLst>
      <p:ext uri="{BB962C8B-B14F-4D97-AF65-F5344CB8AC3E}">
        <p14:creationId xmlns:p14="http://schemas.microsoft.com/office/powerpoint/2010/main" val="56404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53975"/>
            <a:ext cx="9144000" cy="6858000"/>
          </a:xfrm>
          <a:prstGeom prst="rect">
            <a:avLst/>
          </a:prstGeom>
          <a:noFill/>
          <a:ln>
            <a:noFill/>
          </a:ln>
        </p:spPr>
      </p:pic>
      <p:sp>
        <p:nvSpPr>
          <p:cNvPr id="3" name="CuadroTexto 2"/>
          <p:cNvSpPr txBox="1"/>
          <p:nvPr/>
        </p:nvSpPr>
        <p:spPr>
          <a:xfrm>
            <a:off x="1409700" y="37880"/>
            <a:ext cx="5295900" cy="1754326"/>
          </a:xfrm>
          <a:prstGeom prst="rect">
            <a:avLst/>
          </a:prstGeom>
          <a:noFill/>
          <a:ln>
            <a:solidFill>
              <a:schemeClr val="accent1"/>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La lectura en edad preescolar es de suma importancia porque inicia a desarrollar su creatividad y su imaginación . Además de que dentro de las lecturas podemos meter lo que son los valores, materias como las matemáticas o ciencias naturales</a:t>
            </a:r>
            <a:r>
              <a:rPr lang="es-MX" dirty="0" smtClean="0"/>
              <a:t>. </a:t>
            </a:r>
            <a:endParaRPr lang="es-MX" dirty="0"/>
          </a:p>
        </p:txBody>
      </p:sp>
      <p:sp>
        <p:nvSpPr>
          <p:cNvPr id="4" name="Rectángulo 3"/>
          <p:cNvSpPr/>
          <p:nvPr/>
        </p:nvSpPr>
        <p:spPr>
          <a:xfrm>
            <a:off x="4445431" y="1943864"/>
            <a:ext cx="4572000" cy="2585323"/>
          </a:xfrm>
          <a:prstGeom prst="rect">
            <a:avLst/>
          </a:prstGeom>
          <a:ln>
            <a:solidFill>
              <a:schemeClr val="accent4">
                <a:lumMod val="75000"/>
              </a:schemeClr>
            </a:solidFill>
          </a:ln>
        </p:spPr>
        <p:txBody>
          <a:bodyPr>
            <a:spAutoFit/>
          </a:bodyPr>
          <a:lstStyle/>
          <a:p>
            <a:pPr algn="ctr" fontAlgn="base"/>
            <a:r>
              <a:rPr lang="es-MX" dirty="0">
                <a:solidFill>
                  <a:srgbClr val="0B121A"/>
                </a:solidFill>
                <a:latin typeface="Arial" panose="020B0604020202020204" pitchFamily="34" charset="0"/>
                <a:cs typeface="Arial" panose="020B0604020202020204" pitchFamily="34" charset="0"/>
              </a:rPr>
              <a:t>Mejora de la expresión. Como veíamos anteriormente, cuanto más vocabulario aprendan mejor se expresarán. Un niño que lee se expresa de una forma mucho más rica que uno que no lo hace</a:t>
            </a:r>
            <a:r>
              <a:rPr lang="es-MX" dirty="0" smtClean="0">
                <a:solidFill>
                  <a:srgbClr val="0B121A"/>
                </a:solidFill>
                <a:latin typeface="Arial" panose="020B0604020202020204" pitchFamily="34" charset="0"/>
                <a:cs typeface="Arial" panose="020B0604020202020204" pitchFamily="34" charset="0"/>
              </a:rPr>
              <a:t>. Y asimismo les ayudamos a que formen su personalidad, ya que en base a los personajes que van conociendo hace que se relacione mejor socialmente.</a:t>
            </a:r>
            <a:endParaRPr lang="es-MX" dirty="0"/>
          </a:p>
        </p:txBody>
      </p:sp>
      <p:sp>
        <p:nvSpPr>
          <p:cNvPr id="5" name="Rectángulo 4"/>
          <p:cNvSpPr/>
          <p:nvPr/>
        </p:nvSpPr>
        <p:spPr>
          <a:xfrm>
            <a:off x="1409700" y="5121550"/>
            <a:ext cx="4572000" cy="1200329"/>
          </a:xfrm>
          <a:prstGeom prst="rect">
            <a:avLst/>
          </a:prstGeom>
          <a:ln>
            <a:solidFill>
              <a:schemeClr val="accent3">
                <a:lumMod val="75000"/>
              </a:schemeClr>
            </a:solidFill>
          </a:ln>
        </p:spPr>
        <p:txBody>
          <a:bodyPr>
            <a:spAutoFit/>
          </a:bodyPr>
          <a:lstStyle/>
          <a:p>
            <a:pPr algn="ctr" fontAlgn="base"/>
            <a:r>
              <a:rPr lang="es-MX" dirty="0">
                <a:latin typeface="Arial" panose="020B0604020202020204" pitchFamily="34" charset="0"/>
                <a:cs typeface="Arial" panose="020B0604020202020204" pitchFamily="34" charset="0"/>
              </a:rPr>
              <a:t>Mejora de la comprensión lectora. Un niño que lee desarrolla su comprensión y es capaz de entender sin problemas los textos que lee.</a:t>
            </a:r>
            <a:endParaRPr lang="es-MX" dirty="0">
              <a:solidFill>
                <a:srgbClr val="0B121A"/>
              </a:solidFill>
              <a:latin typeface="Arial" panose="020B0604020202020204" pitchFamily="34" charset="0"/>
              <a:cs typeface="Arial" panose="020B0604020202020204" pitchFamily="34" charset="0"/>
            </a:endParaRPr>
          </a:p>
        </p:txBody>
      </p:sp>
      <p:pic>
        <p:nvPicPr>
          <p:cNvPr id="1026" name="Picture 2" descr="El aprendizaje de la lectura comprensiva y crítica - Aika Educ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688" y="2619344"/>
            <a:ext cx="3009244" cy="1675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beneficios que proporciona la lectura y que quizás desconoz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2" y="5042223"/>
            <a:ext cx="2746375" cy="152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11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 name="Rectángulo 3"/>
          <p:cNvSpPr/>
          <p:nvPr/>
        </p:nvSpPr>
        <p:spPr>
          <a:xfrm>
            <a:off x="1409700" y="89645"/>
            <a:ext cx="4004982" cy="1200329"/>
          </a:xfrm>
          <a:prstGeom prst="rect">
            <a:avLst/>
          </a:prstGeom>
          <a:ln>
            <a:solidFill>
              <a:srgbClr val="FF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Leer es un proceso en el cual no solo se ve involucrado el aspecto cognitivo, </a:t>
            </a:r>
            <a:r>
              <a:rPr lang="es-MX" dirty="0">
                <a:latin typeface="Arial" panose="020B0604020202020204" pitchFamily="34" charset="0"/>
                <a:cs typeface="Arial" panose="020B0604020202020204" pitchFamily="34" charset="0"/>
              </a:rPr>
              <a:t>t</a:t>
            </a:r>
            <a:r>
              <a:rPr lang="es-MX" dirty="0" smtClean="0">
                <a:latin typeface="Arial" panose="020B0604020202020204" pitchFamily="34" charset="0"/>
                <a:cs typeface="Arial" panose="020B0604020202020204" pitchFamily="34" charset="0"/>
              </a:rPr>
              <a:t>ambién va inmerso lo afectivo. </a:t>
            </a:r>
            <a:endParaRPr lang="es-MX" dirty="0">
              <a:latin typeface="Arial" panose="020B0604020202020204" pitchFamily="34" charset="0"/>
              <a:cs typeface="Arial" panose="020B0604020202020204" pitchFamily="34" charset="0"/>
            </a:endParaRPr>
          </a:p>
        </p:txBody>
      </p:sp>
      <p:sp>
        <p:nvSpPr>
          <p:cNvPr id="8" name="Rectángulo 3"/>
          <p:cNvSpPr/>
          <p:nvPr/>
        </p:nvSpPr>
        <p:spPr>
          <a:xfrm>
            <a:off x="5078506" y="1816257"/>
            <a:ext cx="4004982" cy="1477328"/>
          </a:xfrm>
          <a:prstGeom prst="rect">
            <a:avLst/>
          </a:prstGeom>
          <a:ln>
            <a:solidFill>
              <a:srgbClr val="FF66CC"/>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En el nivel preescolar la parte afectiva juega un papel fundamental y es uno de las partes centrales que atiende la educación actualmente, y la lectura no es una excepción. </a:t>
            </a:r>
            <a:endParaRPr lang="es-MX" dirty="0">
              <a:latin typeface="Arial" panose="020B0604020202020204" pitchFamily="34" charset="0"/>
              <a:cs typeface="Arial" panose="020B0604020202020204" pitchFamily="34" charset="0"/>
            </a:endParaRPr>
          </a:p>
        </p:txBody>
      </p:sp>
      <p:sp>
        <p:nvSpPr>
          <p:cNvPr id="9" name="Rectángulo 3"/>
          <p:cNvSpPr/>
          <p:nvPr/>
        </p:nvSpPr>
        <p:spPr>
          <a:xfrm>
            <a:off x="1409700" y="4096868"/>
            <a:ext cx="4549589" cy="2308324"/>
          </a:xfrm>
          <a:prstGeom prst="rect">
            <a:avLst/>
          </a:prstGeom>
          <a:ln>
            <a:solidFill>
              <a:srgbClr val="00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Para que los pequeños aprendan requieren de una motivación, la lectura es un proceso complicado y precisamente por eso necesitan verlo como algo interesante y divertido, y estos son aspectos que el docente debe de tener muy en claro, de esta forma el proceso de lectura, aun en los primeros años, resultara significativo. </a:t>
            </a:r>
            <a:endParaRPr lang="es-MX" dirty="0">
              <a:latin typeface="Arial" panose="020B0604020202020204" pitchFamily="34" charset="0"/>
              <a:cs typeface="Arial" panose="020B0604020202020204" pitchFamily="34" charset="0"/>
            </a:endParaRPr>
          </a:p>
        </p:txBody>
      </p:sp>
      <p:pic>
        <p:nvPicPr>
          <p:cNvPr id="1026" name="Picture 2" descr="49 frases para motivar a los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19" y="1518882"/>
            <a:ext cx="3686175" cy="2072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TIVACIÓN EN LOS NIÑOS: Motivación en los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7645" y="89645"/>
            <a:ext cx="3006704" cy="1107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 hombre de témpano. Cuento infantil sobre el cariñ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6505" y="3760369"/>
            <a:ext cx="2630846" cy="263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6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358;p1" descr="Niños Plantillas Powerpoint | Bingkai, Latar belakang, Pendidikan">
            <a:extLst>
              <a:ext uri="{FF2B5EF4-FFF2-40B4-BE49-F238E27FC236}">
                <a16:creationId xmlns:a16="http://schemas.microsoft.com/office/drawing/2014/main" xmlns="" id="{3B9496FF-4870-4E96-B784-EBFE014A1EC7}"/>
              </a:ext>
            </a:extLst>
          </p:cNvPr>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 name="Rectángulo 3"/>
          <p:cNvSpPr/>
          <p:nvPr/>
        </p:nvSpPr>
        <p:spPr>
          <a:xfrm>
            <a:off x="1702753" y="2015022"/>
            <a:ext cx="2623587" cy="2862322"/>
          </a:xfrm>
          <a:prstGeom prst="rect">
            <a:avLst/>
          </a:prstGeom>
          <a:ln>
            <a:solidFill>
              <a:srgbClr val="FF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Las actuaciones de lectura deben encaminarse a la capacitación de docentes, caracterización de bibliotecas como espacios abiertos de cultura popular y a su aprovechamiento. </a:t>
            </a:r>
            <a:endParaRPr lang="es-MX"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8A0013FE-61AF-461F-9D69-B6C9CC2F8F00}"/>
              </a:ext>
            </a:extLst>
          </p:cNvPr>
          <p:cNvSpPr txBox="1"/>
          <p:nvPr/>
        </p:nvSpPr>
        <p:spPr>
          <a:xfrm>
            <a:off x="4918409" y="4877344"/>
            <a:ext cx="3972825" cy="1477328"/>
          </a:xfrm>
          <a:prstGeom prst="rect">
            <a:avLst/>
          </a:prstGeom>
          <a:noFill/>
          <a:ln>
            <a:solidFill>
              <a:srgbClr val="7030A0"/>
            </a:solidFill>
          </a:ln>
        </p:spPr>
        <p:txBody>
          <a:bodyPr wrap="square" rtlCol="0">
            <a:spAutoFit/>
          </a:bodyPr>
          <a:lstStyle/>
          <a:p>
            <a:pPr algn="ctr"/>
            <a:r>
              <a:rPr lang="es-MX" dirty="0" smtClean="0">
                <a:latin typeface="Arial" panose="020B0604020202020204" pitchFamily="34" charset="0"/>
                <a:cs typeface="Arial" panose="020B0604020202020204" pitchFamily="34" charset="0"/>
              </a:rPr>
              <a:t>Acatar propuestas de planes de formación imaginativos dirigidos a padres y madres, como primer medio de acceso a la lectura de que disponen los niños. </a:t>
            </a:r>
            <a:endParaRPr lang="es-MX" dirty="0"/>
          </a:p>
        </p:txBody>
      </p:sp>
      <p:sp>
        <p:nvSpPr>
          <p:cNvPr id="6" name="Rectángulo 3"/>
          <p:cNvSpPr/>
          <p:nvPr/>
        </p:nvSpPr>
        <p:spPr>
          <a:xfrm>
            <a:off x="5500048" y="1962905"/>
            <a:ext cx="3375881" cy="1200329"/>
          </a:xfrm>
          <a:prstGeom prst="rect">
            <a:avLst/>
          </a:prstGeom>
          <a:ln>
            <a:solidFill>
              <a:srgbClr val="00FF00"/>
            </a:solidFill>
          </a:ln>
        </p:spPr>
        <p:txBody>
          <a:bodyPr wrap="square">
            <a:spAutoFit/>
          </a:bodyPr>
          <a:lstStyle/>
          <a:p>
            <a:pPr algn="ctr" fontAlgn="base"/>
            <a:r>
              <a:rPr lang="es-MX" dirty="0" smtClean="0">
                <a:latin typeface="Arial" panose="020B0604020202020204" pitchFamily="34" charset="0"/>
                <a:cs typeface="Arial" panose="020B0604020202020204" pitchFamily="34" charset="0"/>
              </a:rPr>
              <a:t>El uso de los medios de comunicación, en especial, la televisión fomentan y ayudan para favorecer la lectura. </a:t>
            </a:r>
            <a:endParaRPr lang="es-MX" dirty="0">
              <a:latin typeface="Arial" panose="020B0604020202020204" pitchFamily="34" charset="0"/>
              <a:cs typeface="Arial" panose="020B0604020202020204" pitchFamily="34" charset="0"/>
            </a:endParaRPr>
          </a:p>
        </p:txBody>
      </p:sp>
      <p:sp>
        <p:nvSpPr>
          <p:cNvPr id="7" name="Rectángulo 6"/>
          <p:cNvSpPr/>
          <p:nvPr/>
        </p:nvSpPr>
        <p:spPr>
          <a:xfrm>
            <a:off x="1410352" y="381288"/>
            <a:ext cx="5831975"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latin typeface="Arial" panose="020B0604020202020204" pitchFamily="34" charset="0"/>
                <a:cs typeface="Arial" panose="020B0604020202020204" pitchFamily="34" charset="0"/>
              </a:rPr>
              <a:t>Promover el gusto </a:t>
            </a:r>
            <a:r>
              <a:rPr lang="es-MX" dirty="0">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leer requiere </a:t>
            </a:r>
            <a:r>
              <a:rPr lang="es-MX" noProof="1">
                <a:latin typeface="Arial" panose="020B0604020202020204" pitchFamily="34" charset="0"/>
                <a:cs typeface="Arial" panose="020B0604020202020204" pitchFamily="34" charset="0"/>
              </a:rPr>
              <a:t>políticas</a:t>
            </a:r>
            <a:r>
              <a:rPr lang="en-US" dirty="0">
                <a:latin typeface="Arial" panose="020B0604020202020204" pitchFamily="34" charset="0"/>
                <a:cs typeface="Arial" panose="020B0604020202020204" pitchFamily="34" charset="0"/>
              </a:rPr>
              <a:t> globales, </a:t>
            </a:r>
            <a:r>
              <a:rPr lang="en-US" dirty="0" err="1">
                <a:latin typeface="Arial" panose="020B0604020202020204" pitchFamily="34" charset="0"/>
                <a:cs typeface="Arial" panose="020B0604020202020204" pitchFamily="34" charset="0"/>
              </a:rPr>
              <a:t>guiadas</a:t>
            </a:r>
            <a:r>
              <a:rPr lang="en-US" dirty="0">
                <a:latin typeface="Arial" panose="020B0604020202020204" pitchFamily="34" charset="0"/>
                <a:cs typeface="Arial" panose="020B0604020202020204" pitchFamily="34" charset="0"/>
              </a:rPr>
              <a:t> por </a:t>
            </a:r>
            <a:r>
              <a:rPr lang="en-US" dirty="0" err="1">
                <a:latin typeface="Arial" panose="020B0604020202020204" pitchFamily="34" charset="0"/>
                <a:cs typeface="Arial" panose="020B0604020202020204" pitchFamily="34" charset="0"/>
              </a:rPr>
              <a:t>finalidades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claras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concreten</a:t>
            </a:r>
            <a:r>
              <a:rPr lang="en-US" dirty="0">
                <a:latin typeface="Arial" panose="020B0604020202020204" pitchFamily="34" charset="0"/>
                <a:cs typeface="Arial" panose="020B0604020202020204" pitchFamily="34" charset="0"/>
              </a:rPr>
              <a:t> en </a:t>
            </a:r>
            <a:r>
              <a:rPr lang="en-US" dirty="0" err="1">
                <a:latin typeface="Arial" panose="020B0604020202020204" pitchFamily="34" charset="0"/>
                <a:cs typeface="Arial" panose="020B0604020202020204" pitchFamily="34" charset="0"/>
              </a:rPr>
              <a:t>actuaciones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coherentes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continuadas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amplio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alcance</a:t>
            </a:r>
            <a:r>
              <a:rPr lang="en-US" dirty="0">
                <a:latin typeface="Arial" panose="020B0604020202020204" pitchFamily="34" charset="0"/>
                <a:cs typeface="Arial" panose="020B0604020202020204" pitchFamily="34" charset="0"/>
              </a:rPr>
              <a:t> social.   </a:t>
            </a:r>
            <a:endParaRPr lang="es-MX" sz="20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079" y="397177"/>
            <a:ext cx="1414168" cy="1184440"/>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567" y="5188825"/>
            <a:ext cx="2227521" cy="1403043"/>
          </a:xfrm>
          <a:prstGeom prst="rect">
            <a:avLst/>
          </a:prstGeom>
        </p:spPr>
      </p:pic>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358" y="3281248"/>
            <a:ext cx="2151811" cy="1478081"/>
          </a:xfrm>
          <a:prstGeom prst="rect">
            <a:avLst/>
          </a:prstGeom>
        </p:spPr>
      </p:pic>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5395" y="3544522"/>
            <a:ext cx="1939591" cy="1293060"/>
          </a:xfrm>
          <a:prstGeom prst="rect">
            <a:avLst/>
          </a:prstGeom>
        </p:spPr>
      </p:pic>
    </p:spTree>
    <p:extLst>
      <p:ext uri="{BB962C8B-B14F-4D97-AF65-F5344CB8AC3E}">
        <p14:creationId xmlns:p14="http://schemas.microsoft.com/office/powerpoint/2010/main" val="150246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925</Words>
  <Application>Microsoft Office PowerPoint</Application>
  <PresentationFormat>Presentación en pantalla (4:3)</PresentationFormat>
  <Paragraphs>49</Paragraphs>
  <Slides>10</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Kndy Sosa</dc:creator>
  <cp:lastModifiedBy>Yamile Esquivel</cp:lastModifiedBy>
  <cp:revision>18</cp:revision>
  <dcterms:modified xsi:type="dcterms:W3CDTF">2020-04-21T00:47:11Z</dcterms:modified>
</cp:coreProperties>
</file>