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9" r:id="rId2"/>
    <p:sldId id="261" r:id="rId3"/>
    <p:sldId id="262" r:id="rId4"/>
    <p:sldId id="264" r:id="rId5"/>
    <p:sldId id="274" r:id="rId6"/>
    <p:sldId id="265" r:id="rId7"/>
    <p:sldId id="266" r:id="rId8"/>
    <p:sldId id="271" r:id="rId9"/>
    <p:sldId id="267" r:id="rId10"/>
    <p:sldId id="268" r:id="rId11"/>
    <p:sldId id="269" r:id="rId12"/>
    <p:sldId id="270"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346A3-87D0-4A9B-9007-E3CFCC997826}" v="9" dt="2020-04-20T23:27:55.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4/20/2020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4/20/2020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4/20/2020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hyperlink" Target="http://187.160.244.18/sistema/Data/tareas/enep-00040/_Actividad/11629/12040.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3031" y="181012"/>
            <a:ext cx="11405937" cy="6495975"/>
          </a:xfrm>
          <a:ln w="57150">
            <a:solidFill>
              <a:schemeClr val="tx1"/>
            </a:solidFill>
          </a:ln>
        </p:spPr>
        <p:txBody>
          <a:bodyPr>
            <a:normAutofit fontScale="55000" lnSpcReduction="20000"/>
          </a:bodyPr>
          <a:lstStyle/>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Escuela Normal de Educación Preescolar</a:t>
            </a:r>
          </a:p>
          <a:p>
            <a:pPr marL="0" indent="0" algn="ctr">
              <a:buNone/>
            </a:pPr>
            <a:r>
              <a:rPr lang="es-MX" sz="4300" dirty="0">
                <a:latin typeface="Arial" panose="020B0604020202020204" pitchFamily="34" charset="0"/>
                <a:cs typeface="Arial" panose="020B0604020202020204" pitchFamily="34" charset="0"/>
              </a:rPr>
              <a:t>Licenciatura en Educación Preescolar</a:t>
            </a:r>
          </a:p>
          <a:p>
            <a:pPr marL="0" indent="0" algn="ctr">
              <a:buNone/>
            </a:pPr>
            <a:r>
              <a:rPr lang="es-MX" sz="4300" dirty="0">
                <a:latin typeface="Arial" panose="020B0604020202020204" pitchFamily="34" charset="0"/>
                <a:cs typeface="Arial" panose="020B0604020202020204" pitchFamily="34" charset="0"/>
              </a:rPr>
              <a:t>Ciclo Escolar 2019-2020</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Maestra: Elena Monserrat Gámez Cepeda </a:t>
            </a:r>
          </a:p>
          <a:p>
            <a:pPr marL="0" indent="0" algn="ctr">
              <a:buNone/>
            </a:pPr>
            <a:r>
              <a:rPr lang="es-MX" sz="4300" dirty="0">
                <a:latin typeface="Arial" panose="020B0604020202020204" pitchFamily="34" charset="0"/>
                <a:cs typeface="Arial" panose="020B0604020202020204" pitchFamily="34" charset="0"/>
              </a:rPr>
              <a:t>Curso: Desarrollo de la competencia lectoral</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“COMPRENSIÓN Y COMPETENCIA LECTORA”</a:t>
            </a:r>
            <a:endParaRPr lang="es-MX" sz="5500" dirty="0">
              <a:latin typeface="Arial" panose="020B0604020202020204" pitchFamily="34" charset="0"/>
              <a:cs typeface="Arial" panose="020B0604020202020204" pitchFamily="34" charset="0"/>
            </a:endParaRPr>
          </a:p>
          <a:p>
            <a:pPr marL="0" indent="0" algn="ctr">
              <a:lnSpc>
                <a:spcPct val="120000"/>
              </a:lnSpc>
              <a:buNone/>
            </a:pPr>
            <a:r>
              <a:rPr lang="es-MX" sz="3500" dirty="0">
                <a:latin typeface="Arial" panose="020B0604020202020204" pitchFamily="34" charset="0"/>
                <a:cs typeface="Arial" panose="020B0604020202020204" pitchFamily="34" charset="0"/>
              </a:rPr>
              <a:t>Equipo 3:</a:t>
            </a:r>
          </a:p>
          <a:p>
            <a:pPr marL="0" indent="0" algn="ctr">
              <a:lnSpc>
                <a:spcPts val="700"/>
              </a:lnSpc>
              <a:buNone/>
            </a:pPr>
            <a:r>
              <a:rPr lang="es-MX" sz="3500" dirty="0">
                <a:latin typeface="Arial" panose="020B0604020202020204" pitchFamily="34" charset="0"/>
                <a:cs typeface="Arial" panose="020B0604020202020204" pitchFamily="34" charset="0"/>
              </a:rPr>
              <a:t>Argelia Azucena Esquivel Castillo </a:t>
            </a:r>
          </a:p>
          <a:p>
            <a:pPr marL="0" indent="0" algn="ctr">
              <a:lnSpc>
                <a:spcPts val="700"/>
              </a:lnSpc>
              <a:buNone/>
            </a:pPr>
            <a:r>
              <a:rPr lang="es-MX" sz="3500" dirty="0">
                <a:latin typeface="Arial" panose="020B0604020202020204" pitchFamily="34" charset="0"/>
                <a:cs typeface="Arial" panose="020B0604020202020204" pitchFamily="34" charset="0"/>
              </a:rPr>
              <a:t>Mariana Guadalupe Gaona Montes #4</a:t>
            </a:r>
          </a:p>
          <a:p>
            <a:pPr marL="0" indent="0" algn="ctr">
              <a:lnSpc>
                <a:spcPts val="700"/>
              </a:lnSpc>
              <a:buNone/>
            </a:pPr>
            <a:r>
              <a:rPr lang="es-MX" sz="3500" dirty="0">
                <a:latin typeface="Arial" panose="020B0604020202020204" pitchFamily="34" charset="0"/>
                <a:cs typeface="Arial" panose="020B0604020202020204" pitchFamily="34" charset="0"/>
              </a:rPr>
              <a:t>Paola </a:t>
            </a:r>
            <a:r>
              <a:rPr lang="es-MX" sz="3500" dirty="0" err="1">
                <a:latin typeface="Arial" panose="020B0604020202020204" pitchFamily="34" charset="0"/>
                <a:cs typeface="Arial" panose="020B0604020202020204" pitchFamily="34" charset="0"/>
              </a:rPr>
              <a:t>Arisbeth</a:t>
            </a:r>
            <a:r>
              <a:rPr lang="es-MX" sz="3500" dirty="0">
                <a:latin typeface="Arial" panose="020B0604020202020204" pitchFamily="34" charset="0"/>
                <a:cs typeface="Arial" panose="020B0604020202020204" pitchFamily="34" charset="0"/>
              </a:rPr>
              <a:t> Gutiérrez Cisneros #6</a:t>
            </a:r>
          </a:p>
          <a:p>
            <a:pPr marL="0" indent="0" algn="ctr">
              <a:lnSpc>
                <a:spcPts val="700"/>
              </a:lnSpc>
              <a:buNone/>
            </a:pPr>
            <a:r>
              <a:rPr lang="es-MX" sz="3500" dirty="0">
                <a:latin typeface="Arial" panose="020B0604020202020204" pitchFamily="34" charset="0"/>
                <a:cs typeface="Arial" panose="020B0604020202020204" pitchFamily="34" charset="0"/>
              </a:rPr>
              <a:t>Guadalupe Lizbeth Horta Almaguer #7</a:t>
            </a:r>
          </a:p>
          <a:p>
            <a:pPr marL="0" indent="0" algn="ctr">
              <a:lnSpc>
                <a:spcPts val="700"/>
              </a:lnSpc>
              <a:buNone/>
            </a:pPr>
            <a:r>
              <a:rPr lang="es-MX" sz="3500" dirty="0">
                <a:latin typeface="Arial" panose="020B0604020202020204" pitchFamily="34" charset="0"/>
                <a:cs typeface="Arial" panose="020B0604020202020204" pitchFamily="34" charset="0"/>
              </a:rPr>
              <a:t>Victoria Nataly López Venegas #8</a:t>
            </a:r>
          </a:p>
          <a:p>
            <a:pPr marL="0" indent="0" algn="ctr">
              <a:lnSpc>
                <a:spcPts val="700"/>
              </a:lnSpc>
              <a:buNone/>
            </a:pPr>
            <a:r>
              <a:rPr lang="es-MX" sz="3500" dirty="0">
                <a:latin typeface="Arial" panose="020B0604020202020204" pitchFamily="34" charset="0"/>
                <a:cs typeface="Arial" panose="020B0604020202020204" pitchFamily="34" charset="0"/>
              </a:rPr>
              <a:t>Briseida Guadalupe Medrano Gallegos #9</a:t>
            </a:r>
          </a:p>
          <a:p>
            <a:pPr marL="0" indent="0" algn="ctr">
              <a:lnSpc>
                <a:spcPts val="700"/>
              </a:lnSpc>
              <a:buNone/>
            </a:pPr>
            <a:r>
              <a:rPr lang="es-MX" sz="3500" dirty="0">
                <a:latin typeface="Arial" panose="020B0604020202020204" pitchFamily="34" charset="0"/>
                <a:cs typeface="Arial" panose="020B0604020202020204" pitchFamily="34" charset="0"/>
              </a:rPr>
              <a:t> Valeria Elizabeth Preciado Villalobos #11 </a:t>
            </a:r>
          </a:p>
          <a:p>
            <a:pPr marL="0" indent="0" algn="ctr">
              <a:lnSpc>
                <a:spcPts val="700"/>
              </a:lnSpc>
              <a:buNone/>
            </a:pPr>
            <a:r>
              <a:rPr lang="es-MX" sz="3500" dirty="0">
                <a:latin typeface="Arial" panose="020B0604020202020204" pitchFamily="34" charset="0"/>
                <a:cs typeface="Arial" panose="020B0604020202020204" pitchFamily="34" charset="0"/>
              </a:rPr>
              <a:t>Daiva Ramírez Treviño # 13</a:t>
            </a:r>
          </a:p>
          <a:p>
            <a:pPr marL="0" indent="0" algn="ctr">
              <a:lnSpc>
                <a:spcPts val="700"/>
              </a:lnSpc>
              <a:buNone/>
            </a:pPr>
            <a:r>
              <a:rPr lang="es-MX" sz="3500" dirty="0">
                <a:latin typeface="Arial" panose="020B0604020202020204" pitchFamily="34" charset="0"/>
                <a:cs typeface="Arial" panose="020B0604020202020204" pitchFamily="34" charset="0"/>
              </a:rPr>
              <a:t>Luz María Velásquez Mata #19</a:t>
            </a: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2500" dirty="0">
              <a:latin typeface="Arial" panose="020B0604020202020204" pitchFamily="34" charset="0"/>
              <a:cs typeface="Arial" panose="020B0604020202020204" pitchFamily="34" charset="0"/>
            </a:endParaRPr>
          </a:p>
          <a:p>
            <a:pPr marL="0" indent="0">
              <a:buNone/>
            </a:pPr>
            <a:endParaRPr lang="es-MX" sz="2500" dirty="0">
              <a:latin typeface="Arial" panose="020B0604020202020204" pitchFamily="34" charset="0"/>
              <a:cs typeface="Arial" panose="020B0604020202020204" pitchFamily="34" charset="0"/>
            </a:endParaRPr>
          </a:p>
        </p:txBody>
      </p:sp>
      <p:pic>
        <p:nvPicPr>
          <p:cNvPr id="3085" name="Picture 13" descr="Escuela Normal de Educación Preescolar – Desarrollo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00" y="449063"/>
            <a:ext cx="1812359" cy="134765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50AE396-AE97-45FD-AB6B-555DE3DF082C}"/>
              </a:ext>
            </a:extLst>
          </p:cNvPr>
          <p:cNvSpPr txBox="1"/>
          <p:nvPr/>
        </p:nvSpPr>
        <p:spPr>
          <a:xfrm>
            <a:off x="8983579" y="6276877"/>
            <a:ext cx="2438400"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20 de abril del 2020</a:t>
            </a:r>
          </a:p>
        </p:txBody>
      </p:sp>
    </p:spTree>
    <p:extLst>
      <p:ext uri="{BB962C8B-B14F-4D97-AF65-F5344CB8AC3E}">
        <p14:creationId xmlns:p14="http://schemas.microsoft.com/office/powerpoint/2010/main" val="81623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id="{7BDC5FE4-E296-4CEE-BD74-12239A8C26B7}"/>
              </a:ext>
            </a:extLst>
          </p:cNvPr>
          <p:cNvSpPr txBox="1"/>
          <p:nvPr/>
        </p:nvSpPr>
        <p:spPr>
          <a:xfrm>
            <a:off x="496383" y="693777"/>
            <a:ext cx="3110147" cy="5478423"/>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2</a:t>
            </a:r>
            <a:r>
              <a:rPr lang="es-MX" sz="2400" dirty="0">
                <a:latin typeface="Aharoni" panose="02010803020104030203" pitchFamily="2" charset="-79"/>
                <a:cs typeface="Aharoni" panose="02010803020104030203" pitchFamily="2" charset="-79"/>
              </a:rPr>
              <a:t>da condición</a:t>
            </a:r>
            <a:r>
              <a:rPr lang="es-MX" dirty="0"/>
              <a:t>:</a:t>
            </a:r>
          </a:p>
          <a:p>
            <a:r>
              <a:rPr lang="es-MX" dirty="0">
                <a:latin typeface="Arial Rounded MT Bold" panose="020F0704030504030204" pitchFamily="34" charset="0"/>
                <a:cs typeface="Aharoni" panose="02010803020104030203" pitchFamily="2" charset="-79"/>
              </a:rPr>
              <a:t>No debemos perder de vista que se trata de una lectura personal, y de que es lo que queremos que sea. Por lo tanto, podemos orientar la elección de un libro, pero no la podemos imponer; podemos mostrarnos como un recurso de ayuda para los problemas de comprensión que puedan encontrar los niños, pero no podemos estar preguntándoles “¿y qué pasaba?” “¿y a ti, qué te gustaba más?”. </a:t>
            </a:r>
          </a:p>
        </p:txBody>
      </p:sp>
      <p:sp>
        <p:nvSpPr>
          <p:cNvPr id="6" name="CuadroTexto 5">
            <a:extLst>
              <a:ext uri="{FF2B5EF4-FFF2-40B4-BE49-F238E27FC236}">
                <a16:creationId xmlns:a16="http://schemas.microsoft.com/office/drawing/2014/main" id="{55EEBDE8-5869-45F1-A6CE-8B041982A45D}"/>
              </a:ext>
            </a:extLst>
          </p:cNvPr>
          <p:cNvSpPr txBox="1"/>
          <p:nvPr/>
        </p:nvSpPr>
        <p:spPr>
          <a:xfrm>
            <a:off x="3606530" y="135790"/>
            <a:ext cx="8089087" cy="3816429"/>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3</a:t>
            </a:r>
            <a:r>
              <a:rPr lang="es-MX" sz="2400" dirty="0">
                <a:latin typeface="Aharoni" panose="02010803020104030203" pitchFamily="2" charset="-79"/>
                <a:cs typeface="Aharoni" panose="02010803020104030203" pitchFamily="2" charset="-79"/>
              </a:rPr>
              <a:t>era condición</a:t>
            </a:r>
            <a:r>
              <a:rPr lang="es-MX" dirty="0"/>
              <a:t>:</a:t>
            </a:r>
          </a:p>
          <a:p>
            <a:r>
              <a:rPr lang="es-ES" dirty="0">
                <a:latin typeface="Arial Rounded MT Bold" panose="020F0704030504030204" pitchFamily="34" charset="0"/>
              </a:rPr>
              <a:t>La “continuidad natural” de las actividades de lectura personal. </a:t>
            </a:r>
          </a:p>
          <a:p>
            <a:r>
              <a:rPr lang="es-ES" dirty="0">
                <a:latin typeface="Arial Rounded MT Bold" panose="020F0704030504030204" pitchFamily="34" charset="0"/>
              </a:rPr>
              <a:t>Una situación que se menciona de ejemplo es el préstamo que las bibliotecas de las escuelas hacen de los libros con sus alumnos, también se puede hacer lo contrario, que los niños aporten préstamos o dar libros a estos espacios de lectura. </a:t>
            </a:r>
            <a:endParaRPr lang="es-MX" dirty="0">
              <a:latin typeface="Arial Rounded MT Bold" panose="020F0704030504030204" pitchFamily="34" charset="0"/>
            </a:endParaRPr>
          </a:p>
          <a:p>
            <a:r>
              <a:rPr lang="es-ES" dirty="0">
                <a:latin typeface="Arial Rounded MT Bold" panose="020F0704030504030204" pitchFamily="34" charset="0"/>
              </a:rPr>
              <a:t>Se podría aumentar el interés de los niños anunciándoles de las nuevas novedades de la biblioteca escolar, crear catálogos de literatura y pedir opinión sobre lo que les gustaría leer para así buscar textos que sean de provecho y buscar que si se de el acercamiento de los niños con la lectura.</a:t>
            </a:r>
            <a:endParaRPr lang="es-MX" dirty="0">
              <a:latin typeface="Arial Rounded MT Bold" panose="020F0704030504030204" pitchFamily="34" charset="0"/>
            </a:endParaRPr>
          </a:p>
          <a:p>
            <a:endParaRPr lang="es-MX" dirty="0"/>
          </a:p>
        </p:txBody>
      </p:sp>
      <p:pic>
        <p:nvPicPr>
          <p:cNvPr id="4100" name="Picture 4" descr="La Niña Está Eligiendo Un Libro En La Biblioteca Imagen de archivo ...">
            <a:extLst>
              <a:ext uri="{FF2B5EF4-FFF2-40B4-BE49-F238E27FC236}">
                <a16:creationId xmlns:a16="http://schemas.microsoft.com/office/drawing/2014/main" id="{586AD9E3-DAA9-45AE-B530-3661EA9FD9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 t="12482" r="10578" b="10000"/>
          <a:stretch/>
        </p:blipFill>
        <p:spPr bwMode="auto">
          <a:xfrm>
            <a:off x="5985459" y="3446819"/>
            <a:ext cx="2763859" cy="275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2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CuadroTexto 4">
            <a:extLst>
              <a:ext uri="{FF2B5EF4-FFF2-40B4-BE49-F238E27FC236}">
                <a16:creationId xmlns:a16="http://schemas.microsoft.com/office/drawing/2014/main" id="{A3800B6B-6EE1-49BE-A7AE-FF48BEAC462E}"/>
              </a:ext>
            </a:extLst>
          </p:cNvPr>
          <p:cNvSpPr txBox="1"/>
          <p:nvPr/>
        </p:nvSpPr>
        <p:spPr>
          <a:xfrm>
            <a:off x="1063752" y="639239"/>
            <a:ext cx="5461278" cy="6217087"/>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4</a:t>
            </a:r>
            <a:r>
              <a:rPr lang="es-MX" sz="2400" dirty="0">
                <a:latin typeface="Aharoni" panose="02010803020104030203" pitchFamily="2" charset="-79"/>
                <a:cs typeface="Aharoni" panose="02010803020104030203" pitchFamily="2" charset="-79"/>
              </a:rPr>
              <a:t>ta condición</a:t>
            </a:r>
            <a:r>
              <a:rPr lang="es-MX" dirty="0"/>
              <a:t>:</a:t>
            </a:r>
          </a:p>
          <a:p>
            <a:r>
              <a:rPr lang="es-ES" sz="2000" dirty="0">
                <a:latin typeface="Arial Rounded MT Bold" panose="020F0704030504030204" pitchFamily="34" charset="0"/>
              </a:rPr>
              <a:t>Debemos darle el valor a nuestros criterios con relación a lo que los niños deben leer, no pensar que siempre y a fuerza deben de leer textos con dibujos grandes, algunos de los niños buscan nuevos textos a medida que crecen, deben de variar los tipos de textos, estilos y géneros.</a:t>
            </a:r>
            <a:endParaRPr lang="es-MX" sz="2000" dirty="0">
              <a:latin typeface="Arial Rounded MT Bold" panose="020F0704030504030204" pitchFamily="34" charset="0"/>
            </a:endParaRPr>
          </a:p>
          <a:p>
            <a:r>
              <a:rPr lang="es-ES" sz="2000" dirty="0">
                <a:latin typeface="Arial Rounded MT Bold" panose="020F0704030504030204" pitchFamily="34" charset="0"/>
              </a:rPr>
              <a:t>Se menciona que cualquier acercamiento con la lectura, sin importar si ser cómic o novela es la llave para entrar al fascinante mundo de la lectura y mostrarle que ese mundo es amplio, junto a sus compañeros ampliar las novedades de sus experiencias lectoras. </a:t>
            </a:r>
            <a:endParaRPr lang="es-MX" sz="2000" dirty="0">
              <a:latin typeface="Arial Rounded MT Bold" panose="020F0704030504030204" pitchFamily="34" charset="0"/>
            </a:endParaRPr>
          </a:p>
          <a:p>
            <a:r>
              <a:rPr lang="es-ES" dirty="0"/>
              <a:t> </a:t>
            </a:r>
            <a:endParaRPr lang="es-MX" dirty="0"/>
          </a:p>
          <a:p>
            <a:r>
              <a:rPr lang="es-ES" dirty="0"/>
              <a:t> </a:t>
            </a:r>
            <a:endParaRPr lang="es-MX" dirty="0"/>
          </a:p>
          <a:p>
            <a:endParaRPr lang="es-MX" dirty="0"/>
          </a:p>
        </p:txBody>
      </p:sp>
      <p:pic>
        <p:nvPicPr>
          <p:cNvPr id="6" name="Picture 2" descr="Dos Niños En Edad Preescolar Que Eligen Los Libros En La ...">
            <a:extLst>
              <a:ext uri="{FF2B5EF4-FFF2-40B4-BE49-F238E27FC236}">
                <a16:creationId xmlns:a16="http://schemas.microsoft.com/office/drawing/2014/main" id="{271A92C7-81F3-40ED-9B19-5789C2541D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28" b="18702"/>
          <a:stretch/>
        </p:blipFill>
        <p:spPr bwMode="auto">
          <a:xfrm>
            <a:off x="6643421" y="1365012"/>
            <a:ext cx="4478731" cy="398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4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6" name="CuadroTexto 5">
            <a:extLst>
              <a:ext uri="{FF2B5EF4-FFF2-40B4-BE49-F238E27FC236}">
                <a16:creationId xmlns:a16="http://schemas.microsoft.com/office/drawing/2014/main" id="{A8DB3498-B42C-493D-A3DA-80C4CB116314}"/>
              </a:ext>
            </a:extLst>
          </p:cNvPr>
          <p:cNvSpPr txBox="1"/>
          <p:nvPr/>
        </p:nvSpPr>
        <p:spPr>
          <a:xfrm>
            <a:off x="1063752" y="313026"/>
            <a:ext cx="6128088" cy="3785652"/>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5</a:t>
            </a:r>
            <a:r>
              <a:rPr lang="es-MX" sz="2400" dirty="0">
                <a:latin typeface="Aharoni" panose="02010803020104030203" pitchFamily="2" charset="-79"/>
                <a:cs typeface="Aharoni" panose="02010803020104030203" pitchFamily="2" charset="-79"/>
              </a:rPr>
              <a:t>ta condición</a:t>
            </a:r>
            <a:r>
              <a:rPr lang="es-MX" dirty="0"/>
              <a:t>:</a:t>
            </a:r>
          </a:p>
          <a:p>
            <a:r>
              <a:rPr lang="es-MX" sz="2000" dirty="0">
                <a:latin typeface="Arial Rounded MT Bold" panose="020F0704030504030204" pitchFamily="34" charset="0"/>
              </a:rPr>
              <a:t>Proporcionar a los niños las condiciones que producen el placer de leer.</a:t>
            </a:r>
          </a:p>
          <a:p>
            <a:r>
              <a:rPr lang="es-MX" sz="2000" dirty="0">
                <a:latin typeface="Arial Rounded MT Bold" panose="020F0704030504030204" pitchFamily="34" charset="0"/>
              </a:rPr>
              <a:t>El fomento a la lectura es un objetivo de las escuelas que debe formar parte de su plan educativo y por eso requiere de una planeación, preparación y evaluación de igual manera que cuando planeamos y diseñamos actividades para que aprendan de naturaleza.</a:t>
            </a:r>
          </a:p>
          <a:p>
            <a:r>
              <a:rPr lang="es-ES" dirty="0"/>
              <a:t> </a:t>
            </a:r>
            <a:endParaRPr lang="es-MX" dirty="0"/>
          </a:p>
          <a:p>
            <a:endParaRPr lang="es-MX" dirty="0"/>
          </a:p>
        </p:txBody>
      </p:sp>
      <p:pic>
        <p:nvPicPr>
          <p:cNvPr id="8196" name="Picture 4" descr="La Jornada: Para Leer en Libertad entregó bibliotecas a escuelas ...">
            <a:extLst>
              <a:ext uri="{FF2B5EF4-FFF2-40B4-BE49-F238E27FC236}">
                <a16:creationId xmlns:a16="http://schemas.microsoft.com/office/drawing/2014/main" id="{6A4EF765-95D3-4819-AF1C-E5C9965CB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769" y="3524970"/>
            <a:ext cx="3673640" cy="275522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55199B0F-8874-47E7-812B-A4DA4243C55E}"/>
              </a:ext>
            </a:extLst>
          </p:cNvPr>
          <p:cNvSpPr/>
          <p:nvPr/>
        </p:nvSpPr>
        <p:spPr>
          <a:xfrm>
            <a:off x="7323224" y="926038"/>
            <a:ext cx="3673640" cy="500592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El gusto por leer requiere de prácticas globales con finalidades claras que se sustenten por actuaciones coherentes, continuas y de amplio alcance social. Dichas actuaciones deben ser encaminadas a la formación de docentes, caracterización de bibliotecas como espacios abiertos y fundamentalmente la televisión como medio para favorecer la lectura.</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62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pic>
        <p:nvPicPr>
          <p:cNvPr id="9" name="Marcador de contenido 8" descr="Familia con dos niños">
            <a:extLst>
              <a:ext uri="{FF2B5EF4-FFF2-40B4-BE49-F238E27FC236}">
                <a16:creationId xmlns:a16="http://schemas.microsoft.com/office/drawing/2014/main" id="{77DD52AF-F210-41A3-BEEC-9A98E2586F0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730288" y="1645899"/>
            <a:ext cx="3566193" cy="3566193"/>
          </a:xfrm>
        </p:spPr>
      </p:pic>
      <p:sp>
        <p:nvSpPr>
          <p:cNvPr id="7" name="Rectángulo 6">
            <a:extLst>
              <a:ext uri="{FF2B5EF4-FFF2-40B4-BE49-F238E27FC236}">
                <a16:creationId xmlns:a16="http://schemas.microsoft.com/office/drawing/2014/main" id="{032A50E1-B2DF-4C93-BC1A-35DC9D9FEC4F}"/>
              </a:ext>
            </a:extLst>
          </p:cNvPr>
          <p:cNvSpPr/>
          <p:nvPr/>
        </p:nvSpPr>
        <p:spPr>
          <a:xfrm>
            <a:off x="1531090" y="1420017"/>
            <a:ext cx="4748464" cy="4017959"/>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Para poder lograr estos objetivos la escuela juega un papel fundamental pero no exclusivo de hecho los padres y las madres son el primer acceso que tienen los niños a la lectura, pues gracias a esta los niños adquieren un pasaje sin límites para adentrarse en un sinfín de aventuras maravillosas que les permite trascender de lo cotidiano, les permite pensar y conocer la forma de pensar de otros. </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11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id="{1DA0DB84-E528-44B9-8761-2AB5E829D9B3}"/>
              </a:ext>
            </a:extLst>
          </p:cNvPr>
          <p:cNvSpPr txBox="1"/>
          <p:nvPr/>
        </p:nvSpPr>
        <p:spPr>
          <a:xfrm>
            <a:off x="1127921" y="1090863"/>
            <a:ext cx="10058400" cy="2031325"/>
          </a:xfrm>
          <a:prstGeom prst="rect">
            <a:avLst/>
          </a:prstGeom>
          <a:noFill/>
        </p:spPr>
        <p:txBody>
          <a:bodyPr wrap="square" rtlCol="0">
            <a:spAutoFit/>
          </a:bodyPr>
          <a:lstStyle/>
          <a:p>
            <a:r>
              <a:rPr lang="es-MX" sz="2800" dirty="0">
                <a:latin typeface="Aharoni" panose="02010803020104030203" pitchFamily="2" charset="-79"/>
                <a:cs typeface="Aharoni" panose="02010803020104030203" pitchFamily="2" charset="-79"/>
              </a:rPr>
              <a:t>Bibliografía</a:t>
            </a:r>
          </a:p>
          <a:p>
            <a:r>
              <a:rPr lang="es-MX" sz="2000" dirty="0">
                <a:latin typeface="Arial Rounded MT Bold" panose="020F0704030504030204" pitchFamily="34" charset="0"/>
                <a:cs typeface="Aharoni" panose="02010803020104030203" pitchFamily="2" charset="-79"/>
              </a:rPr>
              <a:t>Sole, I. “El placer de leer”</a:t>
            </a:r>
          </a:p>
          <a:p>
            <a:r>
              <a:rPr lang="es-MX" sz="2000" dirty="0">
                <a:hlinkClick r:id="rId3"/>
              </a:rPr>
              <a:t>http://187.160.244.18/sistema/Data/tareas/enep-00040/_Actividad/11629/12040.pdf</a:t>
            </a:r>
            <a:endParaRPr lang="es-MX" sz="2000" dirty="0"/>
          </a:p>
          <a:p>
            <a:endParaRPr lang="es-MX" sz="2000" dirty="0"/>
          </a:p>
          <a:p>
            <a:endParaRPr lang="es-MX" sz="2000" dirty="0">
              <a:latin typeface="Arial Rounded MT Bold" panose="020F0704030504030204" pitchFamily="34" charset="0"/>
              <a:cs typeface="Aharoni" panose="02010803020104030203" pitchFamily="2" charset="-79"/>
            </a:endParaRPr>
          </a:p>
          <a:p>
            <a:endParaRPr lang="es-MX" dirty="0"/>
          </a:p>
        </p:txBody>
      </p:sp>
    </p:spTree>
    <p:extLst>
      <p:ext uri="{BB962C8B-B14F-4D97-AF65-F5344CB8AC3E}">
        <p14:creationId xmlns:p14="http://schemas.microsoft.com/office/powerpoint/2010/main" val="182155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862"/>
          <a:stretch/>
        </p:blipFill>
        <p:spPr>
          <a:xfrm flipH="1">
            <a:off x="-1" y="1673"/>
            <a:ext cx="12192000" cy="6854653"/>
          </a:xfrm>
          <a:prstGeom prst="rect">
            <a:avLst/>
          </a:prstGeom>
        </p:spPr>
      </p:pic>
      <p:sp>
        <p:nvSpPr>
          <p:cNvPr id="5" name="Marcador de contenido 2">
            <a:extLst>
              <a:ext uri="{FF2B5EF4-FFF2-40B4-BE49-F238E27FC236}">
                <a16:creationId xmlns:a16="http://schemas.microsoft.com/office/drawing/2014/main" id="{5833C1CC-6D16-4885-BD09-02E4ACF461E4}"/>
              </a:ext>
            </a:extLst>
          </p:cNvPr>
          <p:cNvSpPr txBox="1">
            <a:spLocks/>
          </p:cNvSpPr>
          <p:nvPr/>
        </p:nvSpPr>
        <p:spPr>
          <a:xfrm>
            <a:off x="937671" y="1505247"/>
            <a:ext cx="5219336" cy="12323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Asimov afirmaba que el libro es el medio audiovisual más sofisticado, pues se acciona y se pone en funcionamiento con la simple voluntad de quien lo usa. </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pic>
        <p:nvPicPr>
          <p:cNvPr id="6" name="Picture 4" descr="ᐈ Libros animados imágenes de stock, animado dibujo animado libro ...">
            <a:extLst>
              <a:ext uri="{FF2B5EF4-FFF2-40B4-BE49-F238E27FC236}">
                <a16:creationId xmlns:a16="http://schemas.microsoft.com/office/drawing/2014/main" id="{5B113673-B52C-4BFB-9A30-0EF2A3662C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55" b="97425" l="4000" r="98167">
                        <a14:foregroundMark x1="20833" y1="24678" x2="58167" y2="25322"/>
                        <a14:foregroundMark x1="93167" y1="13305" x2="91500" y2="33262"/>
                        <a14:foregroundMark x1="91500" y1="33262" x2="90667" y2="35408"/>
                        <a14:foregroundMark x1="89333" y1="36695" x2="89333" y2="36695"/>
                        <a14:foregroundMark x1="53833" y1="13948" x2="53833" y2="28541"/>
                        <a14:foregroundMark x1="28167" y1="22747" x2="59667" y2="40343"/>
                        <a14:foregroundMark x1="59667" y1="40343" x2="57000" y2="13090"/>
                        <a14:foregroundMark x1="57000" y1="13090" x2="43000" y2="62661"/>
                        <a14:foregroundMark x1="29167" y1="29185" x2="49167" y2="24034"/>
                        <a14:foregroundMark x1="49167" y1="24034" x2="65167" y2="26609"/>
                        <a14:foregroundMark x1="51333" y1="17167" x2="53333" y2="22747"/>
                        <a14:foregroundMark x1="4000" y1="29185" x2="14500" y2="71888"/>
                        <a14:foregroundMark x1="14500" y1="71888" x2="31167" y2="75322"/>
                        <a14:foregroundMark x1="26667" y1="70386" x2="38000" y2="76609"/>
                        <a14:foregroundMark x1="21833" y1="63948" x2="45000" y2="73605"/>
                        <a14:foregroundMark x1="7000" y1="69099" x2="18833" y2="72318"/>
                        <a14:foregroundMark x1="20333" y1="97639" x2="29667" y2="92489"/>
                        <a14:foregroundMark x1="86833" y1="8155" x2="97667" y2="18884"/>
                        <a14:foregroundMark x1="89333" y1="18455" x2="90667" y2="27897"/>
                        <a14:foregroundMark x1="98167" y1="20172" x2="95167" y2="25966"/>
                      </a14:backgroundRemoval>
                    </a14:imgEffect>
                  </a14:imgLayer>
                </a14:imgProps>
              </a:ext>
              <a:ext uri="{28A0092B-C50C-407E-A947-70E740481C1C}">
                <a14:useLocalDpi xmlns:a14="http://schemas.microsoft.com/office/drawing/2010/main" val="0"/>
              </a:ext>
            </a:extLst>
          </a:blip>
          <a:srcRect/>
          <a:stretch>
            <a:fillRect/>
          </a:stretch>
        </p:blipFill>
        <p:spPr bwMode="auto">
          <a:xfrm>
            <a:off x="6299573" y="514300"/>
            <a:ext cx="3257326" cy="2529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F233831-EA7B-40E5-9B5E-0DA8A6A4ADCF}"/>
              </a:ext>
            </a:extLst>
          </p:cNvPr>
          <p:cNvSpPr txBox="1"/>
          <p:nvPr/>
        </p:nvSpPr>
        <p:spPr>
          <a:xfrm>
            <a:off x="910107" y="3353729"/>
            <a:ext cx="10212045" cy="1292662"/>
          </a:xfrm>
          <a:prstGeom prst="rect">
            <a:avLst/>
          </a:prstGeom>
          <a:noFill/>
        </p:spPr>
        <p:txBody>
          <a:bodyPr wrap="square" rtlCol="0">
            <a:spAutoFit/>
          </a:bodyPr>
          <a:lstStyle/>
          <a:p>
            <a:r>
              <a:rPr lang="es-MX" sz="2000" dirty="0">
                <a:latin typeface="Arial Rounded MT Bold" panose="020F0704030504030204" pitchFamily="34" charset="0"/>
              </a:rPr>
              <a:t>La lectura se identifica con tarea, con deberes, con situaciones tediosas y poco gratificantes; en mucho menor medida, se la asimila al ocio, la diversión y el bienestar personal.</a:t>
            </a:r>
          </a:p>
          <a:p>
            <a:endParaRPr lang="es-MX" dirty="0"/>
          </a:p>
        </p:txBody>
      </p:sp>
      <p:pic>
        <p:nvPicPr>
          <p:cNvPr id="8" name="Picture 6" descr="Por qué los profesores ponemos deberes?">
            <a:extLst>
              <a:ext uri="{FF2B5EF4-FFF2-40B4-BE49-F238E27FC236}">
                <a16:creationId xmlns:a16="http://schemas.microsoft.com/office/drawing/2014/main" id="{56669CBA-C1C4-4A35-BB57-60CBD25290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339" y="4312609"/>
            <a:ext cx="4442760" cy="1887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Marcador de contenido 2">
            <a:extLst>
              <a:ext uri="{FF2B5EF4-FFF2-40B4-BE49-F238E27FC236}">
                <a16:creationId xmlns:a16="http://schemas.microsoft.com/office/drawing/2014/main" id="{0996BAC2-B065-4E67-8EC2-DA3C4AC2673A}"/>
              </a:ext>
            </a:extLst>
          </p:cNvPr>
          <p:cNvSpPr txBox="1">
            <a:spLocks/>
          </p:cNvSpPr>
          <p:nvPr/>
        </p:nvSpPr>
        <p:spPr>
          <a:xfrm>
            <a:off x="1080237" y="484632"/>
            <a:ext cx="5219336" cy="12323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“EL PLACER DE LEER”</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spTree>
    <p:extLst>
      <p:ext uri="{BB962C8B-B14F-4D97-AF65-F5344CB8AC3E}">
        <p14:creationId xmlns:p14="http://schemas.microsoft.com/office/powerpoint/2010/main" val="153117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a:blip r:embed="rId2"/>
          <a:stretch>
            <a:fillRect/>
          </a:stretch>
        </p:blipFill>
        <p:spPr>
          <a:xfrm>
            <a:off x="-16042" y="1673"/>
            <a:ext cx="12192000" cy="6854653"/>
          </a:xfrm>
          <a:prstGeom prst="rect">
            <a:avLst/>
          </a:prstGeom>
        </p:spPr>
      </p:pic>
      <p:pic>
        <p:nvPicPr>
          <p:cNvPr id="6" name="Picture 2" descr="Niña de dibujos animados leyendo un libro | Vector Premium">
            <a:extLst>
              <a:ext uri="{FF2B5EF4-FFF2-40B4-BE49-F238E27FC236}">
                <a16:creationId xmlns:a16="http://schemas.microsoft.com/office/drawing/2014/main" id="{0E77A4D5-E5B4-4DF2-9DE6-F0B430566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654" y="494167"/>
            <a:ext cx="2635481" cy="2632185"/>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Marcador de contenido 2">
            <a:extLst>
              <a:ext uri="{FF2B5EF4-FFF2-40B4-BE49-F238E27FC236}">
                <a16:creationId xmlns:a16="http://schemas.microsoft.com/office/drawing/2014/main" id="{B1EE37BB-D547-452D-95AA-9A01AF0236B5}"/>
              </a:ext>
            </a:extLst>
          </p:cNvPr>
          <p:cNvSpPr txBox="1">
            <a:spLocks/>
          </p:cNvSpPr>
          <p:nvPr/>
        </p:nvSpPr>
        <p:spPr>
          <a:xfrm>
            <a:off x="913766" y="653975"/>
            <a:ext cx="6889297" cy="193899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Un reto que a la institución se le plantea es el de generar en sus alumnos la voluntad de “accionar el libro”, hacer que leer responda a un deseo, más que a una obligación, el de enseñar que la lectura tiene una dimensión personal, lúdica y placentera que, una vez conocida, acompaña a las personas a lo largo de toda su vida. </a:t>
            </a:r>
          </a:p>
          <a:p>
            <a:endParaRPr lang="es-MX" dirty="0"/>
          </a:p>
        </p:txBody>
      </p:sp>
      <p:sp>
        <p:nvSpPr>
          <p:cNvPr id="7" name="CuadroTexto 6">
            <a:extLst>
              <a:ext uri="{FF2B5EF4-FFF2-40B4-BE49-F238E27FC236}">
                <a16:creationId xmlns:a16="http://schemas.microsoft.com/office/drawing/2014/main" id="{9C20C3BE-2060-4975-AC82-5B49E907EC24}"/>
              </a:ext>
            </a:extLst>
          </p:cNvPr>
          <p:cNvSpPr txBox="1"/>
          <p:nvPr/>
        </p:nvSpPr>
        <p:spPr>
          <a:xfrm>
            <a:off x="913766" y="3183190"/>
            <a:ext cx="10588423" cy="3477875"/>
          </a:xfrm>
          <a:prstGeom prst="rect">
            <a:avLst/>
          </a:prstGeom>
          <a:noFill/>
        </p:spPr>
        <p:txBody>
          <a:bodyPr wrap="square" rtlCol="0">
            <a:spAutoFit/>
          </a:bodyPr>
          <a:lstStyle/>
          <a:p>
            <a:r>
              <a:rPr lang="es-MX" sz="2000" dirty="0">
                <a:latin typeface="Arial Rounded MT Bold" panose="020F0704030504030204" pitchFamily="34" charset="0"/>
              </a:rPr>
              <a:t>La investigación sobre lo que es la lectura y lo que supone su enseñanza ha tenido tres importantes efectos: </a:t>
            </a:r>
          </a:p>
          <a:p>
            <a:endParaRPr lang="es-MX" sz="2000" dirty="0">
              <a:latin typeface="Arial Rounded MT Bold" panose="020F0704030504030204" pitchFamily="34" charset="0"/>
            </a:endParaRPr>
          </a:p>
          <a:p>
            <a:r>
              <a:rPr lang="es-MX" sz="2000" dirty="0">
                <a:solidFill>
                  <a:srgbClr val="FF0000"/>
                </a:solidFill>
                <a:latin typeface="Arial Rounded MT Bold" panose="020F0704030504030204" pitchFamily="34" charset="0"/>
              </a:rPr>
              <a:t>1) </a:t>
            </a:r>
            <a:r>
              <a:rPr lang="es-MX" sz="2000" dirty="0">
                <a:latin typeface="Arial Rounded MT Bold" panose="020F0704030504030204" pitchFamily="34" charset="0"/>
              </a:rPr>
              <a:t>Ha situado en su justo papel tanto al texto como al lector, como los períodos de supremacía de los modelos ascendentes (</a:t>
            </a:r>
            <a:r>
              <a:rPr lang="es-MX" sz="2000" dirty="0" err="1">
                <a:latin typeface="Arial Rounded MT Bold" panose="020F0704030504030204" pitchFamily="34" charset="0"/>
              </a:rPr>
              <a:t>bottom</a:t>
            </a:r>
            <a:r>
              <a:rPr lang="es-MX" sz="2000" dirty="0">
                <a:latin typeface="Arial Rounded MT Bold" panose="020F0704030504030204" pitchFamily="34" charset="0"/>
              </a:rPr>
              <a:t>-up) y descendentes (top-</a:t>
            </a:r>
            <a:r>
              <a:rPr lang="es-MX" sz="2000" dirty="0" err="1">
                <a:latin typeface="Arial Rounded MT Bold" panose="020F0704030504030204" pitchFamily="34" charset="0"/>
              </a:rPr>
              <a:t>down</a:t>
            </a:r>
            <a:r>
              <a:rPr lang="es-MX" sz="2000" dirty="0">
                <a:latin typeface="Arial Rounded MT Bold" panose="020F0704030504030204" pitchFamily="34" charset="0"/>
              </a:rPr>
              <a:t>), que establecen respectivamente al texto y al lector. El acuerdo en tomo a los modelos interactivos establece que leer es un proceso de interacción entre el escrito y el lector.</a:t>
            </a:r>
          </a:p>
          <a:p>
            <a:r>
              <a:rPr lang="es-MX" sz="2000" dirty="0">
                <a:latin typeface="Arial Rounded MT Bold" panose="020F0704030504030204" pitchFamily="34" charset="0"/>
              </a:rPr>
              <a:t>La principal función es   enseñar a decodificar el texto, en los modelos que se centran en el papel del lector, en  segundo la enseñanza del código.</a:t>
            </a:r>
          </a:p>
          <a:p>
            <a:pPr marL="457200" indent="-457200">
              <a:buAutoNum type="arabicParenR"/>
            </a:pPr>
            <a:endParaRPr lang="es-MX" sz="2000" dirty="0">
              <a:latin typeface="Arial Rounded MT Bold" panose="020F0704030504030204" pitchFamily="34" charset="0"/>
            </a:endParaRPr>
          </a:p>
        </p:txBody>
      </p:sp>
      <p:sp>
        <p:nvSpPr>
          <p:cNvPr id="8" name="Rectángulo 7">
            <a:extLst>
              <a:ext uri="{FF2B5EF4-FFF2-40B4-BE49-F238E27FC236}">
                <a16:creationId xmlns:a16="http://schemas.microsoft.com/office/drawing/2014/main" id="{B1C838CF-48CA-4EFD-A001-72E0B309FD95}"/>
              </a:ext>
            </a:extLst>
          </p:cNvPr>
          <p:cNvSpPr/>
          <p:nvPr/>
        </p:nvSpPr>
        <p:spPr>
          <a:xfrm>
            <a:off x="510708" y="2711631"/>
            <a:ext cx="7853432" cy="523220"/>
          </a:xfrm>
          <a:prstGeom prst="rect">
            <a:avLst/>
          </a:prstGeom>
        </p:spPr>
        <p:txBody>
          <a:bodyPr wrap="none">
            <a:spAutoFit/>
          </a:bodyPr>
          <a:lstStyle/>
          <a:p>
            <a:pPr algn="ctr"/>
            <a:r>
              <a:rPr lang="es-MX" sz="2800"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Aprender a leer es aprender a muchas cosas </a:t>
            </a:r>
          </a:p>
        </p:txBody>
      </p:sp>
    </p:spTree>
    <p:extLst>
      <p:ext uri="{BB962C8B-B14F-4D97-AF65-F5344CB8AC3E}">
        <p14:creationId xmlns:p14="http://schemas.microsoft.com/office/powerpoint/2010/main" val="29692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56147" y="3347"/>
            <a:ext cx="12079705" cy="6854653"/>
          </a:xfrm>
          <a:prstGeom prst="rect">
            <a:avLst/>
          </a:prstGeom>
        </p:spPr>
      </p:pic>
      <p:sp>
        <p:nvSpPr>
          <p:cNvPr id="5" name="Rectángulo 4">
            <a:extLst>
              <a:ext uri="{FF2B5EF4-FFF2-40B4-BE49-F238E27FC236}">
                <a16:creationId xmlns:a16="http://schemas.microsoft.com/office/drawing/2014/main" id="{3D45DB00-E9EC-4626-9CE2-DAAF40D763CE}"/>
              </a:ext>
            </a:extLst>
          </p:cNvPr>
          <p:cNvSpPr/>
          <p:nvPr/>
        </p:nvSpPr>
        <p:spPr>
          <a:xfrm>
            <a:off x="641685" y="713872"/>
            <a:ext cx="4390563" cy="3953326"/>
          </a:xfrm>
          <a:prstGeom prst="rect">
            <a:avLst/>
          </a:prstGeom>
        </p:spPr>
        <p:txBody>
          <a:bodyPr wrap="square">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2)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Ferreiro y Teberosky, </a:t>
            </a:r>
            <a:r>
              <a:rPr lang="es-MX" sz="2000" dirty="0" err="1">
                <a:latin typeface="Arial Rounded MT Bold" panose="020F0704030504030204" pitchFamily="34" charset="0"/>
                <a:ea typeface="Calibri" panose="020F0502020204030204" pitchFamily="34" charset="0"/>
                <a:cs typeface="Times New Roman" panose="02020603050405020304" pitchFamily="18" charset="0"/>
              </a:rPr>
              <a:t>Garton</a:t>
            </a:r>
            <a:r>
              <a:rPr lang="es-MX" sz="2000" dirty="0">
                <a:latin typeface="Arial Rounded MT Bold" panose="020F0704030504030204" pitchFamily="34" charset="0"/>
                <a:ea typeface="Calibri" panose="020F0502020204030204" pitchFamily="34" charset="0"/>
                <a:cs typeface="Times New Roman" panose="02020603050405020304" pitchFamily="18" charset="0"/>
              </a:rPr>
              <a:t> y Pratt: han contribuido a desmitificar su enseñanza;  la lectura ha sufrido por mucho tiempo los lastres de mitos, de conocimientos más o menos mágicos. </a:t>
            </a:r>
          </a:p>
          <a:p>
            <a:pPr lvl="0">
              <a:lnSpc>
                <a:spcPct val="115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Leer se aprende leyendo de  igual manera utilizando todos los medios a su alcance para lograr este proceso.</a:t>
            </a:r>
          </a:p>
        </p:txBody>
      </p:sp>
      <p:sp>
        <p:nvSpPr>
          <p:cNvPr id="6" name="Rectángulo 5">
            <a:extLst>
              <a:ext uri="{FF2B5EF4-FFF2-40B4-BE49-F238E27FC236}">
                <a16:creationId xmlns:a16="http://schemas.microsoft.com/office/drawing/2014/main" id="{899E58CE-DFAC-453B-B8CE-C8B922037B48}"/>
              </a:ext>
            </a:extLst>
          </p:cNvPr>
          <p:cNvSpPr/>
          <p:nvPr/>
        </p:nvSpPr>
        <p:spPr>
          <a:xfrm>
            <a:off x="5454315" y="390506"/>
            <a:ext cx="6096000" cy="5723042"/>
          </a:xfrm>
          <a:prstGeom prst="rect">
            <a:avLst/>
          </a:prstGeom>
        </p:spPr>
        <p:txBody>
          <a:bodyPr>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3)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Los avances en la conceptualización de la lectura han contribuido también a adoptar una visión más amplia, tanto en lo que supone cuanto en lo que implica su enseñanza. No se discute en la actualidad que leer significa comprender, y que para comprender un texto hace falta manejar con soltura el código en que está escrito.</a:t>
            </a:r>
          </a:p>
          <a:p>
            <a:pPr marL="342900" lvl="0" indent="-342900">
              <a:lnSpc>
                <a:spcPct val="115000"/>
              </a:lnSpc>
              <a:spcAft>
                <a:spcPts val="1000"/>
              </a:spcAft>
              <a:buFont typeface="Symbol" panose="05050102010706020507" pitchFamily="18" charset="2"/>
              <a:buChar char=""/>
            </a:pPr>
            <a:r>
              <a:rPr lang="es-MX" sz="2000"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Leer es un proceso cognitivo complejo, que activa estrategias de alto nivel: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dotarse de objetivos, establecer y verificar predicciones, controlar lo que se va leyendo, tomar decisiones en tomo a dificultades o lagunas de comprensión, diferenciar lo que es esencial de la información secundaria (Solé, 1992, 1994).</a:t>
            </a:r>
          </a:p>
        </p:txBody>
      </p:sp>
      <p:pic>
        <p:nvPicPr>
          <p:cNvPr id="2050" name="Picture 2" descr="Cerebro, Dibujo, El Cerebro Humano imagen png - imagen ...">
            <a:extLst>
              <a:ext uri="{FF2B5EF4-FFF2-40B4-BE49-F238E27FC236}">
                <a16:creationId xmlns:a16="http://schemas.microsoft.com/office/drawing/2014/main" id="{2AD03AF0-98A0-45DE-8EF2-0364078DFF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82" b="96061" l="10000" r="90000">
                        <a14:foregroundMark x1="30556" y1="20000" x2="62598" y2="88823"/>
                        <a14:foregroundMark x1="26000" y1="12576" x2="28444" y2="17424"/>
                        <a14:foregroundMark x1="40222" y1="3182" x2="40667" y2="5909"/>
                        <a14:foregroundMark x1="56333" y1="6970" x2="56222" y2="8788"/>
                        <a14:foregroundMark x1="72111" y1="12879" x2="71111" y2="14545"/>
                        <a14:foregroundMark x1="78667" y1="33485" x2="82466" y2="32232"/>
                        <a14:foregroundMark x1="16111" y1="32727" x2="19889" y2="33939"/>
                        <a14:foregroundMark x1="18333" y1="59242" x2="22333" y2="58030"/>
                        <a14:foregroundMark x1="32778" y1="95758" x2="47000" y2="96515"/>
                        <a14:foregroundMark x1="47000" y1="96515" x2="55222" y2="93182"/>
                        <a14:foregroundMark x1="55222" y1="93182" x2="53222" y2="96061"/>
                        <a14:backgroundMark x1="85778" y1="25303" x2="86889" y2="39848"/>
                        <a14:backgroundMark x1="64000" y1="91364" x2="63111" y2="95758"/>
                        <a14:backgroundMark x1="84222" y1="30455" x2="84778" y2="37273"/>
                        <a14:backgroundMark x1="64000" y1="90606" x2="62111" y2="92121"/>
                      </a14:backgroundRemoval>
                    </a14:imgEffect>
                  </a14:imgLayer>
                </a14:imgProps>
              </a:ext>
              <a:ext uri="{28A0092B-C50C-407E-A947-70E740481C1C}">
                <a14:useLocalDpi xmlns:a14="http://schemas.microsoft.com/office/drawing/2010/main" val="0"/>
              </a:ext>
            </a:extLst>
          </a:blip>
          <a:srcRect/>
          <a:stretch>
            <a:fillRect/>
          </a:stretch>
        </p:blipFill>
        <p:spPr bwMode="auto">
          <a:xfrm>
            <a:off x="1772130" y="4328440"/>
            <a:ext cx="3468103" cy="25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3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7ECC9-3BD8-4108-9909-2107DC9986C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C470931-0B2E-40B0-A843-329D6ABA2117}"/>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530CBFB3-B03B-4114-9849-51428D45AEC4}"/>
              </a:ext>
            </a:extLst>
          </p:cNvPr>
          <p:cNvPicPr>
            <a:picLocks noChangeAspect="1"/>
          </p:cNvPicPr>
          <p:nvPr/>
        </p:nvPicPr>
        <p:blipFill rotWithShape="1">
          <a:blip r:embed="rId2"/>
          <a:srcRect r="921"/>
          <a:stretch/>
        </p:blipFill>
        <p:spPr>
          <a:xfrm>
            <a:off x="56147" y="3347"/>
            <a:ext cx="12079705" cy="6854653"/>
          </a:xfrm>
          <a:prstGeom prst="rect">
            <a:avLst/>
          </a:prstGeom>
        </p:spPr>
      </p:pic>
      <p:sp>
        <p:nvSpPr>
          <p:cNvPr id="5" name="CuadroTexto 4">
            <a:extLst>
              <a:ext uri="{FF2B5EF4-FFF2-40B4-BE49-F238E27FC236}">
                <a16:creationId xmlns:a16="http://schemas.microsoft.com/office/drawing/2014/main" id="{DC8B085C-6F12-4FA3-9AED-EF40247B78DA}"/>
              </a:ext>
            </a:extLst>
          </p:cNvPr>
          <p:cNvSpPr txBox="1"/>
          <p:nvPr/>
        </p:nvSpPr>
        <p:spPr>
          <a:xfrm>
            <a:off x="803850" y="336304"/>
            <a:ext cx="10584297" cy="3570208"/>
          </a:xfrm>
          <a:prstGeom prst="rect">
            <a:avLst/>
          </a:prstGeom>
          <a:noFill/>
        </p:spPr>
        <p:txBody>
          <a:bodyPr wrap="square" rtlCol="0">
            <a:spAutoFit/>
          </a:bodyPr>
          <a:lstStyle/>
          <a:p>
            <a:r>
              <a:rPr lang="es-ES_tradnl" dirty="0"/>
              <a:t> </a:t>
            </a:r>
            <a:endParaRPr lang="es-MX" dirty="0"/>
          </a:p>
          <a:p>
            <a:r>
              <a:rPr lang="es-ES_tradnl" sz="2000" dirty="0">
                <a:latin typeface="Arial Rounded MT Bold" panose="020F0704030504030204" pitchFamily="34" charset="0"/>
              </a:rPr>
              <a:t>Al momento de leer es para poder aprender a partir de un texto, aunque a veces nos topamos con textos que necesitan mejor comprensión para así poder entender de lo que se trata.</a:t>
            </a:r>
            <a:endParaRPr lang="es-MX" sz="2400" dirty="0">
              <a:latin typeface="Aharoni" panose="02010803020104030203" pitchFamily="2" charset="-79"/>
              <a:cs typeface="Aharoni" panose="02010803020104030203" pitchFamily="2" charset="-79"/>
            </a:endParaRPr>
          </a:p>
          <a:p>
            <a:pPr algn="ctr"/>
            <a:r>
              <a:rPr lang="es-ES_tradnl" sz="2800" b="1" dirty="0">
                <a:latin typeface="Aharoni" panose="02010803020104030203" pitchFamily="2" charset="-79"/>
                <a:cs typeface="Aharoni" panose="02010803020104030203" pitchFamily="2" charset="-79"/>
              </a:rPr>
              <a:t>Enseñar y aprender el placer de leer</a:t>
            </a:r>
            <a:endParaRPr lang="es-MX" sz="2800" dirty="0">
              <a:latin typeface="Aharoni" panose="02010803020104030203" pitchFamily="2" charset="-79"/>
              <a:cs typeface="Aharoni" panose="02010803020104030203" pitchFamily="2" charset="-79"/>
            </a:endParaRPr>
          </a:p>
          <a:p>
            <a:r>
              <a:rPr lang="es-ES_tradnl" sz="2000" dirty="0">
                <a:latin typeface="Arial Rounded MT Bold" panose="020F0704030504030204" pitchFamily="34" charset="0"/>
              </a:rPr>
              <a:t>Los alumnos deben de ser motivados para aprender, y así para poder aprender a leer es necesario que percibir la lectura como un reto como también es algo muy interesante y divertido que pueden llegar a ser autónomos; también es una herramienta lúdica que nos permite poder experimentar mundo diferentes así sean reales o imaginarios, y la escuela  debe de promover las dimensiones de trascendente y evasora.</a:t>
            </a:r>
            <a:endParaRPr lang="es-MX" sz="2000" dirty="0">
              <a:latin typeface="Arial Rounded MT Bold" panose="020F0704030504030204" pitchFamily="34" charset="0"/>
            </a:endParaRPr>
          </a:p>
        </p:txBody>
      </p:sp>
      <p:pic>
        <p:nvPicPr>
          <p:cNvPr id="1026" name="Picture 2" descr="Estrategias para motivar a tus estudiantes a leer • Kadoora">
            <a:extLst>
              <a:ext uri="{FF2B5EF4-FFF2-40B4-BE49-F238E27FC236}">
                <a16:creationId xmlns:a16="http://schemas.microsoft.com/office/drawing/2014/main" id="{7517588C-E1B8-4DD2-B9A7-3B6D313A0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096" y="3958533"/>
            <a:ext cx="5446677" cy="241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2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id="{15301798-96A9-4BA2-ACBA-8D547FB9F74D}"/>
              </a:ext>
            </a:extLst>
          </p:cNvPr>
          <p:cNvSpPr/>
          <p:nvPr/>
        </p:nvSpPr>
        <p:spPr>
          <a:xfrm>
            <a:off x="975521" y="1010828"/>
            <a:ext cx="6764796" cy="2227341"/>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Muchos alumnos no tienen muchas oportunidades fuera de la escuela, para familiarizarse con la lectura. </a:t>
            </a:r>
          </a:p>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escuela no puede compensar las injusticias y desigualdades sociales en el aspecto de lectura. </a:t>
            </a:r>
          </a:p>
          <a:p>
            <a:pPr>
              <a:lnSpc>
                <a:spcPct val="107000"/>
              </a:lnSpc>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2" descr="Los niños no leen porque la literatura infantil es sólo para niñas">
            <a:extLst>
              <a:ext uri="{FF2B5EF4-FFF2-40B4-BE49-F238E27FC236}">
                <a16:creationId xmlns:a16="http://schemas.microsoft.com/office/drawing/2014/main" id="{E62A20FF-2B3A-46E9-A678-1F3D0119EF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128"/>
          <a:stretch/>
        </p:blipFill>
        <p:spPr bwMode="auto">
          <a:xfrm>
            <a:off x="7289924" y="351513"/>
            <a:ext cx="2644149" cy="2791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026D6B2E-1D03-43A4-97A9-55B819665BA4}"/>
              </a:ext>
            </a:extLst>
          </p:cNvPr>
          <p:cNvSpPr/>
          <p:nvPr/>
        </p:nvSpPr>
        <p:spPr>
          <a:xfrm>
            <a:off x="938054" y="3433635"/>
            <a:ext cx="3559011" cy="311271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Pero puede evitar que se incrementen,  ayudándoles a leer, interesarlos por la lectura.</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no debe ser una carga abrumadora para el alumno.</a:t>
            </a:r>
          </a:p>
          <a:p>
            <a:pPr>
              <a:lnSpc>
                <a:spcPct val="107000"/>
              </a:lnSpc>
              <a:spcAft>
                <a:spcPts val="0"/>
              </a:spcAft>
            </a:pP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82D5A6CA-2AC8-4D0D-8F5D-D67BABFD4F0D}"/>
              </a:ext>
            </a:extLst>
          </p:cNvPr>
          <p:cNvSpPr/>
          <p:nvPr/>
        </p:nvSpPr>
        <p:spPr>
          <a:xfrm>
            <a:off x="7657469" y="3354846"/>
            <a:ext cx="3516267" cy="2700676"/>
          </a:xfrm>
          <a:prstGeom prst="rect">
            <a:avLst/>
          </a:prstGeom>
        </p:spPr>
        <p:txBody>
          <a:bodyPr wrap="square">
            <a:spAutoFit/>
          </a:bodyPr>
          <a:lstStyle/>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debe ser lúdica, personal e independiente. La escuela debe ser el lugar donde acceda al significado del texto y al placer de leer.</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 La lectura fomenta el deseo de leer.</a:t>
            </a:r>
          </a:p>
        </p:txBody>
      </p:sp>
      <p:pic>
        <p:nvPicPr>
          <p:cNvPr id="9" name="Picture 6" descr="Según un estudio, si los niños no leen es culpa de los padres - La ...">
            <a:extLst>
              <a:ext uri="{FF2B5EF4-FFF2-40B4-BE49-F238E27FC236}">
                <a16:creationId xmlns:a16="http://schemas.microsoft.com/office/drawing/2014/main" id="{22F79587-3C55-4D06-885F-1D2F13B43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862" y="3764365"/>
            <a:ext cx="3090612" cy="205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0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16042" y="1673"/>
            <a:ext cx="12079705" cy="6854653"/>
          </a:xfrm>
          <a:prstGeom prst="rect">
            <a:avLst/>
          </a:prstGeom>
        </p:spPr>
      </p:pic>
      <p:sp>
        <p:nvSpPr>
          <p:cNvPr id="14" name="Rectángulo 13">
            <a:extLst>
              <a:ext uri="{FF2B5EF4-FFF2-40B4-BE49-F238E27FC236}">
                <a16:creationId xmlns:a16="http://schemas.microsoft.com/office/drawing/2014/main" id="{FAA5EE43-2E8E-4DB4-988F-64FC6F5F5E93}"/>
              </a:ext>
            </a:extLst>
          </p:cNvPr>
          <p:cNvSpPr/>
          <p:nvPr/>
        </p:nvSpPr>
        <p:spPr>
          <a:xfrm>
            <a:off x="1063752" y="1074508"/>
            <a:ext cx="4379494" cy="4708981"/>
          </a:xfrm>
          <a:prstGeom prst="rect">
            <a:avLst/>
          </a:prstGeom>
        </p:spPr>
        <p:txBody>
          <a:bodyPr wrap="square">
            <a:spAutoFit/>
          </a:bodyPr>
          <a:lstStyle/>
          <a:p>
            <a:r>
              <a:rPr lang="es-MX" sz="2000" dirty="0">
                <a:latin typeface="Arial Rounded MT Bold" panose="020F0704030504030204" pitchFamily="34" charset="0"/>
              </a:rPr>
              <a:t>Los maestros deberían pensar en el sistema de la lengua escrita como algo complejo. </a:t>
            </a:r>
          </a:p>
          <a:p>
            <a:r>
              <a:rPr lang="es-MX" sz="2000" dirty="0">
                <a:latin typeface="Arial Rounded MT Bold" panose="020F0704030504030204" pitchFamily="34" charset="0"/>
              </a:rPr>
              <a:t>A leer y a escribir se aprende leyendo y escribiendo, viendo como lo hacen otras personas, probando, equivocándose, recibiendo ayuda, corrigiendo, arriesgándose. </a:t>
            </a:r>
          </a:p>
          <a:p>
            <a:r>
              <a:rPr lang="es-MX" sz="2000" dirty="0">
                <a:latin typeface="Arial Rounded MT Bold" panose="020F0704030504030204" pitchFamily="34" charset="0"/>
              </a:rPr>
              <a:t>En los inicios del aprendizaje hay que estar atentos al hecho de que </a:t>
            </a:r>
            <a:r>
              <a:rPr lang="es-MX" sz="2000" dirty="0">
                <a:solidFill>
                  <a:srgbClr val="0070C0"/>
                </a:solidFill>
                <a:latin typeface="Arial Rounded MT Bold" panose="020F0704030504030204" pitchFamily="34" charset="0"/>
              </a:rPr>
              <a:t>leer siempre implica construir un significado y un hecho que aporta es que los niños ya poseen conocimientos previos.</a:t>
            </a:r>
          </a:p>
        </p:txBody>
      </p:sp>
      <p:pic>
        <p:nvPicPr>
          <p:cNvPr id="1038" name="Picture 14" descr="Métodos para que los niños aprendan a leer">
            <a:extLst>
              <a:ext uri="{FF2B5EF4-FFF2-40B4-BE49-F238E27FC236}">
                <a16:creationId xmlns:a16="http://schemas.microsoft.com/office/drawing/2014/main" id="{DEB5FBF3-69B4-471E-8797-05025B2F7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31"/>
          <a:stretch/>
        </p:blipFill>
        <p:spPr bwMode="auto">
          <a:xfrm>
            <a:off x="6222331" y="1437282"/>
            <a:ext cx="4126832" cy="381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7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id="{82C7AA03-9E36-4864-BD74-5889F30E999B}"/>
              </a:ext>
            </a:extLst>
          </p:cNvPr>
          <p:cNvSpPr/>
          <p:nvPr/>
        </p:nvSpPr>
        <p:spPr>
          <a:xfrm>
            <a:off x="1063751" y="665747"/>
            <a:ext cx="10342185" cy="2246769"/>
          </a:xfrm>
          <a:prstGeom prst="rect">
            <a:avLst/>
          </a:prstGeom>
        </p:spPr>
        <p:txBody>
          <a:bodyPr wrap="square">
            <a:spAutoFit/>
          </a:bodyPr>
          <a:lstStyle/>
          <a:p>
            <a:r>
              <a:rPr lang="es-MX" sz="2000" dirty="0">
                <a:latin typeface="Arial Rounded MT Bold" panose="020F0704030504030204" pitchFamily="34" charset="0"/>
              </a:rPr>
              <a:t>A partir de esos conocimientos, y con la ayuda de la maestra, podrán formular sus interrogantes, percibir regularidades, apropiarse de otros conocimientos, entre ellos el de las correspondencias entre las grafías y los sonidos de la lengua.</a:t>
            </a:r>
          </a:p>
          <a:p>
            <a:r>
              <a:rPr lang="es-MX" sz="2000" dirty="0">
                <a:latin typeface="Arial Rounded MT Bold" panose="020F0704030504030204" pitchFamily="34" charset="0"/>
              </a:rPr>
              <a:t>es muy conveniente tener en la clase un rincón o taller como biblioteca, sin embargo no debe ser considerado como espacio de relleno, si no como una herramienta educativa que es constante por parte del docente, siendo que se lee para él o se lee para los niños.</a:t>
            </a:r>
          </a:p>
        </p:txBody>
      </p:sp>
      <p:pic>
        <p:nvPicPr>
          <p:cNvPr id="6146" name="Picture 2" descr="Cómo hacer una biblioteca para niños. BricoDecoracion.com">
            <a:extLst>
              <a:ext uri="{FF2B5EF4-FFF2-40B4-BE49-F238E27FC236}">
                <a16:creationId xmlns:a16="http://schemas.microsoft.com/office/drawing/2014/main" id="{C8DB3D5B-41CD-44A1-BD62-5B4BBEF38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383" y="2993668"/>
            <a:ext cx="5506452" cy="309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1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Rectángulo 4">
            <a:extLst>
              <a:ext uri="{FF2B5EF4-FFF2-40B4-BE49-F238E27FC236}">
                <a16:creationId xmlns:a16="http://schemas.microsoft.com/office/drawing/2014/main" id="{AAB65EC8-9F75-431E-A4D0-70573D687917}"/>
              </a:ext>
            </a:extLst>
          </p:cNvPr>
          <p:cNvSpPr/>
          <p:nvPr/>
        </p:nvSpPr>
        <p:spPr>
          <a:xfrm>
            <a:off x="657727" y="499849"/>
            <a:ext cx="3368842" cy="1754326"/>
          </a:xfrm>
          <a:prstGeom prst="rect">
            <a:avLst/>
          </a:prstGeom>
        </p:spPr>
        <p:txBody>
          <a:bodyPr wrap="square">
            <a:spAutoFit/>
          </a:bodyPr>
          <a:lstStyle/>
          <a:p>
            <a:r>
              <a:rPr lang="es-MX" dirty="0">
                <a:latin typeface="Arial Rounded MT Bold" panose="020F0704030504030204" pitchFamily="34" charset="0"/>
              </a:rPr>
              <a:t>Normalmente la lectura no es muy atractiva para los niños ya que los adultos la presentan de forma en que los niños solo leen por leer, por la escuela o una tarea. </a:t>
            </a:r>
          </a:p>
        </p:txBody>
      </p:sp>
      <p:pic>
        <p:nvPicPr>
          <p:cNvPr id="6" name="Picture 8" descr="Aburrimiento e inteligencia: ¿cuál es la relación? — La Mente es ...">
            <a:extLst>
              <a:ext uri="{FF2B5EF4-FFF2-40B4-BE49-F238E27FC236}">
                <a16:creationId xmlns:a16="http://schemas.microsoft.com/office/drawing/2014/main" id="{92163876-1848-49ED-860E-A4C87390E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07" r="36526" b="14319"/>
          <a:stretch/>
        </p:blipFill>
        <p:spPr bwMode="auto">
          <a:xfrm>
            <a:off x="3958985" y="447200"/>
            <a:ext cx="3022934" cy="195911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1A53932C-8CB2-4CD5-98AB-3731D777A7AD}"/>
              </a:ext>
            </a:extLst>
          </p:cNvPr>
          <p:cNvSpPr/>
          <p:nvPr/>
        </p:nvSpPr>
        <p:spPr>
          <a:xfrm>
            <a:off x="727793" y="2752351"/>
            <a:ext cx="5708189" cy="3139321"/>
          </a:xfrm>
          <a:prstGeom prst="rect">
            <a:avLst/>
          </a:prstGeom>
        </p:spPr>
        <p:txBody>
          <a:bodyPr wrap="square">
            <a:spAutoFit/>
          </a:bodyPr>
          <a:lstStyle/>
          <a:p>
            <a:r>
              <a:rPr lang="es-MX" dirty="0">
                <a:latin typeface="Arial Rounded MT Bold" panose="020F0704030504030204" pitchFamily="34" charset="0"/>
              </a:rPr>
              <a:t>La escuela debe de fomentar la lectura desde una edad inicial, y darle la importancia como a otras actividades dentro y fuera de la institución, una estrategia es tener una biblioteca con libre acceso para que capte la atención de los alumnos.</a:t>
            </a:r>
          </a:p>
          <a:p>
            <a:r>
              <a:rPr lang="es-MX" dirty="0">
                <a:latin typeface="Arial Rounded MT Bold" panose="020F0704030504030204" pitchFamily="34" charset="0"/>
              </a:rPr>
              <a:t>Los maestros debemos </a:t>
            </a:r>
            <a:r>
              <a:rPr lang="es-MX" dirty="0">
                <a:solidFill>
                  <a:srgbClr val="0070C0"/>
                </a:solidFill>
                <a:latin typeface="Arial Rounded MT Bold" panose="020F0704030504030204" pitchFamily="34" charset="0"/>
              </a:rPr>
              <a:t>ser una ayuda en este proceso de lectura y comprensión</a:t>
            </a:r>
            <a:r>
              <a:rPr lang="es-MX" dirty="0">
                <a:latin typeface="Arial Rounded MT Bold" panose="020F0704030504030204" pitchFamily="34" charset="0"/>
              </a:rPr>
              <a:t> y tratar de no poner actividades rutinarias después de leer como, identificar los personajes principales, que sucedió cuando, etc.</a:t>
            </a:r>
          </a:p>
        </p:txBody>
      </p:sp>
      <p:pic>
        <p:nvPicPr>
          <p:cNvPr id="8" name="Picture 12" descr="Importancia de los cuentos y beneficios de contar cuentos a los niños">
            <a:extLst>
              <a:ext uri="{FF2B5EF4-FFF2-40B4-BE49-F238E27FC236}">
                <a16:creationId xmlns:a16="http://schemas.microsoft.com/office/drawing/2014/main" id="{F1FD0B57-0AD7-4248-8B11-EEA63229A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037" y="2709050"/>
            <a:ext cx="4655960" cy="355612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497FB6A9-6F91-42B3-8E2E-96C2AAFF2596}"/>
              </a:ext>
            </a:extLst>
          </p:cNvPr>
          <p:cNvSpPr/>
          <p:nvPr/>
        </p:nvSpPr>
        <p:spPr>
          <a:xfrm>
            <a:off x="8769133" y="2157356"/>
            <a:ext cx="2695074" cy="2246769"/>
          </a:xfrm>
          <a:prstGeom prst="rect">
            <a:avLst/>
          </a:prstGeom>
          <a:solidFill>
            <a:srgbClr val="0070C0"/>
          </a:solidFill>
        </p:spPr>
        <p:txBody>
          <a:bodyPr wrap="square">
            <a:spAutoFit/>
          </a:bodyPr>
          <a:lstStyle/>
          <a:p>
            <a:pPr algn="ctr"/>
            <a:r>
              <a:rPr lang="es-MX" sz="2000" dirty="0">
                <a:latin typeface="Arial Rounded MT Bold" panose="020F0704030504030204" pitchFamily="34" charset="0"/>
              </a:rPr>
              <a:t>Debemos presentarnos como un guía para su comprensión del texto o para la selección de algún libro.</a:t>
            </a:r>
            <a:endParaRPr lang="es-MX" sz="2000" dirty="0"/>
          </a:p>
        </p:txBody>
      </p:sp>
      <p:sp>
        <p:nvSpPr>
          <p:cNvPr id="10" name="Rectángulo 9">
            <a:extLst>
              <a:ext uri="{FF2B5EF4-FFF2-40B4-BE49-F238E27FC236}">
                <a16:creationId xmlns:a16="http://schemas.microsoft.com/office/drawing/2014/main" id="{EFD3A060-C7D6-4298-944F-26176547F467}"/>
              </a:ext>
            </a:extLst>
          </p:cNvPr>
          <p:cNvSpPr/>
          <p:nvPr/>
        </p:nvSpPr>
        <p:spPr>
          <a:xfrm>
            <a:off x="7508822" y="744062"/>
            <a:ext cx="3955385" cy="1477328"/>
          </a:xfrm>
          <a:prstGeom prst="rect">
            <a:avLst/>
          </a:prstGeom>
          <a:solidFill>
            <a:srgbClr val="00B0F0"/>
          </a:solidFill>
        </p:spPr>
        <p:txBody>
          <a:bodyPr wrap="square">
            <a:spAutoFit/>
          </a:bodyPr>
          <a:lstStyle/>
          <a:p>
            <a:pPr algn="ctr"/>
            <a:r>
              <a:rPr lang="es-MX" dirty="0">
                <a:latin typeface="Arial Rounded MT Bold" panose="020F0704030504030204" pitchFamily="34" charset="0"/>
              </a:rPr>
              <a:t>Es muy importante que a los niños se les enseñe como tener el gusto por la lectura, desde elegir la lectura, reflexionar sobre el texto. </a:t>
            </a:r>
          </a:p>
        </p:txBody>
      </p:sp>
      <p:sp>
        <p:nvSpPr>
          <p:cNvPr id="11" name="CuadroTexto 10">
            <a:extLst>
              <a:ext uri="{FF2B5EF4-FFF2-40B4-BE49-F238E27FC236}">
                <a16:creationId xmlns:a16="http://schemas.microsoft.com/office/drawing/2014/main" id="{9F8E05F0-57F9-4B18-9965-4C6F3B1F325C}"/>
              </a:ext>
            </a:extLst>
          </p:cNvPr>
          <p:cNvSpPr txBox="1"/>
          <p:nvPr/>
        </p:nvSpPr>
        <p:spPr>
          <a:xfrm>
            <a:off x="727793" y="2215490"/>
            <a:ext cx="3298776" cy="769441"/>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1</a:t>
            </a:r>
            <a:r>
              <a:rPr lang="es-MX" sz="2400" dirty="0">
                <a:latin typeface="Aharoni" panose="02010803020104030203" pitchFamily="2" charset="-79"/>
                <a:cs typeface="Aharoni" panose="02010803020104030203" pitchFamily="2" charset="-79"/>
              </a:rPr>
              <a:t>era condición</a:t>
            </a:r>
            <a:r>
              <a:rPr lang="es-MX" dirty="0"/>
              <a:t>:</a:t>
            </a:r>
          </a:p>
        </p:txBody>
      </p:sp>
    </p:spTree>
    <p:extLst>
      <p:ext uri="{BB962C8B-B14F-4D97-AF65-F5344CB8AC3E}">
        <p14:creationId xmlns:p14="http://schemas.microsoft.com/office/powerpoint/2010/main" val="980531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Letras en madera</Template>
  <TotalTime>236</TotalTime>
  <Words>1602</Words>
  <Application>Microsoft Office PowerPoint</Application>
  <PresentationFormat>Panorámica</PresentationFormat>
  <Paragraphs>93</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Aharoni</vt:lpstr>
      <vt:lpstr>Arial</vt:lpstr>
      <vt:lpstr>Arial Rounded MT Bold</vt:lpstr>
      <vt:lpstr>Calibri</vt:lpstr>
      <vt:lpstr>Rockwell</vt:lpstr>
      <vt:lpstr>Rockwell Condensed</vt:lpstr>
      <vt:lpstr>Symbol</vt:lpstr>
      <vt:lpstr>Wingdings</vt:lpstr>
      <vt:lpstr>Tipo de madera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gaona montes</dc:creator>
  <cp:lastModifiedBy>Luz Ma Velásquez Mata</cp:lastModifiedBy>
  <cp:revision>22</cp:revision>
  <dcterms:created xsi:type="dcterms:W3CDTF">2020-04-20T03:54:52Z</dcterms:created>
  <dcterms:modified xsi:type="dcterms:W3CDTF">2020-04-20T23:31:46Z</dcterms:modified>
</cp:coreProperties>
</file>