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ECFF"/>
    <a:srgbClr val="FF3300"/>
    <a:srgbClr val="99FF99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4660"/>
  </p:normalViewPr>
  <p:slideViewPr>
    <p:cSldViewPr snapToGrid="0">
      <p:cViewPr>
        <p:scale>
          <a:sx n="70" d="100"/>
          <a:sy n="70" d="100"/>
        </p:scale>
        <p:origin x="48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25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30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814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35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08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9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02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44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3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05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82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6331-24A2-42F1-83B2-51DCDBE41E28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96FA-05A6-458B-8E97-20D9AED17F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882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86568" y="255565"/>
            <a:ext cx="5767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ESCUELA NORMAL DE EDUCACIÓN PREESCOLAR</a:t>
            </a:r>
            <a:endParaRPr lang="es-MX" sz="1600" dirty="0"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</a:rPr>
              <a:t>LICENCIATURA EN EDUCACIÓN PREESCOLAR</a:t>
            </a:r>
            <a:endParaRPr lang="es-MX" sz="2000" dirty="0">
              <a:latin typeface="Arial" panose="020B0604020202020204" pitchFamily="34" charset="0"/>
            </a:endParaRPr>
          </a:p>
        </p:txBody>
      </p:sp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40" y="1023649"/>
            <a:ext cx="22225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9876" y="2788234"/>
            <a:ext cx="8934124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b="1" dirty="0">
                <a:ea typeface="Times New Roman" panose="02020603050405020304" pitchFamily="18" charset="0"/>
              </a:rPr>
              <a:t>Curso: </a:t>
            </a:r>
            <a:r>
              <a:rPr lang="es-MX" dirty="0">
                <a:ea typeface="Times New Roman" panose="02020603050405020304" pitchFamily="18" charset="0"/>
              </a:rPr>
              <a:t>Estrategias para la Exploración del Mundo Natural.</a:t>
            </a:r>
            <a:endParaRPr lang="es-MX" dirty="0"/>
          </a:p>
          <a:p>
            <a:pPr algn="ctr"/>
            <a:r>
              <a:rPr lang="es-MX" b="1" dirty="0">
                <a:ea typeface="Times New Roman" panose="02020603050405020304" pitchFamily="18" charset="0"/>
              </a:rPr>
              <a:t>“infografía académica” </a:t>
            </a:r>
            <a:endParaRPr lang="es-MX" dirty="0"/>
          </a:p>
          <a:p>
            <a:pPr algn="ctr"/>
            <a:r>
              <a:rPr lang="es-MX" b="1" dirty="0">
                <a:ea typeface="Times New Roman" panose="02020603050405020304" pitchFamily="18" charset="0"/>
              </a:rPr>
              <a:t>Maestra: </a:t>
            </a:r>
            <a:r>
              <a:rPr lang="es-MX" dirty="0" err="1">
                <a:ea typeface="Times New Roman" panose="02020603050405020304" pitchFamily="18" charset="0"/>
              </a:rPr>
              <a:t>Yixie</a:t>
            </a:r>
            <a:r>
              <a:rPr lang="es-MX" dirty="0">
                <a:ea typeface="Times New Roman" panose="02020603050405020304" pitchFamily="18" charset="0"/>
              </a:rPr>
              <a:t> </a:t>
            </a:r>
            <a:r>
              <a:rPr lang="es-MX" dirty="0" err="1">
                <a:ea typeface="Times New Roman" panose="02020603050405020304" pitchFamily="18" charset="0"/>
              </a:rPr>
              <a:t>Karelia</a:t>
            </a:r>
            <a:r>
              <a:rPr lang="es-MX" dirty="0">
                <a:ea typeface="Times New Roman" panose="02020603050405020304" pitchFamily="18" charset="0"/>
              </a:rPr>
              <a:t> Laguna Montañez</a:t>
            </a:r>
            <a:r>
              <a:rPr lang="es-MX" sz="1600" dirty="0">
                <a:ea typeface="Arial" panose="020B0604020202020204" pitchFamily="34" charset="0"/>
              </a:rPr>
              <a:t>.</a:t>
            </a:r>
            <a:endParaRPr lang="es-MX" dirty="0"/>
          </a:p>
          <a:p>
            <a:pPr algn="ctr"/>
            <a:r>
              <a:rPr lang="es-MX" sz="1600" b="1" dirty="0">
                <a:ea typeface="Arial" panose="020B0604020202020204" pitchFamily="34" charset="0"/>
              </a:rPr>
              <a:t>Alumna: </a:t>
            </a:r>
            <a:r>
              <a:rPr lang="es-MX" sz="1600" b="1" dirty="0" err="1">
                <a:ea typeface="Arial" panose="020B0604020202020204" pitchFamily="34" charset="0"/>
              </a:rPr>
              <a:t>Danna</a:t>
            </a:r>
            <a:r>
              <a:rPr lang="es-MX" sz="1600" b="1" dirty="0">
                <a:ea typeface="Arial" panose="020B0604020202020204" pitchFamily="34" charset="0"/>
              </a:rPr>
              <a:t> </a:t>
            </a:r>
            <a:r>
              <a:rPr lang="es-MX" sz="1600" b="1" dirty="0" err="1">
                <a:ea typeface="Arial" panose="020B0604020202020204" pitchFamily="34" charset="0"/>
              </a:rPr>
              <a:t>Sophia</a:t>
            </a:r>
            <a:r>
              <a:rPr lang="es-MX" sz="1600" b="1" dirty="0">
                <a:ea typeface="Arial" panose="020B0604020202020204" pitchFamily="34" charset="0"/>
              </a:rPr>
              <a:t> Rangel Ibarra</a:t>
            </a:r>
            <a:r>
              <a:rPr lang="es-MX" sz="2000" dirty="0">
                <a:ea typeface="Times New Roman" panose="02020603050405020304" pitchFamily="18" charset="0"/>
              </a:rPr>
              <a:t>. #18.</a:t>
            </a:r>
            <a:endParaRPr lang="es-MX" dirty="0"/>
          </a:p>
          <a:p>
            <a:pPr algn="ctr"/>
            <a:r>
              <a:rPr lang="es-MX" b="1" dirty="0">
                <a:ea typeface="Times New Roman" panose="02020603050405020304" pitchFamily="18" charset="0"/>
              </a:rPr>
              <a:t>1°A. </a:t>
            </a:r>
            <a:endParaRPr lang="es-MX" dirty="0"/>
          </a:p>
          <a:p>
            <a:pPr algn="ctr"/>
            <a:r>
              <a:rPr lang="es-MX" b="1" dirty="0">
                <a:ea typeface="Times New Roman" panose="02020603050405020304" pitchFamily="18" charset="0"/>
              </a:rPr>
              <a:t>Unidad I: </a:t>
            </a:r>
            <a:r>
              <a:rPr lang="es-MX" dirty="0">
                <a:ea typeface="Times New Roman" panose="02020603050405020304" pitchFamily="18" charset="0"/>
              </a:rPr>
              <a:t>La didáctica de los contenidos científicos.</a:t>
            </a:r>
            <a:endParaRPr lang="es-MX" dirty="0"/>
          </a:p>
          <a:p>
            <a:pPr algn="ctr"/>
            <a:r>
              <a:rPr lang="es-MX" b="1" dirty="0">
                <a:ea typeface="Times New Roman" panose="02020603050405020304" pitchFamily="18" charset="0"/>
              </a:rPr>
              <a:t>Competencias unidad 1:</a:t>
            </a:r>
            <a:endParaRPr lang="es-MX" dirty="0"/>
          </a:p>
          <a:p>
            <a:pPr algn="ctr">
              <a:buFontTx/>
              <a:buChar char="•"/>
            </a:pPr>
            <a:r>
              <a:rPr lang="es-MX" dirty="0">
                <a:solidFill>
                  <a:srgbClr val="000000"/>
                </a:solidFill>
                <a:ea typeface="Times New Roman" panose="02020603050405020304" pitchFamily="18" charset="0"/>
              </a:rPr>
              <a:t>Utiliza metodologías pertinentes y actualizadas para promover el aprendizaje de los conocimientos científicos de los alumnos en el campo Exploración y comprensión del mundo natural y social que propone el currículum, considerando los contextos y su desarrollo.</a:t>
            </a:r>
            <a:endParaRPr lang="es-MX" dirty="0"/>
          </a:p>
          <a:p>
            <a:pPr algn="ctr"/>
            <a:endParaRPr lang="es-MX" sz="16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s-MX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SALTILLO COAHUILA.                                                                              </a:t>
            </a:r>
            <a:r>
              <a:rPr lang="es-MX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s-MX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01 de abril del 2020.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921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9050" y="-92244"/>
            <a:ext cx="9163050" cy="1292574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-247650" y="1"/>
            <a:ext cx="963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Predecir, observar, explicar e indagar: estrategias efectivas en el aprendizaje de las ciencias</a:t>
            </a:r>
          </a:p>
        </p:txBody>
      </p:sp>
      <p:pic>
        <p:nvPicPr>
          <p:cNvPr id="3080" name="Picture 8" descr="ESTRATEGIA POE by estefhanie blandon on Pr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" y="1307780"/>
            <a:ext cx="3861992" cy="29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905" y="4580970"/>
            <a:ext cx="2038095" cy="22770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4553756"/>
            <a:ext cx="1478738" cy="230424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19050" y="4457430"/>
            <a:ext cx="4167480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Predecir, observar y explicar 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(POE)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estrategia de enseñanza  que  permite conocer qué tanto comprenden los alumnos sobre un tema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284" y="4571320"/>
            <a:ext cx="1593621" cy="228668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019550" y="1401221"/>
            <a:ext cx="5124450" cy="317009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Champagne,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Kopler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y Anderson la propusieron en 1979 para investigar el pensamiento de estudiantes de  primer año la Universidad de Pittsburg.                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la conoció con las siglas </a:t>
            </a:r>
            <a:r>
              <a:rPr lang="es-MX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(demostrar, observar y explicar) y, posteriormente,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Gunstone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White (1981) transformaron la idea de DOE en POE.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1504" y="0"/>
            <a:ext cx="5377218" cy="2210937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</a:t>
            </a:r>
            <a:r>
              <a:rPr lang="es-MX" dirty="0" smtClean="0"/>
              <a:t>ste enfoque ha tenido éxito al promover el cambio conceptual en física. White y </a:t>
            </a:r>
            <a:r>
              <a:rPr lang="es-MX" dirty="0" err="1" smtClean="0"/>
              <a:t>Gunstone</a:t>
            </a:r>
            <a:r>
              <a:rPr lang="es-MX" dirty="0" smtClean="0"/>
              <a:t> consideran que los estudiantes con frecuencia interpretan sus resultados experimentales de manera que sean consecuentes con sus predicciones iniciales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0" y="2210937"/>
            <a:ext cx="3111690" cy="2210937"/>
          </a:xfrm>
          <a:prstGeom prst="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Hofstein</a:t>
            </a:r>
            <a:r>
              <a:rPr lang="es-MX" dirty="0" smtClean="0"/>
              <a:t> (2004) proponen los trabajos prácticos como actividades por indagación. 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5745706" y="2210937"/>
            <a:ext cx="3398293" cy="2210937"/>
          </a:xfrm>
          <a:prstGeom prst="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</a:t>
            </a:r>
            <a:r>
              <a:rPr lang="es-MX" dirty="0" smtClean="0"/>
              <a:t>tapa inicial llamada </a:t>
            </a:r>
            <a:r>
              <a:rPr lang="es-MX" dirty="0" err="1" smtClean="0"/>
              <a:t>preindagación</a:t>
            </a:r>
            <a:r>
              <a:rPr lang="es-MX" dirty="0" smtClean="0"/>
              <a:t>, en que los alumnos observan un experimento o bien lo realizan siguiendo un protocolo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2347415" y="4421874"/>
            <a:ext cx="4367284" cy="24361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</a:t>
            </a:r>
            <a:r>
              <a:rPr lang="es-MX" dirty="0" smtClean="0"/>
              <a:t>egunda fase llamada indagación, los estudiantes formulan hipótesis relacionadas con la pregunta que quieren contestar, diseñan un experimento para contestar dicha pregunta y, finalmente, analizan si se comprobó o no su hipótesis.</a:t>
            </a:r>
            <a:endParaRPr lang="es-MX" dirty="0"/>
          </a:p>
        </p:txBody>
      </p:sp>
      <p:pic>
        <p:nvPicPr>
          <p:cNvPr id="5122" name="Picture 2" descr="Técnica para predecir el futuro - Blog Si no existe inventa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89" y="2210937"/>
            <a:ext cx="2634017" cy="22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5 Experimentos Caseros Para Niños | ¡Explora y Aprend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01503" cy="22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studiantes Adolescentes Extáticos Observando El Estadio Final De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57" y="4421875"/>
            <a:ext cx="2412241" cy="24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xperimentos fáciles para niños: ¡los 10 mejores! - Mi bebé y y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16" y="13648"/>
            <a:ext cx="1937982" cy="21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l Ejecutivo foral animará a niños de 6 años a comparar su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" y="4421873"/>
            <a:ext cx="2341965" cy="24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4353636" cy="3439236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Al ser sencillos y de rápida realización, nos permitieron dedicar más tiempo a la comunicación, a la discusión y al análisis de los resultados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353636" y="3439236"/>
            <a:ext cx="4802318" cy="3415349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Predecir</a:t>
            </a:r>
          </a:p>
          <a:p>
            <a:pPr algn="ctr"/>
            <a:r>
              <a:rPr lang="es-MX" dirty="0" smtClean="0"/>
              <a:t>Observar, Explicar, </a:t>
            </a:r>
          </a:p>
          <a:p>
            <a:pPr algn="ctr"/>
            <a:r>
              <a:rPr lang="es-MX" dirty="0" smtClean="0"/>
              <a:t>POE</a:t>
            </a:r>
          </a:p>
          <a:p>
            <a:pPr algn="ctr"/>
            <a:r>
              <a:rPr lang="es-MX" dirty="0" smtClean="0"/>
              <a:t>Estrategia de enseñanza Metodología,    Demostrar, DOE, Física, Indagación, Desarrollo de habilidades de Aprendizaje, </a:t>
            </a:r>
            <a:r>
              <a:rPr lang="es-MX" dirty="0" err="1" smtClean="0"/>
              <a:t>Preindagación</a:t>
            </a:r>
            <a:r>
              <a:rPr lang="es-MX" dirty="0" smtClean="0"/>
              <a:t>, Enfoques, Objetivo, Clasificar, Ideas, Hipótesis, Comprobar, Experimento,    Argumentar</a:t>
            </a:r>
          </a:p>
          <a:p>
            <a:pPr algn="ctr"/>
            <a:r>
              <a:rPr lang="es-MX" dirty="0" smtClean="0"/>
              <a:t>Evidencias</a:t>
            </a:r>
          </a:p>
          <a:p>
            <a:pPr algn="ctr"/>
            <a:r>
              <a:rPr lang="es-MX" dirty="0" smtClean="0"/>
              <a:t>  Lenguaje claro y preciso.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0" y="3439237"/>
            <a:ext cx="4353636" cy="3418763"/>
          </a:xfrm>
          <a:prstGeom prst="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4353636" y="1"/>
            <a:ext cx="4790364" cy="3439235"/>
          </a:xfrm>
          <a:prstGeom prst="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PALABRAS CLAVE</a:t>
            </a:r>
            <a:r>
              <a:rPr lang="es-MX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es-MX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3063922" y="1951629"/>
            <a:ext cx="2579427" cy="29752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 descr="Lupas de observación para niños - Paper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10" y="2543319"/>
            <a:ext cx="2137249" cy="179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Los Niños Repiten Y La Observación De Un Proyecto De Laboratori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42" y="3809815"/>
            <a:ext cx="2824426" cy="26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38280"/>
              </p:ext>
            </p:extLst>
          </p:nvPr>
        </p:nvGraphicFramePr>
        <p:xfrm>
          <a:off x="122831" y="2105883"/>
          <a:ext cx="8908815" cy="4611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606"/>
                <a:gridCol w="1418606"/>
                <a:gridCol w="1418606"/>
                <a:gridCol w="1418606"/>
                <a:gridCol w="1418606"/>
                <a:gridCol w="1815785"/>
              </a:tblGrid>
              <a:tr h="271859"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DE DESEMPEÑO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FORMAL  </a:t>
                      </a:r>
                      <a:endParaRPr lang="es-MX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RECEPTIVO 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RESOLUTIVO </a:t>
                      </a:r>
                      <a:endParaRPr lang="es-MX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AUTÓNOMO  </a:t>
                      </a:r>
                      <a:endParaRPr lang="es-MX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ESTRATÉGICO 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</a:tr>
              <a:tr h="1563191"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</a:t>
                      </a:r>
                      <a:endParaRPr lang="es-MX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</a:t>
                      </a:r>
                      <a:endParaRPr lang="es-MX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Emplea recursos visuales poco atractivos, imágenes de dibujos animados  y poca relación con el tema. El tamaño  de fuentes, imágenes y gráficos  no está equilibrada y se dificulta su comprensión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Emplea recursos visuales que dificultan la lectura, poco atractivos y no se relacionan con el tema. El tamaño de  las fuentes, imágenes y gráficos no está proporcionado y dificulta su comprensión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Emplea diversos recursos  para facilitar la lectura, pero son poco atractivos, el tamaño de fuentes, imágenes y gráficos de cierta manera es proporcionado.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Emplea diversos recursos para facilitar la lectura con  elementos visuales atractivos. El tamaño de fuentes, imágenes y gráficos es proporcionado y adecuado para su comprensión. 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Emplea diversos recursos para facilitar la lectura, los elementos visuales son muy atractivos y relacionados con el tema. El tamaño de fuentes, imágenes y gráficos es proporcionado y  original para su comprensión.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</a:tr>
              <a:tr h="747613"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Originalidad y creatividad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infografía no ofrece nada de creatividad y originalidad.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Demuestra poca creatividad en el diseño académico  y  carece de ideas originales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Demuestra  cierta creatividad, poca originalidad en su estructura y diseño académico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infografía demuestra cierta creatividad y originalidad en su estructura y diseño académico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Demuestra una amplia creatividad, sus ideas son originales y da soluciones visuales  con enfoque académico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</a:tr>
              <a:tr h="1563191"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Refleja las ideas principales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ofrece dominio de los contenidos, no resume la información esencial , la relación entre las ideas centrales y secundarias es incorrecta y carece de capacidad de síntesis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Demuestra poco dominio de los contenidos, no resume la información esencial, la relación entre las ideas centrales y secundarias es incorrecta. No muestra  capacidad de análisis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Demuestra algo de dominio de los contenidos, resume de forma aceptable la información esencial, la relación entre las ideas centrales y secundarias es incorrecta, muestra regular capacidad de síntesis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Demuestra un buen dominio de los contenidos, resume bien la información esencial y utiliza palabras claves. La relación entre las ideas centrales y secundarias es correcta y muestra capacidad de análisis.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Demuestra un gran dominio de los contenidos. Resume  la perfección la información esencial y utiliza palabras clave .la relación entre las ideas centrales y secundarias es correcta.</a:t>
                      </a:r>
                      <a:endParaRPr lang="es-MX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capacidad de síntesis, muy eficaz para invitar al lector seguir leyendo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</a:tr>
              <a:tr h="205482"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VALOR: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  <a:p>
                      <a:pPr marL="6350" marR="186055" indent="-6350" algn="just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  <a:tc>
                  <a:txBody>
                    <a:bodyPr/>
                    <a:lstStyle/>
                    <a:p>
                      <a:pPr marL="6350" marR="186055" indent="-6350" algn="ctr">
                        <a:lnSpc>
                          <a:spcPct val="107000"/>
                        </a:lnSpc>
                        <a:spcAft>
                          <a:spcPts val="835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83" marR="28583" marT="0" marB="0"/>
                </a:tc>
              </a:tr>
            </a:tbl>
          </a:graphicData>
        </a:graphic>
      </p:graphicFrame>
      <p:pic>
        <p:nvPicPr>
          <p:cNvPr id="4097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44" y="299243"/>
            <a:ext cx="1522413" cy="10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5145" r="58418" b="77448"/>
          <a:stretch>
            <a:fillRect/>
          </a:stretch>
        </p:blipFill>
        <p:spPr bwMode="auto">
          <a:xfrm>
            <a:off x="0" y="0"/>
            <a:ext cx="2762136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00213" y="1903413"/>
            <a:ext cx="215171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0196" y="299243"/>
            <a:ext cx="72009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  <a:tab pos="7648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  <a:tab pos="7648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  <a:tab pos="7648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  <a:tab pos="7648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  <a:tab pos="7648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  <a:tab pos="7648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  <a:tab pos="7648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  <a:tab pos="7648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  <a:tab pos="7648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  <a:tab pos="7648575" algn="r"/>
              </a:tabLst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ESCUELA NORMAL DE EDUCACIÓN PREESCOLAR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  <a:tab pos="7648575" algn="r"/>
              </a:tabLst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Curso: Estrategias para la exploración del mundo natural  2º.semestre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  <a:tab pos="7648575" algn="r"/>
              </a:tabLst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Organizador Gráfico: Infografía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  <a:tab pos="7648575" algn="r"/>
              </a:tabLst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Unidad de aprendizaje II. La construcción de conocimientos sobre la materia, energía y sus interacciones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  <a:tab pos="7648575" algn="r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Competencias profesionales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Integra recursos de la investigación educativa para enriquecer su práctica profesional, expresando su interés por el conocimiento, la ciencia y la mejora de la educación.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Competencias de la unidad de aprendizaje II 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Incorpora los recursos y medios didácticos para que sus alumnos utilicen el conocimiento científico para describir, explicar y predecir fenómenos naturales; para comprender los rasgos característicos de la ciencia; para formular e investigar problemas e hipótesis; así como para documentarse, argumentar y tomar decisiones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 personales y sociales sobre el mundo natural y los cambios que la actividad humana provoca en él.</a:t>
            </a:r>
          </a:p>
        </p:txBody>
      </p:sp>
    </p:spTree>
    <p:extLst>
      <p:ext uri="{BB962C8B-B14F-4D97-AF65-F5344CB8AC3E}">
        <p14:creationId xmlns:p14="http://schemas.microsoft.com/office/powerpoint/2010/main" val="21454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943</Words>
  <Application>Microsoft Office PowerPoint</Application>
  <PresentationFormat>Presentación en pantalla (4:3)</PresentationFormat>
  <Paragraphs>76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PRIMERO B</dc:creator>
  <cp:lastModifiedBy>PRIMERO B</cp:lastModifiedBy>
  <cp:revision>12</cp:revision>
  <dcterms:created xsi:type="dcterms:W3CDTF">2020-04-24T19:08:00Z</dcterms:created>
  <dcterms:modified xsi:type="dcterms:W3CDTF">2020-04-24T21:17:31Z</dcterms:modified>
</cp:coreProperties>
</file>