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1" r:id="rId6"/>
    <p:sldId id="260"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D7E4003-C35D-4000-8DC9-9704FE1E3772}" type="datetimeFigureOut">
              <a:rPr lang="es-MX" smtClean="0"/>
              <a:t>24/04/2020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147856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D7E4003-C35D-4000-8DC9-9704FE1E3772}" type="datetimeFigureOut">
              <a:rPr lang="es-MX" smtClean="0"/>
              <a:t>24/04/2020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75377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D7E4003-C35D-4000-8DC9-9704FE1E3772}" type="datetimeFigureOut">
              <a:rPr lang="es-MX" smtClean="0"/>
              <a:t>24/04/2020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399927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D7E4003-C35D-4000-8DC9-9704FE1E3772}" type="datetimeFigureOut">
              <a:rPr lang="es-MX" smtClean="0"/>
              <a:t>24/04/2020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355743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D7E4003-C35D-4000-8DC9-9704FE1E3772}" type="datetimeFigureOut">
              <a:rPr lang="es-MX" smtClean="0"/>
              <a:t>24/04/2020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39255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D7E4003-C35D-4000-8DC9-9704FE1E3772}" type="datetimeFigureOut">
              <a:rPr lang="es-MX" smtClean="0"/>
              <a:t>24/04/2020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116462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D7E4003-C35D-4000-8DC9-9704FE1E3772}" type="datetimeFigureOut">
              <a:rPr lang="es-MX" smtClean="0"/>
              <a:t>24/04/2020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139032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D7E4003-C35D-4000-8DC9-9704FE1E3772}" type="datetimeFigureOut">
              <a:rPr lang="es-MX" smtClean="0"/>
              <a:t>24/04/2020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266093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D7E4003-C35D-4000-8DC9-9704FE1E3772}" type="datetimeFigureOut">
              <a:rPr lang="es-MX" smtClean="0"/>
              <a:t>24/04/2020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188485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D7E4003-C35D-4000-8DC9-9704FE1E3772}" type="datetimeFigureOut">
              <a:rPr lang="es-MX" smtClean="0"/>
              <a:t>24/04/2020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121704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D7E4003-C35D-4000-8DC9-9704FE1E3772}" type="datetimeFigureOut">
              <a:rPr lang="es-MX" smtClean="0"/>
              <a:t>24/04/2020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EE2B91-39C6-4FCB-9491-4F2D6770FF98}" type="slidenum">
              <a:rPr lang="es-MX" smtClean="0"/>
              <a:t>‹Nº›</a:t>
            </a:fld>
            <a:endParaRPr lang="es-MX"/>
          </a:p>
        </p:txBody>
      </p:sp>
    </p:spTree>
    <p:extLst>
      <p:ext uri="{BB962C8B-B14F-4D97-AF65-F5344CB8AC3E}">
        <p14:creationId xmlns:p14="http://schemas.microsoft.com/office/powerpoint/2010/main" val="62784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4003-C35D-4000-8DC9-9704FE1E3772}" type="datetimeFigureOut">
              <a:rPr lang="es-MX" smtClean="0"/>
              <a:t>24/04/2020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E2B91-39C6-4FCB-9491-4F2D6770FF98}" type="slidenum">
              <a:rPr lang="es-MX" smtClean="0"/>
              <a:t>‹Nº›</a:t>
            </a:fld>
            <a:endParaRPr lang="es-MX"/>
          </a:p>
        </p:txBody>
      </p:sp>
    </p:spTree>
    <p:extLst>
      <p:ext uri="{BB962C8B-B14F-4D97-AF65-F5344CB8AC3E}">
        <p14:creationId xmlns:p14="http://schemas.microsoft.com/office/powerpoint/2010/main" val="53224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187.160.244.18/sistema/mensajes/EnviaMensaje1.asp?e=enep-00040&amp;c=600765339&amp;p=626719B3251M17B602154300&amp;idMateria=5695&amp;idMateria=5695&amp;a=M261&amp;an=YIXIE%20KARELIA%20LAGUNA%20MONTA%D1EZ"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46278"/>
          </a:xfrm>
        </p:spPr>
        <p:txBody>
          <a:bodyPr>
            <a:normAutofit/>
          </a:bodyPr>
          <a:lstStyle/>
          <a:p>
            <a:pPr algn="ctr"/>
            <a:r>
              <a:rPr lang="es-MX" sz="1000" b="1" dirty="0"/>
              <a:t> </a:t>
            </a:r>
            <a:r>
              <a:rPr lang="es-MX" sz="1600" dirty="0"/>
              <a:t/>
            </a:r>
            <a:br>
              <a:rPr lang="es-MX" sz="1600" dirty="0"/>
            </a:br>
            <a:r>
              <a:rPr lang="es-MX" sz="1600" dirty="0" smtClean="0"/>
              <a:t/>
            </a:r>
            <a:br>
              <a:rPr lang="es-MX" sz="1600" dirty="0" smtClean="0"/>
            </a:br>
            <a:r>
              <a:rPr lang="es-MX" sz="1600" dirty="0"/>
              <a:t/>
            </a:r>
            <a:br>
              <a:rPr lang="es-MX" sz="1600" dirty="0"/>
            </a:br>
            <a:r>
              <a:rPr lang="es-MX" sz="1600" b="1" dirty="0" smtClean="0"/>
              <a:t>Escuela </a:t>
            </a:r>
            <a:r>
              <a:rPr lang="es-MX" sz="1600" b="1" dirty="0"/>
              <a:t>Normal De Educación Preescolar</a:t>
            </a:r>
            <a:r>
              <a:rPr lang="es-MX" sz="1600" dirty="0"/>
              <a:t/>
            </a:r>
            <a:br>
              <a:rPr lang="es-MX" sz="1600" dirty="0"/>
            </a:br>
            <a:r>
              <a:rPr lang="es-MX" sz="1600" b="1" dirty="0"/>
              <a:t>Licenciatura En Educación Preescolar</a:t>
            </a:r>
            <a:r>
              <a:rPr lang="es-MX" sz="1600" dirty="0"/>
              <a:t/>
            </a:r>
            <a:br>
              <a:rPr lang="es-MX" sz="1600" dirty="0"/>
            </a:br>
            <a:r>
              <a:rPr lang="es-MX" sz="1600" b="1" dirty="0"/>
              <a:t>ASIGNATURA: ESTRATEGIAS PARA LA EXPLORACIÓN DEL MUNDO NATURAL</a:t>
            </a:r>
            <a:br>
              <a:rPr lang="es-MX" sz="1600" b="1" dirty="0"/>
            </a:br>
            <a:r>
              <a:rPr lang="es-MX" sz="1600" b="1" dirty="0"/>
              <a:t> </a:t>
            </a:r>
            <a:br>
              <a:rPr lang="es-MX" sz="1600" b="1" dirty="0"/>
            </a:br>
            <a:r>
              <a:rPr lang="es-MX" sz="1600" b="1" dirty="0"/>
              <a:t>MAESTRO: </a:t>
            </a:r>
            <a:r>
              <a:rPr lang="es-MX" sz="1600" b="1" u="sng" dirty="0">
                <a:hlinkClick r:id="rId2"/>
              </a:rPr>
              <a:t>YIXIE KARELIA LAGUNA MONTAÑEZ</a:t>
            </a:r>
            <a:r>
              <a:rPr lang="es-MX" sz="1600" b="1" dirty="0"/>
              <a:t/>
            </a:r>
            <a:br>
              <a:rPr lang="es-MX" sz="1600" b="1" dirty="0"/>
            </a:br>
            <a:r>
              <a:rPr lang="es-MX" sz="1600" b="1" dirty="0"/>
              <a:t>Alumna: Marian Leonor Cepeda Leos </a:t>
            </a:r>
            <a:r>
              <a:rPr lang="es-MX" sz="1600" dirty="0"/>
              <a:t/>
            </a:r>
            <a:br>
              <a:rPr lang="es-MX" sz="1600" dirty="0"/>
            </a:br>
            <a:r>
              <a:rPr lang="es-MX" sz="1600" b="1" dirty="0"/>
              <a:t>Nº 4</a:t>
            </a:r>
            <a:r>
              <a:rPr lang="es-MX" sz="1600" dirty="0"/>
              <a:t/>
            </a:r>
            <a:br>
              <a:rPr lang="es-MX" sz="1600" dirty="0"/>
            </a:br>
            <a:r>
              <a:rPr lang="es-MX" sz="1600" b="1" dirty="0"/>
              <a:t>Trabajo:  </a:t>
            </a:r>
            <a:r>
              <a:rPr lang="es-MX" sz="1600" b="1" dirty="0" smtClean="0"/>
              <a:t>INFOGRAFÍA ACADÉMICA</a:t>
            </a:r>
            <a:br>
              <a:rPr lang="es-MX" sz="1600" b="1" dirty="0" smtClean="0"/>
            </a:br>
            <a:r>
              <a:rPr lang="es-MX" sz="1600" dirty="0"/>
              <a:t/>
            </a:r>
            <a:br>
              <a:rPr lang="es-MX" sz="1600" dirty="0"/>
            </a:br>
            <a:r>
              <a:rPr lang="es-MX" sz="1600" b="1" dirty="0"/>
              <a:t>Unidad de aprendizaje II. La construcción de conocimientos sobre la materia, energía y sus interacciones</a:t>
            </a:r>
            <a:r>
              <a:rPr lang="es-MX" sz="1600" dirty="0"/>
              <a:t/>
            </a:r>
            <a:br>
              <a:rPr lang="es-MX" sz="1600" dirty="0"/>
            </a:br>
            <a:r>
              <a:rPr lang="es-MX" sz="1600" dirty="0"/>
              <a:t>Competencias de la unidad de aprendizaje</a:t>
            </a:r>
            <a:br>
              <a:rPr lang="es-MX" sz="1600" dirty="0"/>
            </a:br>
            <a:r>
              <a:rPr lang="es-MX" sz="1600" dirty="0">
                <a:sym typeface="Symbol" panose="05050102010706020507" pitchFamily="18" charset="2"/>
              </a:rPr>
              <a:t></a:t>
            </a:r>
            <a:r>
              <a:rPr lang="es-MX" sz="1600" dirty="0"/>
              <a:t> Incorpora 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a:t>
            </a:r>
            <a:br>
              <a:rPr lang="es-MX" sz="1600" dirty="0"/>
            </a:br>
            <a:r>
              <a:rPr lang="es-MX" sz="1600" dirty="0">
                <a:sym typeface="Symbol" panose="05050102010706020507" pitchFamily="18" charset="2"/>
              </a:rPr>
              <a:t></a:t>
            </a:r>
            <a:r>
              <a:rPr lang="es-MX" sz="1600" dirty="0"/>
              <a:t> Selecciona estrategias derivadas de la didáctica de las ciencias que favorecen el desarrollo intelectual, físico, social y emocional de los alumnos para procurar el logro de los aprendizajes.</a:t>
            </a:r>
            <a:br>
              <a:rPr lang="es-MX" sz="1600" dirty="0"/>
            </a:br>
            <a:r>
              <a:rPr lang="es-MX" sz="1600" dirty="0">
                <a:sym typeface="Symbol" panose="05050102010706020507" pitchFamily="18" charset="2"/>
              </a:rPr>
              <a:t></a:t>
            </a:r>
            <a:r>
              <a:rPr lang="es-MX" sz="1600" dirty="0"/>
              <a:t> Usa los resultados de la investigación en didáctica de las ciencias para profundizar en el conocimiento y los procesos de aprendizaje de sus alumnos.</a:t>
            </a:r>
            <a:br>
              <a:rPr lang="es-MX" sz="1600" dirty="0"/>
            </a:br>
            <a:r>
              <a:rPr lang="es-MX" sz="1600" dirty="0"/>
              <a:t> </a:t>
            </a:r>
            <a:br>
              <a:rPr lang="es-MX" sz="1600" dirty="0"/>
            </a:br>
            <a:endParaRPr lang="es-MX" sz="16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43" y="365125"/>
            <a:ext cx="2037669" cy="1515190"/>
          </a:xfrm>
          <a:prstGeom prst="rect">
            <a:avLst/>
          </a:prstGeom>
        </p:spPr>
      </p:pic>
    </p:spTree>
    <p:extLst>
      <p:ext uri="{BB962C8B-B14F-4D97-AF65-F5344CB8AC3E}">
        <p14:creationId xmlns:p14="http://schemas.microsoft.com/office/powerpoint/2010/main" val="356889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2966795" y="131788"/>
            <a:ext cx="6258410" cy="1325563"/>
          </a:xfrm>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r>
              <a:rPr lang="es-MX" sz="2800" b="1" dirty="0" smtClean="0">
                <a:ln/>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Predecir, observar, explicar e indagar: estrategias efectivas en el aprendizaje de las ciencias.</a:t>
            </a:r>
            <a:endParaRPr lang="es-MX" sz="2800" b="1" dirty="0">
              <a:ln/>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Marcador de contenido 4"/>
          <p:cNvSpPr>
            <a:spLocks noGrp="1"/>
          </p:cNvSpPr>
          <p:nvPr>
            <p:ph sz="half" idx="1"/>
          </p:nvPr>
        </p:nvSpPr>
        <p:spPr>
          <a:xfrm>
            <a:off x="475191" y="1635617"/>
            <a:ext cx="5181600" cy="4873022"/>
          </a:xfrm>
        </p:spPr>
        <p:style>
          <a:lnRef idx="2">
            <a:schemeClr val="dk1"/>
          </a:lnRef>
          <a:fillRef idx="1">
            <a:schemeClr val="lt1"/>
          </a:fillRef>
          <a:effectRef idx="0">
            <a:schemeClr val="dk1"/>
          </a:effectRef>
          <a:fontRef idx="minor">
            <a:schemeClr val="dk1"/>
          </a:fontRef>
        </p:style>
        <p:txBody>
          <a:bodyPr numCol="2">
            <a:normAutofit/>
          </a:bodyPr>
          <a:lstStyle/>
          <a:p>
            <a:r>
              <a:rPr lang="es-MX" sz="1500" dirty="0" smtClean="0"/>
              <a:t>(</a:t>
            </a:r>
            <a:r>
              <a:rPr lang="es-MX" sz="1600" dirty="0" smtClean="0"/>
              <a:t>POE) Predecir, observar y explicar es una estrategia de enseñanza que permite conocer qué tanto comprenden los alumnos sobre un tema al ponerlos ante tres tareas específicas.</a:t>
            </a:r>
          </a:p>
          <a:p>
            <a:r>
              <a:rPr lang="es-MX" sz="1600" dirty="0" smtClean="0"/>
              <a:t>Esta metodología no es reciente, ya que Champagne, Kopler y Anderson (1980) la propusieron en 1979 para investigar el pensamiento de estudiantes de primer año de Física de la Universidad de Pittsburg.</a:t>
            </a:r>
          </a:p>
          <a:p>
            <a:pPr marL="0" indent="0">
              <a:buNone/>
            </a:pPr>
            <a:endParaRPr lang="es-MX" sz="1600" dirty="0" smtClean="0"/>
          </a:p>
          <a:p>
            <a:pPr marL="0" indent="0">
              <a:buNone/>
            </a:pPr>
            <a:endParaRPr lang="es-MX" sz="1600" dirty="0"/>
          </a:p>
          <a:p>
            <a:r>
              <a:rPr lang="es-MX" sz="1600" dirty="0" smtClean="0"/>
              <a:t> Se la conoció con las siglas DOE (demostrar, observar y explicar) y, posteriormente, Gunstone y White (1981) transformaron la idea de DOE en POE.</a:t>
            </a:r>
          </a:p>
          <a:p>
            <a:endParaRPr lang="es-MX" sz="1600" dirty="0"/>
          </a:p>
          <a:p>
            <a:pPr marL="0" indent="0">
              <a:buNone/>
            </a:pPr>
            <a:r>
              <a:rPr lang="es-MX" sz="1600" dirty="0"/>
              <a:t> </a:t>
            </a:r>
            <a:r>
              <a:rPr lang="es-MX" sz="1600" dirty="0" smtClean="0"/>
              <a:t>           </a:t>
            </a:r>
            <a:endParaRPr lang="es-MX" sz="1600" dirty="0"/>
          </a:p>
        </p:txBody>
      </p:sp>
      <p:sp>
        <p:nvSpPr>
          <p:cNvPr id="6" name="Marcador de contenido 5"/>
          <p:cNvSpPr>
            <a:spLocks noGrp="1"/>
          </p:cNvSpPr>
          <p:nvPr>
            <p:ph sz="half" idx="2"/>
          </p:nvPr>
        </p:nvSpPr>
        <p:spPr>
          <a:xfrm>
            <a:off x="6645499" y="1825625"/>
            <a:ext cx="3483239" cy="4683014"/>
          </a:xfrm>
        </p:spPr>
        <p:style>
          <a:lnRef idx="2">
            <a:schemeClr val="dk1"/>
          </a:lnRef>
          <a:fillRef idx="1">
            <a:schemeClr val="lt1"/>
          </a:fillRef>
          <a:effectRef idx="0">
            <a:schemeClr val="dk1"/>
          </a:effectRef>
          <a:fontRef idx="minor">
            <a:schemeClr val="dk1"/>
          </a:fontRef>
        </p:style>
        <p:txBody>
          <a:bodyPr numCol="2">
            <a:normAutofit/>
          </a:bodyPr>
          <a:lstStyle/>
          <a:p>
            <a:r>
              <a:rPr lang="es-MX" sz="1600" dirty="0" smtClean="0"/>
              <a:t>White y Gunstone consideran que los estudiantes con frecuencia interpretan sus resultados experimentales de manera que sean consecuentes con sus predicciones iniciales. </a:t>
            </a:r>
          </a:p>
          <a:p>
            <a:endParaRPr lang="es-MX" sz="1600" dirty="0"/>
          </a:p>
          <a:p>
            <a:endParaRPr lang="es-MX" sz="1600" dirty="0" smtClean="0"/>
          </a:p>
          <a:p>
            <a:endParaRPr lang="es-MX" sz="1600" dirty="0"/>
          </a:p>
          <a:p>
            <a:endParaRPr lang="es-MX" sz="1600" dirty="0" smtClean="0"/>
          </a:p>
          <a:p>
            <a:endParaRPr lang="es-MX" sz="1600" dirty="0"/>
          </a:p>
          <a:p>
            <a:endParaRPr lang="es-MX" sz="1600" dirty="0" smtClean="0"/>
          </a:p>
          <a:p>
            <a:endParaRPr lang="es-MX" sz="1600" dirty="0"/>
          </a:p>
          <a:p>
            <a:endParaRPr lang="es-MX" sz="1600" dirty="0" smtClean="0"/>
          </a:p>
          <a:p>
            <a:endParaRPr lang="es-MX" sz="1600" dirty="0"/>
          </a:p>
          <a:p>
            <a:endParaRPr lang="es-MX" sz="1600" dirty="0" smtClean="0"/>
          </a:p>
          <a:p>
            <a:endParaRPr lang="es-MX" sz="1600" dirty="0"/>
          </a:p>
        </p:txBody>
      </p:sp>
      <p:sp>
        <p:nvSpPr>
          <p:cNvPr id="7" name="Rectángulo 6"/>
          <p:cNvSpPr/>
          <p:nvPr/>
        </p:nvSpPr>
        <p:spPr>
          <a:xfrm>
            <a:off x="6003635" y="2967335"/>
            <a:ext cx="184730" cy="923330"/>
          </a:xfrm>
          <a:prstGeom prst="rect">
            <a:avLst/>
          </a:prstGeom>
          <a:noFill/>
        </p:spPr>
        <p:txBody>
          <a:bodyPr wrap="none" lIns="91440" tIns="45720" rIns="91440" bIns="45720">
            <a:spAutoFit/>
          </a:bodyPr>
          <a:lstStyle/>
          <a:p>
            <a:pPr algn="ctr"/>
            <a:endParaRPr lang="es-MX"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8" name="Imagen 7"/>
          <p:cNvPicPr>
            <a:picLocks noChangeAspect="1"/>
          </p:cNvPicPr>
          <p:nvPr/>
        </p:nvPicPr>
        <p:blipFill>
          <a:blip r:embed="rId2"/>
          <a:stretch>
            <a:fillRect/>
          </a:stretch>
        </p:blipFill>
        <p:spPr>
          <a:xfrm>
            <a:off x="3274228" y="4897853"/>
            <a:ext cx="1703990" cy="1279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3"/>
          <a:stretch>
            <a:fillRect/>
          </a:stretch>
        </p:blipFill>
        <p:spPr>
          <a:xfrm flipH="1">
            <a:off x="3451537" y="3364375"/>
            <a:ext cx="1451834" cy="1052580"/>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4"/>
          <a:stretch>
            <a:fillRect/>
          </a:stretch>
        </p:blipFill>
        <p:spPr>
          <a:xfrm>
            <a:off x="7424720" y="5037854"/>
            <a:ext cx="2062216" cy="1372311"/>
          </a:xfrm>
          <a:prstGeom prst="rect">
            <a:avLst/>
          </a:prstGeom>
        </p:spPr>
      </p:pic>
    </p:spTree>
    <p:extLst>
      <p:ext uri="{BB962C8B-B14F-4D97-AF65-F5344CB8AC3E}">
        <p14:creationId xmlns:p14="http://schemas.microsoft.com/office/powerpoint/2010/main" val="337794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65760" y="464235"/>
            <a:ext cx="4937760" cy="5936566"/>
          </a:xfrm>
        </p:spPr>
        <p:style>
          <a:lnRef idx="2">
            <a:schemeClr val="dk1"/>
          </a:lnRef>
          <a:fillRef idx="1">
            <a:schemeClr val="lt1"/>
          </a:fillRef>
          <a:effectRef idx="0">
            <a:schemeClr val="dk1"/>
          </a:effectRef>
          <a:fontRef idx="minor">
            <a:schemeClr val="dk1"/>
          </a:fontRef>
        </p:style>
        <p:txBody>
          <a:bodyPr numCol="2">
            <a:normAutofit/>
          </a:bodyPr>
          <a:lstStyle/>
          <a:p>
            <a:r>
              <a:rPr lang="es-MX" sz="1800" dirty="0" smtClean="0"/>
              <a:t>Por su parte, Hofstein et al. (2004) proponen los trabajos prácticos como actividades por indagación, a través de las cuales se fomenta el desarrollo de habilidades de aprendizaje como la identificación de supuestos, el uso del pensamiento lógico y crítico y la consideración de explicaciones alternativas.</a:t>
            </a:r>
          </a:p>
          <a:p>
            <a:endParaRPr lang="es-MX" sz="2400" dirty="0" smtClean="0"/>
          </a:p>
          <a:p>
            <a:endParaRPr lang="es-MX" sz="2400" dirty="0"/>
          </a:p>
        </p:txBody>
      </p:sp>
      <p:pic>
        <p:nvPicPr>
          <p:cNvPr id="5" name="Imagen 4"/>
          <p:cNvPicPr>
            <a:picLocks noChangeAspect="1"/>
          </p:cNvPicPr>
          <p:nvPr/>
        </p:nvPicPr>
        <p:blipFill>
          <a:blip r:embed="rId2"/>
          <a:stretch>
            <a:fillRect/>
          </a:stretch>
        </p:blipFill>
        <p:spPr>
          <a:xfrm>
            <a:off x="1955409" y="4616296"/>
            <a:ext cx="2574388" cy="1292673"/>
          </a:xfrm>
          <a:prstGeom prst="rect">
            <a:avLst/>
          </a:prstGeom>
          <a:ln>
            <a:noFill/>
          </a:ln>
          <a:effectLst>
            <a:outerShdw blurRad="190500" algn="tl" rotWithShape="0">
              <a:srgbClr val="000000">
                <a:alpha val="70000"/>
              </a:srgbClr>
            </a:outerShdw>
          </a:effectLst>
        </p:spPr>
      </p:pic>
      <p:sp>
        <p:nvSpPr>
          <p:cNvPr id="11" name="Marcador de contenido 2"/>
          <p:cNvSpPr>
            <a:spLocks noGrp="1"/>
          </p:cNvSpPr>
          <p:nvPr>
            <p:ph sz="half" idx="1"/>
          </p:nvPr>
        </p:nvSpPr>
        <p:spPr>
          <a:xfrm>
            <a:off x="6119446" y="464235"/>
            <a:ext cx="5181600" cy="5639225"/>
          </a:xfrm>
        </p:spPr>
        <p:style>
          <a:lnRef idx="2">
            <a:schemeClr val="dk1"/>
          </a:lnRef>
          <a:fillRef idx="1">
            <a:schemeClr val="lt1"/>
          </a:fillRef>
          <a:effectRef idx="0">
            <a:schemeClr val="dk1"/>
          </a:effectRef>
          <a:fontRef idx="minor">
            <a:schemeClr val="dk1"/>
          </a:fontRef>
        </p:style>
        <p:txBody>
          <a:bodyPr numCol="2">
            <a:normAutofit/>
          </a:bodyPr>
          <a:lstStyle/>
          <a:p>
            <a:r>
              <a:rPr lang="es-MX"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Indagación</a:t>
            </a:r>
          </a:p>
          <a:p>
            <a:pPr marL="0" indent="0">
              <a:buNone/>
            </a:pPr>
            <a:r>
              <a:rPr lang="es-MX" sz="1800" dirty="0" smtClean="0"/>
              <a:t> los estudiantes formulan hipótesis relacionadas con la pregunta que quieren contestar, diseñan un experimento para contestar dicha pregunta y, finalmente, analizan si se comprobó o no su hipótesis. </a:t>
            </a:r>
          </a:p>
          <a:p>
            <a:pPr marL="0" indent="0">
              <a:buNone/>
            </a:pPr>
            <a:endParaRPr lang="es-MX" sz="1800" dirty="0"/>
          </a:p>
        </p:txBody>
      </p:sp>
      <p:pic>
        <p:nvPicPr>
          <p:cNvPr id="12" name="Imagen 11"/>
          <p:cNvPicPr>
            <a:picLocks noChangeAspect="1"/>
          </p:cNvPicPr>
          <p:nvPr/>
        </p:nvPicPr>
        <p:blipFill>
          <a:blip r:embed="rId3"/>
          <a:stretch>
            <a:fillRect/>
          </a:stretch>
        </p:blipFill>
        <p:spPr>
          <a:xfrm>
            <a:off x="8710246" y="1674056"/>
            <a:ext cx="2413390" cy="1357532"/>
          </a:xfrm>
          <a:prstGeom prst="rect">
            <a:avLst/>
          </a:prstGeom>
          <a:ln>
            <a:noFill/>
          </a:ln>
          <a:effectLst>
            <a:softEdge rad="112500"/>
          </a:effectLst>
        </p:spPr>
      </p:pic>
      <p:pic>
        <p:nvPicPr>
          <p:cNvPr id="13" name="Imagen 12"/>
          <p:cNvPicPr>
            <a:picLocks noChangeAspect="1"/>
          </p:cNvPicPr>
          <p:nvPr/>
        </p:nvPicPr>
        <p:blipFill>
          <a:blip r:embed="rId4"/>
          <a:stretch>
            <a:fillRect/>
          </a:stretch>
        </p:blipFill>
        <p:spPr>
          <a:xfrm>
            <a:off x="6964191" y="3511396"/>
            <a:ext cx="295275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970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3271824" y="282632"/>
            <a:ext cx="5703364" cy="6357319"/>
          </a:xfrm>
        </p:spPr>
        <p:style>
          <a:lnRef idx="2">
            <a:schemeClr val="dk1"/>
          </a:lnRef>
          <a:fillRef idx="1">
            <a:schemeClr val="lt1"/>
          </a:fillRef>
          <a:effectRef idx="0">
            <a:schemeClr val="dk1"/>
          </a:effectRef>
          <a:fontRef idx="minor">
            <a:schemeClr val="dk1"/>
          </a:fontRef>
        </p:style>
        <p:txBody>
          <a:bodyPr numCol="2">
            <a:normAutofit/>
          </a:bodyPr>
          <a:lstStyle/>
          <a:p>
            <a:r>
              <a:rPr lang="es-MX" sz="1800" dirty="0" smtClean="0"/>
              <a:t>Los alumnos y profesores de la Facultad de Química de  nivel básico, han  tenido la oportunidad de constatar que la realización de trabajos prácticos bajo los enfoques por indagación y POE fomenta el desarrollo de algunas de las habilidades necesarias para aprender ciencia y, a la vez, aprender cómo se genera el conocimiento científico, todo ello en el marco de la ciencia escolar.</a:t>
            </a:r>
          </a:p>
          <a:p>
            <a:r>
              <a:rPr lang="es-MX" sz="1800" dirty="0" smtClean="0"/>
              <a:t>Además de compartir con los profesores de ciencias esta manera de realizar experimentos en el aula, se ha fomentado la realización de pequeños proyectos escolares en que los trabajos prácticos están vinculados a problemáticas locales como la reforestación, el reciclaje de basuras o las campañas de nutrición para niños y adolescentes.</a:t>
            </a:r>
          </a:p>
        </p:txBody>
      </p:sp>
      <p:pic>
        <p:nvPicPr>
          <p:cNvPr id="7" name="Imagen 6"/>
          <p:cNvPicPr>
            <a:picLocks noChangeAspect="1"/>
          </p:cNvPicPr>
          <p:nvPr/>
        </p:nvPicPr>
        <p:blipFill>
          <a:blip r:embed="rId2"/>
          <a:stretch>
            <a:fillRect/>
          </a:stretch>
        </p:blipFill>
        <p:spPr>
          <a:xfrm>
            <a:off x="6695422" y="2467614"/>
            <a:ext cx="1491973" cy="993677"/>
          </a:xfrm>
          <a:prstGeom prst="rect">
            <a:avLst/>
          </a:prstGeom>
        </p:spPr>
      </p:pic>
      <p:pic>
        <p:nvPicPr>
          <p:cNvPr id="8" name="Imagen 7"/>
          <p:cNvPicPr>
            <a:picLocks noChangeAspect="1"/>
          </p:cNvPicPr>
          <p:nvPr/>
        </p:nvPicPr>
        <p:blipFill>
          <a:blip r:embed="rId3"/>
          <a:stretch>
            <a:fillRect/>
          </a:stretch>
        </p:blipFill>
        <p:spPr>
          <a:xfrm>
            <a:off x="6695422" y="4534236"/>
            <a:ext cx="1846425" cy="1390166"/>
          </a:xfrm>
          <a:prstGeom prst="rect">
            <a:avLst/>
          </a:prstGeom>
        </p:spPr>
      </p:pic>
    </p:spTree>
    <p:extLst>
      <p:ext uri="{BB962C8B-B14F-4D97-AF65-F5344CB8AC3E}">
        <p14:creationId xmlns:p14="http://schemas.microsoft.com/office/powerpoint/2010/main" val="53780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B7FF"/>
        </a:soli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5"/>
            <a:ext cx="5210908" cy="1325563"/>
          </a:xfrm>
        </p:spPr>
        <p:txBody>
          <a:bodyPr/>
          <a:lstStyle/>
          <a:p>
            <a:r>
              <a:rPr lang="es-MX"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Palabras clave </a:t>
            </a:r>
            <a:endParaRPr lang="es-MX"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Marcador de contenido 5"/>
          <p:cNvSpPr>
            <a:spLocks noGrp="1"/>
          </p:cNvSpPr>
          <p:nvPr>
            <p:ph idx="1"/>
          </p:nvPr>
        </p:nvSpPr>
        <p:spPr>
          <a:noFill/>
        </p:spPr>
        <p:txBody>
          <a:bodyPr numCol="2">
            <a:normAutofit/>
          </a:bodyPr>
          <a:lstStyle/>
          <a:p>
            <a:r>
              <a:rPr lang="es-MX" dirty="0" smtClean="0"/>
              <a:t>Observar</a:t>
            </a:r>
          </a:p>
          <a:p>
            <a:r>
              <a:rPr lang="es-MX" dirty="0" smtClean="0"/>
              <a:t> Hipótesis</a:t>
            </a:r>
          </a:p>
          <a:p>
            <a:r>
              <a:rPr lang="es-MX" dirty="0" smtClean="0"/>
              <a:t> Experimento</a:t>
            </a:r>
          </a:p>
          <a:p>
            <a:r>
              <a:rPr lang="es-MX" dirty="0" smtClean="0"/>
              <a:t>Indagación</a:t>
            </a:r>
            <a:endParaRPr lang="es-MX" dirty="0"/>
          </a:p>
          <a:p>
            <a:r>
              <a:rPr lang="es-MX" dirty="0" smtClean="0"/>
              <a:t> POE</a:t>
            </a:r>
          </a:p>
          <a:p>
            <a:r>
              <a:rPr lang="es-MX" dirty="0" smtClean="0"/>
              <a:t>DOE</a:t>
            </a:r>
          </a:p>
          <a:p>
            <a:r>
              <a:rPr lang="es-MX" dirty="0" smtClean="0"/>
              <a:t>Demostrar</a:t>
            </a:r>
          </a:p>
          <a:p>
            <a:r>
              <a:rPr lang="es-MX" dirty="0" smtClean="0"/>
              <a:t>Aprendizaje </a:t>
            </a:r>
          </a:p>
          <a:p>
            <a:r>
              <a:rPr lang="es-MX" dirty="0" smtClean="0"/>
              <a:t>Resultados</a:t>
            </a:r>
          </a:p>
          <a:p>
            <a:r>
              <a:rPr lang="es-MX" dirty="0" smtClean="0"/>
              <a:t>Enseñanza</a:t>
            </a:r>
            <a:endParaRPr lang="es-MX" dirty="0"/>
          </a:p>
          <a:p>
            <a:r>
              <a:rPr lang="es-MX" dirty="0" smtClean="0"/>
              <a:t> ciencia</a:t>
            </a:r>
          </a:p>
          <a:p>
            <a:r>
              <a:rPr lang="es-MX" dirty="0" smtClean="0"/>
              <a:t>conocimiento científico.</a:t>
            </a:r>
            <a:endParaRPr lang="es-MX" dirty="0"/>
          </a:p>
        </p:txBody>
      </p:sp>
    </p:spTree>
    <p:extLst>
      <p:ext uri="{BB962C8B-B14F-4D97-AF65-F5344CB8AC3E}">
        <p14:creationId xmlns:p14="http://schemas.microsoft.com/office/powerpoint/2010/main" val="253043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1"/>
          </p:nvPr>
        </p:nvSpPr>
        <p:spPr>
          <a:xfrm>
            <a:off x="1161756" y="432924"/>
            <a:ext cx="9811043" cy="1424011"/>
          </a:xfrm>
        </p:spPr>
        <p:txBody>
          <a:bodyPr>
            <a:normAutofit/>
          </a:bodyPr>
          <a:lstStyle/>
          <a:p>
            <a:pPr marL="0" indent="0">
              <a:buNone/>
            </a:pPr>
            <a:r>
              <a:rPr lang="es-MX" sz="1400" b="1" dirty="0"/>
              <a:t>Competencias profesionales</a:t>
            </a:r>
            <a:r>
              <a:rPr lang="es-MX" sz="1400" dirty="0"/>
              <a:t>: Integra recursos de la investigación educativa para enriquecer su práctica profesional, expresando su interés por el conocimiento, la ciencia y la mejora de la educación.</a:t>
            </a:r>
            <a:r>
              <a:rPr lang="es-MX" sz="1400" b="1" dirty="0"/>
              <a:t> Competencias de la unidad de aprendizaje II </a:t>
            </a:r>
            <a:r>
              <a:rPr lang="es-MX" sz="1400" dirty="0">
                <a:sym typeface="Symbol" panose="05050102010706020507" pitchFamily="18" charset="2"/>
              </a:rPr>
              <a:t></a:t>
            </a:r>
            <a:r>
              <a:rPr lang="es-MX" sz="1400" dirty="0"/>
              <a:t> Incorpora 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a:t>
            </a:r>
          </a:p>
          <a:p>
            <a:pPr marL="0" indent="0">
              <a:buNone/>
            </a:pPr>
            <a:endParaRPr lang="es-MX" dirty="0"/>
          </a:p>
        </p:txBody>
      </p:sp>
      <p:graphicFrame>
        <p:nvGraphicFramePr>
          <p:cNvPr id="7" name="Tabla 6"/>
          <p:cNvGraphicFramePr>
            <a:graphicFrameLocks noGrp="1"/>
          </p:cNvGraphicFramePr>
          <p:nvPr>
            <p:extLst>
              <p:ext uri="{D42A27DB-BD31-4B8C-83A1-F6EECF244321}">
                <p14:modId xmlns:p14="http://schemas.microsoft.com/office/powerpoint/2010/main" val="1594938827"/>
              </p:ext>
            </p:extLst>
          </p:nvPr>
        </p:nvGraphicFramePr>
        <p:xfrm>
          <a:off x="1718505" y="1856935"/>
          <a:ext cx="8550910" cy="4361466"/>
        </p:xfrm>
        <a:graphic>
          <a:graphicData uri="http://schemas.openxmlformats.org/drawingml/2006/table">
            <a:tbl>
              <a:tblPr firstRow="1" firstCol="1" bandRow="1">
                <a:tableStyleId>{5C22544A-7EE6-4342-B048-85BDC9FD1C3A}</a:tableStyleId>
              </a:tblPr>
              <a:tblGrid>
                <a:gridCol w="969672"/>
                <a:gridCol w="1667279"/>
                <a:gridCol w="1381261"/>
                <a:gridCol w="1401027"/>
                <a:gridCol w="1648095"/>
                <a:gridCol w="1483576"/>
              </a:tblGrid>
              <a:tr h="278932">
                <a:tc>
                  <a:txBody>
                    <a:bodyPr/>
                    <a:lstStyle/>
                    <a:p>
                      <a:pPr algn="ctr">
                        <a:lnSpc>
                          <a:spcPct val="115000"/>
                        </a:lnSpc>
                        <a:spcAft>
                          <a:spcPts val="0"/>
                        </a:spcAft>
                      </a:pPr>
                      <a:r>
                        <a:rPr lang="es-MX" sz="800">
                          <a:effectLst/>
                        </a:rPr>
                        <a:t>CRITERIOS DE DESEMPEÑO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800">
                          <a:effectLst/>
                        </a:rPr>
                        <a:t>PRE FORMAL  </a:t>
                      </a:r>
                      <a:endParaRPr lang="es-MX" sz="900">
                        <a:effectLst/>
                      </a:endParaRPr>
                    </a:p>
                    <a:p>
                      <a:pPr algn="ctr">
                        <a:lnSpc>
                          <a:spcPct val="115000"/>
                        </a:lnSpc>
                        <a:spcAft>
                          <a:spcPts val="0"/>
                        </a:spcAft>
                      </a:pPr>
                      <a:r>
                        <a:rPr lang="es-MX" sz="8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800">
                          <a:effectLst/>
                        </a:rPr>
                        <a:t>RECEPTIVO </a:t>
                      </a:r>
                      <a:endParaRPr lang="es-MX" sz="900">
                        <a:effectLst/>
                      </a:endParaRPr>
                    </a:p>
                    <a:p>
                      <a:pPr algn="ctr">
                        <a:lnSpc>
                          <a:spcPct val="115000"/>
                        </a:lnSpc>
                        <a:spcAft>
                          <a:spcPts val="0"/>
                        </a:spcAft>
                      </a:pPr>
                      <a:r>
                        <a:rPr lang="es-MX" sz="8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800">
                          <a:effectLst/>
                        </a:rPr>
                        <a:t>RESOLUTIVO </a:t>
                      </a:r>
                      <a:endParaRPr lang="es-MX" sz="900">
                        <a:effectLst/>
                      </a:endParaRPr>
                    </a:p>
                    <a:p>
                      <a:pPr algn="ctr">
                        <a:lnSpc>
                          <a:spcPct val="115000"/>
                        </a:lnSpc>
                        <a:spcAft>
                          <a:spcPts val="0"/>
                        </a:spcAft>
                      </a:pPr>
                      <a:r>
                        <a:rPr lang="es-MX" sz="8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800">
                          <a:effectLst/>
                        </a:rPr>
                        <a:t>AUTÓNOMO  </a:t>
                      </a:r>
                      <a:endParaRPr lang="es-MX" sz="900">
                        <a:effectLst/>
                      </a:endParaRPr>
                    </a:p>
                    <a:p>
                      <a:pPr algn="ctr">
                        <a:lnSpc>
                          <a:spcPct val="115000"/>
                        </a:lnSpc>
                        <a:spcAft>
                          <a:spcPts val="0"/>
                        </a:spcAft>
                      </a:pPr>
                      <a:r>
                        <a:rPr lang="es-MX" sz="8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800">
                          <a:effectLst/>
                        </a:rPr>
                        <a:t>ESTRATÉGICO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r>
              <a:tr h="1394660">
                <a:tc>
                  <a:txBody>
                    <a:bodyPr/>
                    <a:lstStyle/>
                    <a:p>
                      <a:pPr algn="l">
                        <a:lnSpc>
                          <a:spcPct val="115000"/>
                        </a:lnSpc>
                        <a:spcAft>
                          <a:spcPts val="0"/>
                        </a:spcAft>
                      </a:pPr>
                      <a:r>
                        <a:rPr lang="es-MX" sz="800">
                          <a:effectLst/>
                        </a:rPr>
                        <a:t>Presentación </a:t>
                      </a:r>
                      <a:endParaRPr lang="es-MX" sz="900">
                        <a:effectLst/>
                      </a:endParaRPr>
                    </a:p>
                    <a:p>
                      <a:pPr algn="l">
                        <a:lnSpc>
                          <a:spcPct val="115000"/>
                        </a:lnSpc>
                        <a:spcAft>
                          <a:spcPts val="0"/>
                        </a:spcAft>
                      </a:pPr>
                      <a:r>
                        <a:rPr lang="es-MX" sz="800">
                          <a:effectLst/>
                        </a:rPr>
                        <a:t>visual</a:t>
                      </a:r>
                      <a:endParaRPr lang="es-MX" sz="900">
                        <a:effectLst/>
                      </a:endParaRPr>
                    </a:p>
                    <a:p>
                      <a:pPr algn="l">
                        <a:lnSpc>
                          <a:spcPct val="115000"/>
                        </a:lnSpc>
                        <a:spcAft>
                          <a:spcPts val="0"/>
                        </a:spcAft>
                      </a:pPr>
                      <a:r>
                        <a:rPr lang="es-MX" sz="8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 Emplea recursos visuales poco atractivos, imágenes de dibujos animados  y poca relación con el tema. El tamaño  de fuentes, imágenes y gráficos  no está equilibrada y se dificulta su comprensión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Emplea recursos visuales que dificultan la lectura, poco atractivos y no se relacionan con el tema. El tamaño de  las fuentes, imágenes y gráficos no está proporcionado y dificulta su comprensión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 Emplea diversos recursos  para facilitar la lectura, pero son poco atractivos, el tamaño de fuentes, imágenes y gráficos de cierta manera es proporcionado.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Emplea diversos recursos para facilitar la lectura con  elementos visuales atractivos. El tamaño de fuentes, imágenes y gráficos es proporcionado y adecuado para su comprensión.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  Emplea diversos recursos para facilitar la lectura, los elementos visuales son muy atractivos y relacionados con el tema. El tamaño de fuentes, imágenes y gráficos es proporcionado y  original para su comprensión.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r>
              <a:tr h="697330">
                <a:tc>
                  <a:txBody>
                    <a:bodyPr/>
                    <a:lstStyle/>
                    <a:p>
                      <a:pPr algn="l">
                        <a:lnSpc>
                          <a:spcPct val="115000"/>
                        </a:lnSpc>
                        <a:spcAft>
                          <a:spcPts val="0"/>
                        </a:spcAft>
                      </a:pPr>
                      <a:r>
                        <a:rPr lang="es-MX" sz="800">
                          <a:effectLst/>
                        </a:rPr>
                        <a:t>Originalidad y creatividad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La infografía no ofrece nada de creatividad y originalidad.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poca creatividad en el diseño académico  y  carece de ideas originales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cierta creatividad, poca originalidad en su estructura y diseño académico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La infografía demuestra cierta creatividad y originalidad en su estructura y diseño académico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una amplia creatividad, sus ideas son originales y da soluciones visuales  con enfoque académico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r>
              <a:tr h="1673592">
                <a:tc>
                  <a:txBody>
                    <a:bodyPr/>
                    <a:lstStyle/>
                    <a:p>
                      <a:pPr algn="l">
                        <a:lnSpc>
                          <a:spcPct val="115000"/>
                        </a:lnSpc>
                        <a:spcAft>
                          <a:spcPts val="0"/>
                        </a:spcAft>
                      </a:pPr>
                      <a:r>
                        <a:rPr lang="es-MX" sz="800">
                          <a:effectLst/>
                        </a:rPr>
                        <a:t>Refleja las ideas principales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No ofrece dominio de los contenidos, no resume la información esencial , la relación entre las ideas centrales y secundarias es incorrecta y carece de capacidad de síntesis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poco dominio de los contenidos, no resume la información esencial, la relación entre las ideas centrales y secundarias es incorrecta. No muestra  capacidad de análisis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algo de dominio de los contenidos, resume de forma aceptable la información esencial, la relación entre las ideas centrales y secundarias es incorrecta, muestra regular capacidad de síntesis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un buen dominio de los contenidos, resume bien la información esencial y utiliza palabras claves. La relación entre las ideas centrales y secundarias es correcta y muestra capacidad de análisis.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l">
                        <a:lnSpc>
                          <a:spcPct val="115000"/>
                        </a:lnSpc>
                        <a:spcAft>
                          <a:spcPts val="0"/>
                        </a:spcAft>
                      </a:pPr>
                      <a:r>
                        <a:rPr lang="es-MX" sz="800">
                          <a:effectLst/>
                        </a:rPr>
                        <a:t>Demuestra un gran dominio de los contenidos. Resume  la perfección la información esencial y utiliza palabras clave .la relación entre las ideas centrales y secundarias es correcta.</a:t>
                      </a:r>
                      <a:endParaRPr lang="es-MX" sz="900">
                        <a:effectLst/>
                      </a:endParaRPr>
                    </a:p>
                    <a:p>
                      <a:pPr algn="l">
                        <a:lnSpc>
                          <a:spcPct val="115000"/>
                        </a:lnSpc>
                        <a:spcAft>
                          <a:spcPts val="0"/>
                        </a:spcAft>
                      </a:pPr>
                      <a:r>
                        <a:rPr lang="es-MX" sz="800">
                          <a:effectLst/>
                        </a:rPr>
                        <a:t>Gran capacidad de síntesis, muy eficaz para invitar al lector seguir leyendo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r>
              <a:tr h="306825">
                <a:tc>
                  <a:txBody>
                    <a:bodyPr/>
                    <a:lstStyle/>
                    <a:p>
                      <a:pPr algn="ctr">
                        <a:lnSpc>
                          <a:spcPct val="115000"/>
                        </a:lnSpc>
                        <a:spcAft>
                          <a:spcPts val="0"/>
                        </a:spcAft>
                      </a:pPr>
                      <a:r>
                        <a:rPr lang="es-MX" sz="900">
                          <a:effectLst/>
                        </a:rPr>
                        <a:t>VALOR: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900">
                          <a:effectLst/>
                        </a:rPr>
                        <a:t>60%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900">
                          <a:effectLst/>
                        </a:rPr>
                        <a:t>70%</a:t>
                      </a:r>
                    </a:p>
                    <a:p>
                      <a:pPr algn="l">
                        <a:lnSpc>
                          <a:spcPct val="115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900">
                          <a:effectLst/>
                        </a:rPr>
                        <a:t>80%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900">
                          <a:effectLst/>
                        </a:rPr>
                        <a:t>90%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es-MX" sz="900" dirty="0">
                          <a:effectLst/>
                        </a:rPr>
                        <a:t>100%</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r>
            </a:tbl>
          </a:graphicData>
        </a:graphic>
      </p:graphicFrame>
    </p:spTree>
    <p:extLst>
      <p:ext uri="{BB962C8B-B14F-4D97-AF65-F5344CB8AC3E}">
        <p14:creationId xmlns:p14="http://schemas.microsoft.com/office/powerpoint/2010/main" val="4183215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898</Words>
  <Application>Microsoft Office PowerPoint</Application>
  <PresentationFormat>Panorámica</PresentationFormat>
  <Paragraphs>76</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 Unicode MS</vt:lpstr>
      <vt:lpstr>Arial</vt:lpstr>
      <vt:lpstr>Calibri</vt:lpstr>
      <vt:lpstr>Calibri Light</vt:lpstr>
      <vt:lpstr>Symbol</vt:lpstr>
      <vt:lpstr>Times New Roman</vt:lpstr>
      <vt:lpstr>Tema de Office</vt:lpstr>
      <vt:lpstr>    Escuela Normal De Educación Preescolar Licenciatura En Educación Preescolar ASIGNATURA: ESTRATEGIAS PARA LA EXPLORACIÓN DEL MUNDO NATURAL   MAESTRO: YIXIE KARELIA LAGUNA MONTAÑEZ Alumna: Marian Leonor Cepeda Leos  Nº 4 Trabajo:  INFOGRAFÍA ACADÉMICA  Unidad de aprendizaje II. La construcción de conocimientos sobre la materia, energía y sus interacciones Competencias de la unidad de aprendizaje  Incorpora 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  Selecciona estrategias derivadas de la didáctica de las ciencias que favorecen el desarrollo intelectual, físico, social y emocional de los alumnos para procurar el logro de los aprendizajes.  Usa los resultados de la investigación en didáctica de las ciencias para profundizar en el conocimiento y los procesos de aprendizaje de sus alumnos.   </vt:lpstr>
      <vt:lpstr>Predecir, observar, explicar e indagar: estrategias efectivas en el aprendizaje de las ciencias.</vt:lpstr>
      <vt:lpstr>Presentación de PowerPoint</vt:lpstr>
      <vt:lpstr>Presentación de PowerPoint</vt:lpstr>
      <vt:lpstr>Palabras clave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Predecir, observar, explicar e indagar: estrategias efectivas en el aprendizaje de las ciencias.</dc:title>
  <dc:creator>Juridico</dc:creator>
  <cp:lastModifiedBy>Juridico</cp:lastModifiedBy>
  <cp:revision>10</cp:revision>
  <dcterms:created xsi:type="dcterms:W3CDTF">2020-04-24T20:23:32Z</dcterms:created>
  <dcterms:modified xsi:type="dcterms:W3CDTF">2020-04-24T21:38:46Z</dcterms:modified>
</cp:coreProperties>
</file>