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7" r:id="rId4"/>
    <p:sldId id="261"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Estilo claro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Estilo claro 1 - Acento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E622D78-A601-44A4-A505-B33198E70AC9}"/>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a16="http://schemas.microsoft.com/office/drawing/2014/main" id="{1F2F77FB-CAB8-43E8-9197-BA1BFCD1A9A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a16="http://schemas.microsoft.com/office/drawing/2014/main" id="{D0D4DD63-5BC2-4976-9CFB-9FA83AA31E9F}"/>
              </a:ext>
            </a:extLst>
          </p:cNvPr>
          <p:cNvSpPr>
            <a:spLocks noGrp="1"/>
          </p:cNvSpPr>
          <p:nvPr>
            <p:ph type="dt" sz="half" idx="10"/>
          </p:nvPr>
        </p:nvSpPr>
        <p:spPr/>
        <p:txBody>
          <a:bodyPr/>
          <a:lstStyle/>
          <a:p>
            <a:fld id="{23A34ED9-0E40-4402-A9DF-FDFDA6CCD211}" type="datetimeFigureOut">
              <a:rPr lang="es-MX" smtClean="0"/>
              <a:t>27/04/2020</a:t>
            </a:fld>
            <a:endParaRPr lang="es-MX" dirty="0"/>
          </a:p>
        </p:txBody>
      </p:sp>
      <p:sp>
        <p:nvSpPr>
          <p:cNvPr id="5" name="Marcador de pie de página 4">
            <a:extLst>
              <a:ext uri="{FF2B5EF4-FFF2-40B4-BE49-F238E27FC236}">
                <a16:creationId xmlns:a16="http://schemas.microsoft.com/office/drawing/2014/main" id="{19344A3A-04B5-46C8-8AB1-B95384E9D818}"/>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2DC4D64A-A478-4466-82D0-D35801388D7D}"/>
              </a:ext>
            </a:extLst>
          </p:cNvPr>
          <p:cNvSpPr>
            <a:spLocks noGrp="1"/>
          </p:cNvSpPr>
          <p:nvPr>
            <p:ph type="sldNum" sz="quarter" idx="12"/>
          </p:nvPr>
        </p:nvSpPr>
        <p:spPr/>
        <p:txBody>
          <a:bodyPr/>
          <a:lstStyle/>
          <a:p>
            <a:fld id="{D35ACBF1-DF6B-4541-A786-A1CB90877D4E}" type="slidenum">
              <a:rPr lang="es-MX" smtClean="0"/>
              <a:t>‹Nº›</a:t>
            </a:fld>
            <a:endParaRPr lang="es-MX" dirty="0"/>
          </a:p>
        </p:txBody>
      </p:sp>
    </p:spTree>
    <p:extLst>
      <p:ext uri="{BB962C8B-B14F-4D97-AF65-F5344CB8AC3E}">
        <p14:creationId xmlns:p14="http://schemas.microsoft.com/office/powerpoint/2010/main" val="2730425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623096-3C25-4168-A040-D2092E59D2D2}"/>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14D03362-7857-4552-83F1-6E7AEFCA2A14}"/>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8E48E871-4AD6-474A-ABAF-5292262AE931}"/>
              </a:ext>
            </a:extLst>
          </p:cNvPr>
          <p:cNvSpPr>
            <a:spLocks noGrp="1"/>
          </p:cNvSpPr>
          <p:nvPr>
            <p:ph type="dt" sz="half" idx="10"/>
          </p:nvPr>
        </p:nvSpPr>
        <p:spPr/>
        <p:txBody>
          <a:bodyPr/>
          <a:lstStyle/>
          <a:p>
            <a:fld id="{23A34ED9-0E40-4402-A9DF-FDFDA6CCD211}" type="datetimeFigureOut">
              <a:rPr lang="es-MX" smtClean="0"/>
              <a:t>27/04/2020</a:t>
            </a:fld>
            <a:endParaRPr lang="es-MX" dirty="0"/>
          </a:p>
        </p:txBody>
      </p:sp>
      <p:sp>
        <p:nvSpPr>
          <p:cNvPr id="5" name="Marcador de pie de página 4">
            <a:extLst>
              <a:ext uri="{FF2B5EF4-FFF2-40B4-BE49-F238E27FC236}">
                <a16:creationId xmlns:a16="http://schemas.microsoft.com/office/drawing/2014/main" id="{E66E7F10-A41F-495C-9EC0-8B951B0500C5}"/>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64CB0E30-85CA-43F7-824D-599DAAC8AE08}"/>
              </a:ext>
            </a:extLst>
          </p:cNvPr>
          <p:cNvSpPr>
            <a:spLocks noGrp="1"/>
          </p:cNvSpPr>
          <p:nvPr>
            <p:ph type="sldNum" sz="quarter" idx="12"/>
          </p:nvPr>
        </p:nvSpPr>
        <p:spPr/>
        <p:txBody>
          <a:bodyPr/>
          <a:lstStyle/>
          <a:p>
            <a:fld id="{D35ACBF1-DF6B-4541-A786-A1CB90877D4E}" type="slidenum">
              <a:rPr lang="es-MX" smtClean="0"/>
              <a:t>‹Nº›</a:t>
            </a:fld>
            <a:endParaRPr lang="es-MX" dirty="0"/>
          </a:p>
        </p:txBody>
      </p:sp>
    </p:spTree>
    <p:extLst>
      <p:ext uri="{BB962C8B-B14F-4D97-AF65-F5344CB8AC3E}">
        <p14:creationId xmlns:p14="http://schemas.microsoft.com/office/powerpoint/2010/main" val="58582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6BF03B6A-FD36-4CB2-B745-B67579364A33}"/>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a16="http://schemas.microsoft.com/office/drawing/2014/main" id="{A5FA8EB9-2432-41D1-A8AE-6AC9CDB7924F}"/>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2EC04F7-16A4-49B0-B005-C6877FAD3E84}"/>
              </a:ext>
            </a:extLst>
          </p:cNvPr>
          <p:cNvSpPr>
            <a:spLocks noGrp="1"/>
          </p:cNvSpPr>
          <p:nvPr>
            <p:ph type="dt" sz="half" idx="10"/>
          </p:nvPr>
        </p:nvSpPr>
        <p:spPr/>
        <p:txBody>
          <a:bodyPr/>
          <a:lstStyle/>
          <a:p>
            <a:fld id="{23A34ED9-0E40-4402-A9DF-FDFDA6CCD211}" type="datetimeFigureOut">
              <a:rPr lang="es-MX" smtClean="0"/>
              <a:t>27/04/2020</a:t>
            </a:fld>
            <a:endParaRPr lang="es-MX" dirty="0"/>
          </a:p>
        </p:txBody>
      </p:sp>
      <p:sp>
        <p:nvSpPr>
          <p:cNvPr id="5" name="Marcador de pie de página 4">
            <a:extLst>
              <a:ext uri="{FF2B5EF4-FFF2-40B4-BE49-F238E27FC236}">
                <a16:creationId xmlns:a16="http://schemas.microsoft.com/office/drawing/2014/main" id="{FD81B681-A19C-4263-AAB2-65323599A281}"/>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DF3DE9E6-770C-4053-9326-9EE8F51332E8}"/>
              </a:ext>
            </a:extLst>
          </p:cNvPr>
          <p:cNvSpPr>
            <a:spLocks noGrp="1"/>
          </p:cNvSpPr>
          <p:nvPr>
            <p:ph type="sldNum" sz="quarter" idx="12"/>
          </p:nvPr>
        </p:nvSpPr>
        <p:spPr/>
        <p:txBody>
          <a:bodyPr/>
          <a:lstStyle/>
          <a:p>
            <a:fld id="{D35ACBF1-DF6B-4541-A786-A1CB90877D4E}" type="slidenum">
              <a:rPr lang="es-MX" smtClean="0"/>
              <a:t>‹Nº›</a:t>
            </a:fld>
            <a:endParaRPr lang="es-MX" dirty="0"/>
          </a:p>
        </p:txBody>
      </p:sp>
    </p:spTree>
    <p:extLst>
      <p:ext uri="{BB962C8B-B14F-4D97-AF65-F5344CB8AC3E}">
        <p14:creationId xmlns:p14="http://schemas.microsoft.com/office/powerpoint/2010/main" val="2275597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A4D8AC3-0466-4070-8525-1D3C8474806C}"/>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CC9E3F90-4B2F-4AF1-9FCC-2D6DD685B1E8}"/>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DC7EE2E3-E6C5-4658-983A-98E848147107}"/>
              </a:ext>
            </a:extLst>
          </p:cNvPr>
          <p:cNvSpPr>
            <a:spLocks noGrp="1"/>
          </p:cNvSpPr>
          <p:nvPr>
            <p:ph type="dt" sz="half" idx="10"/>
          </p:nvPr>
        </p:nvSpPr>
        <p:spPr/>
        <p:txBody>
          <a:bodyPr/>
          <a:lstStyle/>
          <a:p>
            <a:fld id="{23A34ED9-0E40-4402-A9DF-FDFDA6CCD211}" type="datetimeFigureOut">
              <a:rPr lang="es-MX" smtClean="0"/>
              <a:t>27/04/2020</a:t>
            </a:fld>
            <a:endParaRPr lang="es-MX" dirty="0"/>
          </a:p>
        </p:txBody>
      </p:sp>
      <p:sp>
        <p:nvSpPr>
          <p:cNvPr id="5" name="Marcador de pie de página 4">
            <a:extLst>
              <a:ext uri="{FF2B5EF4-FFF2-40B4-BE49-F238E27FC236}">
                <a16:creationId xmlns:a16="http://schemas.microsoft.com/office/drawing/2014/main" id="{509B1489-DC97-4B67-B044-702F0AAA8F6C}"/>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AE4B88FB-38E5-4F30-BFCC-AD366517F413}"/>
              </a:ext>
            </a:extLst>
          </p:cNvPr>
          <p:cNvSpPr>
            <a:spLocks noGrp="1"/>
          </p:cNvSpPr>
          <p:nvPr>
            <p:ph type="sldNum" sz="quarter" idx="12"/>
          </p:nvPr>
        </p:nvSpPr>
        <p:spPr/>
        <p:txBody>
          <a:bodyPr/>
          <a:lstStyle/>
          <a:p>
            <a:fld id="{D35ACBF1-DF6B-4541-A786-A1CB90877D4E}" type="slidenum">
              <a:rPr lang="es-MX" smtClean="0"/>
              <a:t>‹Nº›</a:t>
            </a:fld>
            <a:endParaRPr lang="es-MX" dirty="0"/>
          </a:p>
        </p:txBody>
      </p:sp>
    </p:spTree>
    <p:extLst>
      <p:ext uri="{BB962C8B-B14F-4D97-AF65-F5344CB8AC3E}">
        <p14:creationId xmlns:p14="http://schemas.microsoft.com/office/powerpoint/2010/main" val="4115078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B74081A-5400-4630-AD77-72772EBF8EAE}"/>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37EB13D2-8DE7-4FB4-BEF0-5DF88DF69B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215D3186-A899-4ADD-AAFD-4F91E18988ED}"/>
              </a:ext>
            </a:extLst>
          </p:cNvPr>
          <p:cNvSpPr>
            <a:spLocks noGrp="1"/>
          </p:cNvSpPr>
          <p:nvPr>
            <p:ph type="dt" sz="half" idx="10"/>
          </p:nvPr>
        </p:nvSpPr>
        <p:spPr/>
        <p:txBody>
          <a:bodyPr/>
          <a:lstStyle/>
          <a:p>
            <a:fld id="{23A34ED9-0E40-4402-A9DF-FDFDA6CCD211}" type="datetimeFigureOut">
              <a:rPr lang="es-MX" smtClean="0"/>
              <a:t>27/04/2020</a:t>
            </a:fld>
            <a:endParaRPr lang="es-MX" dirty="0"/>
          </a:p>
        </p:txBody>
      </p:sp>
      <p:sp>
        <p:nvSpPr>
          <p:cNvPr id="5" name="Marcador de pie de página 4">
            <a:extLst>
              <a:ext uri="{FF2B5EF4-FFF2-40B4-BE49-F238E27FC236}">
                <a16:creationId xmlns:a16="http://schemas.microsoft.com/office/drawing/2014/main" id="{4E909904-980C-4AB3-93B5-5864ABDFACA2}"/>
              </a:ext>
            </a:extLst>
          </p:cNvPr>
          <p:cNvSpPr>
            <a:spLocks noGrp="1"/>
          </p:cNvSpPr>
          <p:nvPr>
            <p:ph type="ftr" sz="quarter" idx="11"/>
          </p:nvPr>
        </p:nvSpPr>
        <p:spPr/>
        <p:txBody>
          <a:bodyPr/>
          <a:lstStyle/>
          <a:p>
            <a:endParaRPr lang="es-MX" dirty="0"/>
          </a:p>
        </p:txBody>
      </p:sp>
      <p:sp>
        <p:nvSpPr>
          <p:cNvPr id="6" name="Marcador de número de diapositiva 5">
            <a:extLst>
              <a:ext uri="{FF2B5EF4-FFF2-40B4-BE49-F238E27FC236}">
                <a16:creationId xmlns:a16="http://schemas.microsoft.com/office/drawing/2014/main" id="{FCFA932E-F3AD-47CD-AA5A-F04D73604944}"/>
              </a:ext>
            </a:extLst>
          </p:cNvPr>
          <p:cNvSpPr>
            <a:spLocks noGrp="1"/>
          </p:cNvSpPr>
          <p:nvPr>
            <p:ph type="sldNum" sz="quarter" idx="12"/>
          </p:nvPr>
        </p:nvSpPr>
        <p:spPr/>
        <p:txBody>
          <a:bodyPr/>
          <a:lstStyle/>
          <a:p>
            <a:fld id="{D35ACBF1-DF6B-4541-A786-A1CB90877D4E}" type="slidenum">
              <a:rPr lang="es-MX" smtClean="0"/>
              <a:t>‹Nº›</a:t>
            </a:fld>
            <a:endParaRPr lang="es-MX" dirty="0"/>
          </a:p>
        </p:txBody>
      </p:sp>
    </p:spTree>
    <p:extLst>
      <p:ext uri="{BB962C8B-B14F-4D97-AF65-F5344CB8AC3E}">
        <p14:creationId xmlns:p14="http://schemas.microsoft.com/office/powerpoint/2010/main" val="1498799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D93D7E-95AB-45FD-8F2D-098207A3247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703477BE-338F-442E-9F39-E7DC9933DEA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a16="http://schemas.microsoft.com/office/drawing/2014/main" id="{08D6257E-FAE1-4855-B566-08E6ECFD3011}"/>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a16="http://schemas.microsoft.com/office/drawing/2014/main" id="{7A67CE1B-10F8-4F32-B84B-DC9D7DDFCAC0}"/>
              </a:ext>
            </a:extLst>
          </p:cNvPr>
          <p:cNvSpPr>
            <a:spLocks noGrp="1"/>
          </p:cNvSpPr>
          <p:nvPr>
            <p:ph type="dt" sz="half" idx="10"/>
          </p:nvPr>
        </p:nvSpPr>
        <p:spPr/>
        <p:txBody>
          <a:bodyPr/>
          <a:lstStyle/>
          <a:p>
            <a:fld id="{23A34ED9-0E40-4402-A9DF-FDFDA6CCD211}" type="datetimeFigureOut">
              <a:rPr lang="es-MX" smtClean="0"/>
              <a:t>27/04/2020</a:t>
            </a:fld>
            <a:endParaRPr lang="es-MX" dirty="0"/>
          </a:p>
        </p:txBody>
      </p:sp>
      <p:sp>
        <p:nvSpPr>
          <p:cNvPr id="6" name="Marcador de pie de página 5">
            <a:extLst>
              <a:ext uri="{FF2B5EF4-FFF2-40B4-BE49-F238E27FC236}">
                <a16:creationId xmlns:a16="http://schemas.microsoft.com/office/drawing/2014/main" id="{5E272B49-576E-4FAD-BC20-8C7EC64BBE6D}"/>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id="{9294A870-D8DE-4FEE-B529-5789A06CE0AA}"/>
              </a:ext>
            </a:extLst>
          </p:cNvPr>
          <p:cNvSpPr>
            <a:spLocks noGrp="1"/>
          </p:cNvSpPr>
          <p:nvPr>
            <p:ph type="sldNum" sz="quarter" idx="12"/>
          </p:nvPr>
        </p:nvSpPr>
        <p:spPr/>
        <p:txBody>
          <a:bodyPr/>
          <a:lstStyle/>
          <a:p>
            <a:fld id="{D35ACBF1-DF6B-4541-A786-A1CB90877D4E}" type="slidenum">
              <a:rPr lang="es-MX" smtClean="0"/>
              <a:t>‹Nº›</a:t>
            </a:fld>
            <a:endParaRPr lang="es-MX" dirty="0"/>
          </a:p>
        </p:txBody>
      </p:sp>
    </p:spTree>
    <p:extLst>
      <p:ext uri="{BB962C8B-B14F-4D97-AF65-F5344CB8AC3E}">
        <p14:creationId xmlns:p14="http://schemas.microsoft.com/office/powerpoint/2010/main" val="2633904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4810916-8334-4D0C-A0CF-4E62E74CA55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2507BC5F-2B0D-40DC-80B6-5A5B8A40EA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9002DCCC-1FEE-41BC-8BE6-39872C494032}"/>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a16="http://schemas.microsoft.com/office/drawing/2014/main" id="{8137C7F4-3978-4D46-9166-137A48387E5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9C41ECF1-2C5D-44A7-AA43-6475E8EA8E56}"/>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a16="http://schemas.microsoft.com/office/drawing/2014/main" id="{76E62A1D-20AA-4492-824A-C8EA82C1C331}"/>
              </a:ext>
            </a:extLst>
          </p:cNvPr>
          <p:cNvSpPr>
            <a:spLocks noGrp="1"/>
          </p:cNvSpPr>
          <p:nvPr>
            <p:ph type="dt" sz="half" idx="10"/>
          </p:nvPr>
        </p:nvSpPr>
        <p:spPr/>
        <p:txBody>
          <a:bodyPr/>
          <a:lstStyle/>
          <a:p>
            <a:fld id="{23A34ED9-0E40-4402-A9DF-FDFDA6CCD211}" type="datetimeFigureOut">
              <a:rPr lang="es-MX" smtClean="0"/>
              <a:t>27/04/2020</a:t>
            </a:fld>
            <a:endParaRPr lang="es-MX" dirty="0"/>
          </a:p>
        </p:txBody>
      </p:sp>
      <p:sp>
        <p:nvSpPr>
          <p:cNvPr id="8" name="Marcador de pie de página 7">
            <a:extLst>
              <a:ext uri="{FF2B5EF4-FFF2-40B4-BE49-F238E27FC236}">
                <a16:creationId xmlns:a16="http://schemas.microsoft.com/office/drawing/2014/main" id="{216F4AE0-BC41-465B-B955-C3BAF15FCA4B}"/>
              </a:ext>
            </a:extLst>
          </p:cNvPr>
          <p:cNvSpPr>
            <a:spLocks noGrp="1"/>
          </p:cNvSpPr>
          <p:nvPr>
            <p:ph type="ftr" sz="quarter" idx="11"/>
          </p:nvPr>
        </p:nvSpPr>
        <p:spPr/>
        <p:txBody>
          <a:bodyPr/>
          <a:lstStyle/>
          <a:p>
            <a:endParaRPr lang="es-MX" dirty="0"/>
          </a:p>
        </p:txBody>
      </p:sp>
      <p:sp>
        <p:nvSpPr>
          <p:cNvPr id="9" name="Marcador de número de diapositiva 8">
            <a:extLst>
              <a:ext uri="{FF2B5EF4-FFF2-40B4-BE49-F238E27FC236}">
                <a16:creationId xmlns:a16="http://schemas.microsoft.com/office/drawing/2014/main" id="{2E6D5A45-6609-4184-8F42-936EDBBA3DEF}"/>
              </a:ext>
            </a:extLst>
          </p:cNvPr>
          <p:cNvSpPr>
            <a:spLocks noGrp="1"/>
          </p:cNvSpPr>
          <p:nvPr>
            <p:ph type="sldNum" sz="quarter" idx="12"/>
          </p:nvPr>
        </p:nvSpPr>
        <p:spPr/>
        <p:txBody>
          <a:bodyPr/>
          <a:lstStyle/>
          <a:p>
            <a:fld id="{D35ACBF1-DF6B-4541-A786-A1CB90877D4E}" type="slidenum">
              <a:rPr lang="es-MX" smtClean="0"/>
              <a:t>‹Nº›</a:t>
            </a:fld>
            <a:endParaRPr lang="es-MX" dirty="0"/>
          </a:p>
        </p:txBody>
      </p:sp>
    </p:spTree>
    <p:extLst>
      <p:ext uri="{BB962C8B-B14F-4D97-AF65-F5344CB8AC3E}">
        <p14:creationId xmlns:p14="http://schemas.microsoft.com/office/powerpoint/2010/main" val="19978045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B6BD18-BE33-449C-A2F0-F571AE3D1E76}"/>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a16="http://schemas.microsoft.com/office/drawing/2014/main" id="{4FF8C7EC-ADBD-42E1-86D1-ACAC8474ED2B}"/>
              </a:ext>
            </a:extLst>
          </p:cNvPr>
          <p:cNvSpPr>
            <a:spLocks noGrp="1"/>
          </p:cNvSpPr>
          <p:nvPr>
            <p:ph type="dt" sz="half" idx="10"/>
          </p:nvPr>
        </p:nvSpPr>
        <p:spPr/>
        <p:txBody>
          <a:bodyPr/>
          <a:lstStyle/>
          <a:p>
            <a:fld id="{23A34ED9-0E40-4402-A9DF-FDFDA6CCD211}" type="datetimeFigureOut">
              <a:rPr lang="es-MX" smtClean="0"/>
              <a:t>27/04/2020</a:t>
            </a:fld>
            <a:endParaRPr lang="es-MX" dirty="0"/>
          </a:p>
        </p:txBody>
      </p:sp>
      <p:sp>
        <p:nvSpPr>
          <p:cNvPr id="4" name="Marcador de pie de página 3">
            <a:extLst>
              <a:ext uri="{FF2B5EF4-FFF2-40B4-BE49-F238E27FC236}">
                <a16:creationId xmlns:a16="http://schemas.microsoft.com/office/drawing/2014/main" id="{3AC75FD3-2C32-4422-BAC1-B2CDE5E5D10D}"/>
              </a:ext>
            </a:extLst>
          </p:cNvPr>
          <p:cNvSpPr>
            <a:spLocks noGrp="1"/>
          </p:cNvSpPr>
          <p:nvPr>
            <p:ph type="ftr" sz="quarter" idx="11"/>
          </p:nvPr>
        </p:nvSpPr>
        <p:spPr/>
        <p:txBody>
          <a:bodyPr/>
          <a:lstStyle/>
          <a:p>
            <a:endParaRPr lang="es-MX" dirty="0"/>
          </a:p>
        </p:txBody>
      </p:sp>
      <p:sp>
        <p:nvSpPr>
          <p:cNvPr id="5" name="Marcador de número de diapositiva 4">
            <a:extLst>
              <a:ext uri="{FF2B5EF4-FFF2-40B4-BE49-F238E27FC236}">
                <a16:creationId xmlns:a16="http://schemas.microsoft.com/office/drawing/2014/main" id="{09403B6C-6126-4173-AC50-1F1B1085B94E}"/>
              </a:ext>
            </a:extLst>
          </p:cNvPr>
          <p:cNvSpPr>
            <a:spLocks noGrp="1"/>
          </p:cNvSpPr>
          <p:nvPr>
            <p:ph type="sldNum" sz="quarter" idx="12"/>
          </p:nvPr>
        </p:nvSpPr>
        <p:spPr/>
        <p:txBody>
          <a:bodyPr/>
          <a:lstStyle/>
          <a:p>
            <a:fld id="{D35ACBF1-DF6B-4541-A786-A1CB90877D4E}" type="slidenum">
              <a:rPr lang="es-MX" smtClean="0"/>
              <a:t>‹Nº›</a:t>
            </a:fld>
            <a:endParaRPr lang="es-MX" dirty="0"/>
          </a:p>
        </p:txBody>
      </p:sp>
    </p:spTree>
    <p:extLst>
      <p:ext uri="{BB962C8B-B14F-4D97-AF65-F5344CB8AC3E}">
        <p14:creationId xmlns:p14="http://schemas.microsoft.com/office/powerpoint/2010/main" val="19100829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2AA3CD54-9A7A-4D15-89D1-47B9D15ECBF2}"/>
              </a:ext>
            </a:extLst>
          </p:cNvPr>
          <p:cNvSpPr>
            <a:spLocks noGrp="1"/>
          </p:cNvSpPr>
          <p:nvPr>
            <p:ph type="dt" sz="half" idx="10"/>
          </p:nvPr>
        </p:nvSpPr>
        <p:spPr/>
        <p:txBody>
          <a:bodyPr/>
          <a:lstStyle/>
          <a:p>
            <a:fld id="{23A34ED9-0E40-4402-A9DF-FDFDA6CCD211}" type="datetimeFigureOut">
              <a:rPr lang="es-MX" smtClean="0"/>
              <a:t>27/04/2020</a:t>
            </a:fld>
            <a:endParaRPr lang="es-MX" dirty="0"/>
          </a:p>
        </p:txBody>
      </p:sp>
      <p:sp>
        <p:nvSpPr>
          <p:cNvPr id="3" name="Marcador de pie de página 2">
            <a:extLst>
              <a:ext uri="{FF2B5EF4-FFF2-40B4-BE49-F238E27FC236}">
                <a16:creationId xmlns:a16="http://schemas.microsoft.com/office/drawing/2014/main" id="{FC789219-68A6-407B-AC4F-D92EF24C117B}"/>
              </a:ext>
            </a:extLst>
          </p:cNvPr>
          <p:cNvSpPr>
            <a:spLocks noGrp="1"/>
          </p:cNvSpPr>
          <p:nvPr>
            <p:ph type="ftr" sz="quarter" idx="11"/>
          </p:nvPr>
        </p:nvSpPr>
        <p:spPr/>
        <p:txBody>
          <a:bodyPr/>
          <a:lstStyle/>
          <a:p>
            <a:endParaRPr lang="es-MX" dirty="0"/>
          </a:p>
        </p:txBody>
      </p:sp>
      <p:sp>
        <p:nvSpPr>
          <p:cNvPr id="4" name="Marcador de número de diapositiva 3">
            <a:extLst>
              <a:ext uri="{FF2B5EF4-FFF2-40B4-BE49-F238E27FC236}">
                <a16:creationId xmlns:a16="http://schemas.microsoft.com/office/drawing/2014/main" id="{BAFA3D9C-48DD-4136-8D76-811DABF3BDB0}"/>
              </a:ext>
            </a:extLst>
          </p:cNvPr>
          <p:cNvSpPr>
            <a:spLocks noGrp="1"/>
          </p:cNvSpPr>
          <p:nvPr>
            <p:ph type="sldNum" sz="quarter" idx="12"/>
          </p:nvPr>
        </p:nvSpPr>
        <p:spPr/>
        <p:txBody>
          <a:bodyPr/>
          <a:lstStyle/>
          <a:p>
            <a:fld id="{D35ACBF1-DF6B-4541-A786-A1CB90877D4E}" type="slidenum">
              <a:rPr lang="es-MX" smtClean="0"/>
              <a:t>‹Nº›</a:t>
            </a:fld>
            <a:endParaRPr lang="es-MX" dirty="0"/>
          </a:p>
        </p:txBody>
      </p:sp>
    </p:spTree>
    <p:extLst>
      <p:ext uri="{BB962C8B-B14F-4D97-AF65-F5344CB8AC3E}">
        <p14:creationId xmlns:p14="http://schemas.microsoft.com/office/powerpoint/2010/main" val="3543169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F2D13A9-1E59-47AD-9BC6-F6993137E35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a16="http://schemas.microsoft.com/office/drawing/2014/main" id="{F7A2A583-CAA0-410D-B6A5-AE8F935BC8A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a16="http://schemas.microsoft.com/office/drawing/2014/main" id="{EAE4CF81-16F4-4C73-89F4-9851BE78BF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6F3B869-8B5C-4C3A-ABDC-BFA829AA99A3}"/>
              </a:ext>
            </a:extLst>
          </p:cNvPr>
          <p:cNvSpPr>
            <a:spLocks noGrp="1"/>
          </p:cNvSpPr>
          <p:nvPr>
            <p:ph type="dt" sz="half" idx="10"/>
          </p:nvPr>
        </p:nvSpPr>
        <p:spPr/>
        <p:txBody>
          <a:bodyPr/>
          <a:lstStyle/>
          <a:p>
            <a:fld id="{23A34ED9-0E40-4402-A9DF-FDFDA6CCD211}" type="datetimeFigureOut">
              <a:rPr lang="es-MX" smtClean="0"/>
              <a:t>27/04/2020</a:t>
            </a:fld>
            <a:endParaRPr lang="es-MX" dirty="0"/>
          </a:p>
        </p:txBody>
      </p:sp>
      <p:sp>
        <p:nvSpPr>
          <p:cNvPr id="6" name="Marcador de pie de página 5">
            <a:extLst>
              <a:ext uri="{FF2B5EF4-FFF2-40B4-BE49-F238E27FC236}">
                <a16:creationId xmlns:a16="http://schemas.microsoft.com/office/drawing/2014/main" id="{17E4C972-6B31-4880-BCAC-4E546970F28C}"/>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id="{66C94472-48BC-4EAA-8FC6-F0651CAE0D92}"/>
              </a:ext>
            </a:extLst>
          </p:cNvPr>
          <p:cNvSpPr>
            <a:spLocks noGrp="1"/>
          </p:cNvSpPr>
          <p:nvPr>
            <p:ph type="sldNum" sz="quarter" idx="12"/>
          </p:nvPr>
        </p:nvSpPr>
        <p:spPr/>
        <p:txBody>
          <a:bodyPr/>
          <a:lstStyle/>
          <a:p>
            <a:fld id="{D35ACBF1-DF6B-4541-A786-A1CB90877D4E}" type="slidenum">
              <a:rPr lang="es-MX" smtClean="0"/>
              <a:t>‹Nº›</a:t>
            </a:fld>
            <a:endParaRPr lang="es-MX" dirty="0"/>
          </a:p>
        </p:txBody>
      </p:sp>
    </p:spTree>
    <p:extLst>
      <p:ext uri="{BB962C8B-B14F-4D97-AF65-F5344CB8AC3E}">
        <p14:creationId xmlns:p14="http://schemas.microsoft.com/office/powerpoint/2010/main" val="2875889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DFC00C-6804-425C-80D9-C3E8D772A1CD}"/>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a16="http://schemas.microsoft.com/office/drawing/2014/main" id="{AA60FED2-9C7E-4390-82FA-E04F8396A7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Marcador de texto 3">
            <a:extLst>
              <a:ext uri="{FF2B5EF4-FFF2-40B4-BE49-F238E27FC236}">
                <a16:creationId xmlns:a16="http://schemas.microsoft.com/office/drawing/2014/main" id="{FF0CEA7D-3602-47AF-92C1-11A526EE88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562738B-E527-495D-9695-214F3511B564}"/>
              </a:ext>
            </a:extLst>
          </p:cNvPr>
          <p:cNvSpPr>
            <a:spLocks noGrp="1"/>
          </p:cNvSpPr>
          <p:nvPr>
            <p:ph type="dt" sz="half" idx="10"/>
          </p:nvPr>
        </p:nvSpPr>
        <p:spPr/>
        <p:txBody>
          <a:bodyPr/>
          <a:lstStyle/>
          <a:p>
            <a:fld id="{23A34ED9-0E40-4402-A9DF-FDFDA6CCD211}" type="datetimeFigureOut">
              <a:rPr lang="es-MX" smtClean="0"/>
              <a:t>27/04/2020</a:t>
            </a:fld>
            <a:endParaRPr lang="es-MX" dirty="0"/>
          </a:p>
        </p:txBody>
      </p:sp>
      <p:sp>
        <p:nvSpPr>
          <p:cNvPr id="6" name="Marcador de pie de página 5">
            <a:extLst>
              <a:ext uri="{FF2B5EF4-FFF2-40B4-BE49-F238E27FC236}">
                <a16:creationId xmlns:a16="http://schemas.microsoft.com/office/drawing/2014/main" id="{BD31C786-8D75-468E-95CE-94BDFC65AA18}"/>
              </a:ext>
            </a:extLst>
          </p:cNvPr>
          <p:cNvSpPr>
            <a:spLocks noGrp="1"/>
          </p:cNvSpPr>
          <p:nvPr>
            <p:ph type="ftr" sz="quarter" idx="11"/>
          </p:nvPr>
        </p:nvSpPr>
        <p:spPr/>
        <p:txBody>
          <a:bodyPr/>
          <a:lstStyle/>
          <a:p>
            <a:endParaRPr lang="es-MX" dirty="0"/>
          </a:p>
        </p:txBody>
      </p:sp>
      <p:sp>
        <p:nvSpPr>
          <p:cNvPr id="7" name="Marcador de número de diapositiva 6">
            <a:extLst>
              <a:ext uri="{FF2B5EF4-FFF2-40B4-BE49-F238E27FC236}">
                <a16:creationId xmlns:a16="http://schemas.microsoft.com/office/drawing/2014/main" id="{2F60117B-0026-49EC-9EAA-FD87E032BC58}"/>
              </a:ext>
            </a:extLst>
          </p:cNvPr>
          <p:cNvSpPr>
            <a:spLocks noGrp="1"/>
          </p:cNvSpPr>
          <p:nvPr>
            <p:ph type="sldNum" sz="quarter" idx="12"/>
          </p:nvPr>
        </p:nvSpPr>
        <p:spPr/>
        <p:txBody>
          <a:bodyPr/>
          <a:lstStyle/>
          <a:p>
            <a:fld id="{D35ACBF1-DF6B-4541-A786-A1CB90877D4E}" type="slidenum">
              <a:rPr lang="es-MX" smtClean="0"/>
              <a:t>‹Nº›</a:t>
            </a:fld>
            <a:endParaRPr lang="es-MX" dirty="0"/>
          </a:p>
        </p:txBody>
      </p:sp>
    </p:spTree>
    <p:extLst>
      <p:ext uri="{BB962C8B-B14F-4D97-AF65-F5344CB8AC3E}">
        <p14:creationId xmlns:p14="http://schemas.microsoft.com/office/powerpoint/2010/main" val="2567651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C2801514-B268-43EE-AAF6-52F723903D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a16="http://schemas.microsoft.com/office/drawing/2014/main" id="{E519AC81-0FD8-4B34-B6F4-A7203D6FE80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a16="http://schemas.microsoft.com/office/drawing/2014/main" id="{C2C549FD-30EE-4C98-9564-A72CCE1A8B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A34ED9-0E40-4402-A9DF-FDFDA6CCD211}" type="datetimeFigureOut">
              <a:rPr lang="es-MX" smtClean="0"/>
              <a:t>27/04/2020</a:t>
            </a:fld>
            <a:endParaRPr lang="es-MX" dirty="0"/>
          </a:p>
        </p:txBody>
      </p:sp>
      <p:sp>
        <p:nvSpPr>
          <p:cNvPr id="5" name="Marcador de pie de página 4">
            <a:extLst>
              <a:ext uri="{FF2B5EF4-FFF2-40B4-BE49-F238E27FC236}">
                <a16:creationId xmlns:a16="http://schemas.microsoft.com/office/drawing/2014/main" id="{C3E396E4-F68F-4008-8094-F25241A826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Marcador de número de diapositiva 5">
            <a:extLst>
              <a:ext uri="{FF2B5EF4-FFF2-40B4-BE49-F238E27FC236}">
                <a16:creationId xmlns:a16="http://schemas.microsoft.com/office/drawing/2014/main" id="{D00DB915-53F9-4102-8FA3-33647EA793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5ACBF1-DF6B-4541-A786-A1CB90877D4E}" type="slidenum">
              <a:rPr lang="es-MX" smtClean="0"/>
              <a:t>‹Nº›</a:t>
            </a:fld>
            <a:endParaRPr lang="es-MX" dirty="0"/>
          </a:p>
        </p:txBody>
      </p:sp>
    </p:spTree>
    <p:extLst>
      <p:ext uri="{BB962C8B-B14F-4D97-AF65-F5344CB8AC3E}">
        <p14:creationId xmlns:p14="http://schemas.microsoft.com/office/powerpoint/2010/main" val="1066431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2.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6F91900-CDA9-4ADB-9AEA-FFD1F7C9DA8B}"/>
              </a:ext>
            </a:extLst>
          </p:cNvPr>
          <p:cNvSpPr>
            <a:spLocks noGrp="1"/>
          </p:cNvSpPr>
          <p:nvPr>
            <p:ph type="ctrTitle"/>
          </p:nvPr>
        </p:nvSpPr>
        <p:spPr>
          <a:xfrm>
            <a:off x="1889760" y="1950244"/>
            <a:ext cx="9144000" cy="2387600"/>
          </a:xfrm>
        </p:spPr>
        <p:txBody>
          <a:bodyPr>
            <a:noAutofit/>
          </a:bodyPr>
          <a:lstStyle/>
          <a:p>
            <a:pPr lvl="0" eaLnBrk="0" fontAlgn="base" hangingPunct="0">
              <a:spcAft>
                <a:spcPct val="0"/>
              </a:spcAft>
            </a:pPr>
            <a:r>
              <a:rPr lang="es-MX" altLang="es-MX"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Estrategias para la exploración del mundo natural</a:t>
            </a:r>
            <a:br>
              <a:rPr kumimoji="0" lang="es-MX" altLang="es-MX"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br>
            <a:r>
              <a:rPr lang="es-MX" altLang="es-MX" sz="1600" u="sng" dirty="0">
                <a:solidFill>
                  <a:srgbClr val="000000"/>
                </a:solidFill>
                <a:latin typeface="Arial" panose="020B0604020202020204" pitchFamily="34" charset="0"/>
                <a:ea typeface="Times New Roman" panose="02020603050405020304" pitchFamily="18" charset="0"/>
                <a:cs typeface="Arial" panose="020B0604020202020204" pitchFamily="34" charset="0"/>
              </a:rPr>
              <a:t>Profesora </a:t>
            </a:r>
            <a:r>
              <a:rPr lang="es-MX" altLang="es-MX" sz="1600" u="sng" dirty="0" err="1">
                <a:solidFill>
                  <a:srgbClr val="000000"/>
                </a:solidFill>
                <a:latin typeface="Arial" panose="020B0604020202020204" pitchFamily="34" charset="0"/>
                <a:ea typeface="Times New Roman" panose="02020603050405020304" pitchFamily="18" charset="0"/>
                <a:cs typeface="Arial" panose="020B0604020202020204" pitchFamily="34" charset="0"/>
              </a:rPr>
              <a:t>Yixie</a:t>
            </a:r>
            <a:r>
              <a:rPr lang="es-MX" altLang="es-MX" sz="1600" u="sng" dirty="0">
                <a:solidFill>
                  <a:srgbClr val="000000"/>
                </a:solidFill>
                <a:latin typeface="Arial" panose="020B0604020202020204" pitchFamily="34" charset="0"/>
                <a:ea typeface="Times New Roman" panose="02020603050405020304" pitchFamily="18" charset="0"/>
                <a:cs typeface="Arial" panose="020B0604020202020204" pitchFamily="34" charset="0"/>
              </a:rPr>
              <a:t> Karelia Laguna Montañez</a:t>
            </a:r>
            <a:br>
              <a:rPr kumimoji="0" lang="es-MX" altLang="es-MX" sz="1600" b="0" i="0" u="sng" strike="noStrike" cap="none" normalizeH="0" baseline="0" dirty="0">
                <a:ln>
                  <a:noFill/>
                </a:ln>
                <a:solidFill>
                  <a:schemeClr val="tx1"/>
                </a:solidFill>
                <a:effectLst/>
                <a:latin typeface="Arial" panose="020B0604020202020204" pitchFamily="34" charset="0"/>
                <a:cs typeface="Arial" panose="020B0604020202020204" pitchFamily="34" charset="0"/>
              </a:rPr>
            </a:br>
            <a:r>
              <a:rPr lang="es-MX" altLang="es-MX" sz="1800" b="1" dirty="0">
                <a:solidFill>
                  <a:srgbClr val="000000"/>
                </a:solidFill>
                <a:latin typeface="Arial" panose="020B0604020202020204" pitchFamily="34" charset="0"/>
                <a:ea typeface="Times New Roman" panose="02020603050405020304" pitchFamily="18" charset="0"/>
                <a:cs typeface="Arial" panose="020B0604020202020204" pitchFamily="34" charset="0"/>
              </a:rPr>
              <a:t>“La estrategia de predicción, observación y explicación (POE)”</a:t>
            </a:r>
            <a:br>
              <a:rPr kumimoji="0" lang="es-MX" altLang="es-MX"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br>
            <a:r>
              <a:rPr lang="es-MX" altLang="es-MX"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1° “A”</a:t>
            </a:r>
            <a:br>
              <a:rPr kumimoji="0" lang="es-MX" altLang="es-MX"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br>
            <a:r>
              <a:rPr lang="es-MX" altLang="es-MX"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Nombre: Adriana Rodríguez Hernández N.L.20</a:t>
            </a:r>
            <a:br>
              <a:rPr kumimoji="0" lang="es-MX" altLang="es-MX"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br>
            <a:r>
              <a:rPr lang="es-MX" altLang="es-MX"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Unidad II:</a:t>
            </a:r>
            <a:br>
              <a:rPr kumimoji="0" lang="es-MX" altLang="es-MX"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br>
            <a:r>
              <a:rPr lang="es-MX" altLang="es-MX"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La construcción de conocimientos sobre la materia, energía y sus interacciones.</a:t>
            </a:r>
            <a:br>
              <a:rPr kumimoji="0" lang="es-MX" altLang="es-MX"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br>
            <a:endParaRPr lang="es-MX" sz="1600" dirty="0"/>
          </a:p>
        </p:txBody>
      </p:sp>
      <p:sp>
        <p:nvSpPr>
          <p:cNvPr id="3" name="Subtítulo 2">
            <a:extLst>
              <a:ext uri="{FF2B5EF4-FFF2-40B4-BE49-F238E27FC236}">
                <a16:creationId xmlns:a16="http://schemas.microsoft.com/office/drawing/2014/main" id="{2E48D184-CD71-4201-9A91-8FF0A3F2DC83}"/>
              </a:ext>
            </a:extLst>
          </p:cNvPr>
          <p:cNvSpPr>
            <a:spLocks noGrp="1"/>
          </p:cNvSpPr>
          <p:nvPr>
            <p:ph type="subTitle" idx="1"/>
          </p:nvPr>
        </p:nvSpPr>
        <p:spPr>
          <a:xfrm>
            <a:off x="1425526" y="4558748"/>
            <a:ext cx="9144000" cy="2004770"/>
          </a:xfrm>
        </p:spPr>
        <p:txBody>
          <a:bodyPr>
            <a:normAutofit fontScale="47500" lnSpcReduction="20000"/>
          </a:bodyPr>
          <a:lstStyle/>
          <a:p>
            <a:pPr lvl="0" eaLnBrk="0" fontAlgn="base" hangingPunct="0">
              <a:spcBef>
                <a:spcPct val="0"/>
              </a:spcBef>
              <a:spcAft>
                <a:spcPct val="0"/>
              </a:spcAft>
            </a:pPr>
            <a:r>
              <a:rPr lang="es-MX" altLang="es-MX" sz="2900" dirty="0">
                <a:solidFill>
                  <a:srgbClr val="000000"/>
                </a:solidFill>
                <a:latin typeface="Arial" panose="020B0604020202020204" pitchFamily="34" charset="0"/>
                <a:ea typeface="Times New Roman" panose="02020603050405020304" pitchFamily="18" charset="0"/>
                <a:cs typeface="Arial" panose="020B0604020202020204" pitchFamily="34" charset="0"/>
              </a:rPr>
              <a:t>Competencias Profesionales:</a:t>
            </a:r>
            <a:endParaRPr kumimoji="0" lang="es-MX" altLang="es-MX" sz="25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s-MX" altLang="es-MX" sz="2900" dirty="0">
                <a:solidFill>
                  <a:srgbClr val="000000"/>
                </a:solidFill>
                <a:latin typeface="Arial" panose="020B0604020202020204" pitchFamily="34" charset="0"/>
                <a:ea typeface="Times New Roman" panose="02020603050405020304" pitchFamily="18" charset="0"/>
                <a:cs typeface="Arial" panose="020B0604020202020204" pitchFamily="34" charset="0"/>
              </a:rPr>
              <a:t>-Incorpora los recursos y medios didácticos para que sus alumnos utilicen el conocimiento científico para describir, explicar y predecir fenómenos naturales; para comprender los rasgos característicos de la ciencia; para formular e investigar problemas e hipótesis; así como para documentarse, argumentar y tomar decisiones personales y sociales sobre su mundo natural y los cambios que la actividad humana provoca en él.</a:t>
            </a:r>
            <a:endParaRPr kumimoji="0" lang="es-MX" altLang="es-MX" sz="25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s-MX" altLang="es-MX" sz="2900" dirty="0">
                <a:solidFill>
                  <a:srgbClr val="000000"/>
                </a:solidFill>
                <a:latin typeface="Arial" panose="020B0604020202020204" pitchFamily="34" charset="0"/>
                <a:ea typeface="Times New Roman" panose="02020603050405020304" pitchFamily="18" charset="0"/>
                <a:cs typeface="Arial" panose="020B0604020202020204" pitchFamily="34" charset="0"/>
              </a:rPr>
              <a:t>-Selecciona estrategias derivadas de la didáctica de las ciencias que favorecen en el desarrollo intelectual, físico, social y emocional de los alumnos para procurar el logro de los aprendizajes.</a:t>
            </a:r>
            <a:endParaRPr kumimoji="0" lang="es-MX" altLang="es-MX" sz="25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lvl="0" eaLnBrk="0" fontAlgn="base" hangingPunct="0">
              <a:spcBef>
                <a:spcPct val="0"/>
              </a:spcBef>
              <a:spcAft>
                <a:spcPct val="0"/>
              </a:spcAft>
            </a:pPr>
            <a:r>
              <a:rPr lang="es-MX" altLang="es-MX" sz="2900" dirty="0">
                <a:solidFill>
                  <a:srgbClr val="000000"/>
                </a:solidFill>
                <a:latin typeface="Arial" panose="020B0604020202020204" pitchFamily="34" charset="0"/>
                <a:ea typeface="Times New Roman" panose="02020603050405020304" pitchFamily="18" charset="0"/>
                <a:cs typeface="Arial" panose="020B0604020202020204" pitchFamily="34" charset="0"/>
              </a:rPr>
              <a:t>-Usa los resultados de la investigación en didáctica de las ciencias para profundizar en el conocimiento y los procesos de aprendizaje de sus alumnos.</a:t>
            </a:r>
            <a:endParaRPr kumimoji="0" lang="es-MX" altLang="es-MX" sz="25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lvl="0" eaLnBrk="0" fontAlgn="base" hangingPunct="0">
              <a:spcBef>
                <a:spcPct val="0"/>
              </a:spcBef>
              <a:spcAft>
                <a:spcPct val="0"/>
              </a:spcAft>
            </a:pPr>
            <a:br>
              <a:rPr lang="es-MX" altLang="es-MX" sz="2900" dirty="0">
                <a:latin typeface="Arial" panose="020B0604020202020204" pitchFamily="34" charset="0"/>
                <a:ea typeface="Times New Roman" panose="02020603050405020304" pitchFamily="18" charset="0"/>
                <a:cs typeface="Arial" panose="020B0604020202020204" pitchFamily="34" charset="0"/>
              </a:rPr>
            </a:br>
            <a:br>
              <a:rPr lang="es-MX" altLang="es-MX" sz="2900" dirty="0">
                <a:latin typeface="Arial" panose="020B0604020202020204" pitchFamily="34" charset="0"/>
                <a:ea typeface="Times New Roman" panose="02020603050405020304" pitchFamily="18" charset="0"/>
                <a:cs typeface="Arial" panose="020B0604020202020204" pitchFamily="34" charset="0"/>
              </a:rPr>
            </a:br>
            <a:r>
              <a:rPr lang="es-MX" altLang="es-MX" sz="2900" dirty="0">
                <a:solidFill>
                  <a:srgbClr val="000000"/>
                </a:solidFill>
                <a:latin typeface="Arial" panose="020B0604020202020204" pitchFamily="34" charset="0"/>
                <a:ea typeface="Times New Roman" panose="02020603050405020304" pitchFamily="18" charset="0"/>
                <a:cs typeface="Arial" panose="020B0604020202020204" pitchFamily="34" charset="0"/>
              </a:rPr>
              <a:t> abril del 2020                                                                           Saltillo, Coahuila</a:t>
            </a:r>
            <a:endParaRPr kumimoji="0" lang="es-MX" altLang="es-MX" sz="25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endParaRPr lang="es-MX" dirty="0"/>
          </a:p>
        </p:txBody>
      </p:sp>
      <p:sp>
        <p:nvSpPr>
          <p:cNvPr id="4" name="CuadroTexto 3">
            <a:extLst>
              <a:ext uri="{FF2B5EF4-FFF2-40B4-BE49-F238E27FC236}">
                <a16:creationId xmlns:a16="http://schemas.microsoft.com/office/drawing/2014/main" id="{645F07B7-7293-4022-8BB9-B010EA886767}"/>
              </a:ext>
            </a:extLst>
          </p:cNvPr>
          <p:cNvSpPr txBox="1"/>
          <p:nvPr/>
        </p:nvSpPr>
        <p:spPr>
          <a:xfrm>
            <a:off x="2504049" y="294482"/>
            <a:ext cx="8065477" cy="2277547"/>
          </a:xfrm>
          <a:prstGeom prst="rect">
            <a:avLst/>
          </a:prstGeom>
          <a:noFill/>
        </p:spPr>
        <p:txBody>
          <a:bodyPr wrap="square" rtlCol="0">
            <a:spAutoFit/>
          </a:bodyPr>
          <a:lstStyle/>
          <a:p>
            <a:pPr lvl="0" algn="ctr" eaLnBrk="0" fontAlgn="base" hangingPunct="0">
              <a:spcBef>
                <a:spcPct val="0"/>
              </a:spcBef>
              <a:spcAft>
                <a:spcPct val="0"/>
              </a:spcAft>
            </a:pPr>
            <a:r>
              <a:rPr lang="es-MX" altLang="es-MX" sz="3600" b="1" dirty="0">
                <a:solidFill>
                  <a:srgbClr val="000000"/>
                </a:solidFill>
                <a:latin typeface="Arial" panose="020B0604020202020204" pitchFamily="34" charset="0"/>
                <a:ea typeface="Times New Roman" panose="02020603050405020304" pitchFamily="18" charset="0"/>
                <a:cs typeface="Arial" panose="020B0604020202020204" pitchFamily="34" charset="0"/>
              </a:rPr>
              <a:t>Escuela Normal de Educación Preescolar</a:t>
            </a:r>
            <a:endParaRPr kumimoji="0" lang="es-MX" altLang="es-MX" sz="20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lvl="0" algn="ctr" eaLnBrk="0" fontAlgn="base" hangingPunct="0">
              <a:spcBef>
                <a:spcPct val="0"/>
              </a:spcBef>
              <a:spcAft>
                <a:spcPct val="0"/>
              </a:spcAft>
            </a:pPr>
            <a:r>
              <a:rPr kumimoji="0" lang="es-MX" altLang="es-MX" sz="32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Licenciatura en Educación preescolar </a:t>
            </a:r>
          </a:p>
          <a:p>
            <a:pPr algn="ctr" eaLnBrk="0" fontAlgn="base" hangingPunct="0">
              <a:spcBef>
                <a:spcPct val="0"/>
              </a:spcBef>
              <a:spcAft>
                <a:spcPct val="0"/>
              </a:spcAft>
            </a:pPr>
            <a:r>
              <a:rPr kumimoji="0" lang="es-MX" altLang="es-MX" sz="20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Ciclo Escolar 2019-2020</a:t>
            </a:r>
            <a:endParaRPr kumimoji="0" lang="es-MX" altLang="es-MX" sz="1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endParaRPr lang="es-MX" dirty="0"/>
          </a:p>
        </p:txBody>
      </p:sp>
      <p:pic>
        <p:nvPicPr>
          <p:cNvPr id="5" name="Imagen 1">
            <a:extLst>
              <a:ext uri="{FF2B5EF4-FFF2-40B4-BE49-F238E27FC236}">
                <a16:creationId xmlns:a16="http://schemas.microsoft.com/office/drawing/2014/main" id="{02A9243D-7B3C-409A-885B-87182586CE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49481" y="354842"/>
            <a:ext cx="1152525" cy="857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9625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5245042-A2C4-44D8-B6E4-E3A0EE1E4EB3}"/>
              </a:ext>
            </a:extLst>
          </p:cNvPr>
          <p:cNvSpPr>
            <a:spLocks noGrp="1"/>
          </p:cNvSpPr>
          <p:nvPr>
            <p:ph type="title"/>
          </p:nvPr>
        </p:nvSpPr>
        <p:spPr/>
        <p:txBody>
          <a:bodyPr/>
          <a:lstStyle/>
          <a:p>
            <a:pPr algn="ctr"/>
            <a:r>
              <a:rPr lang="es-MX" dirty="0">
                <a:latin typeface="Britannic Bold" panose="020B0903060703020204" pitchFamily="34" charset="0"/>
              </a:rPr>
              <a:t>Experiencias</a:t>
            </a:r>
          </a:p>
        </p:txBody>
      </p:sp>
      <p:graphicFrame>
        <p:nvGraphicFramePr>
          <p:cNvPr id="4" name="Tabla 4">
            <a:extLst>
              <a:ext uri="{FF2B5EF4-FFF2-40B4-BE49-F238E27FC236}">
                <a16:creationId xmlns:a16="http://schemas.microsoft.com/office/drawing/2014/main" id="{BFA328AA-FBE0-4D61-88C4-35E13C759AC1}"/>
              </a:ext>
            </a:extLst>
          </p:cNvPr>
          <p:cNvGraphicFramePr>
            <a:graphicFrameLocks noGrp="1"/>
          </p:cNvGraphicFramePr>
          <p:nvPr>
            <p:ph idx="1"/>
            <p:extLst>
              <p:ext uri="{D42A27DB-BD31-4B8C-83A1-F6EECF244321}">
                <p14:modId xmlns:p14="http://schemas.microsoft.com/office/powerpoint/2010/main" val="1076871891"/>
              </p:ext>
            </p:extLst>
          </p:nvPr>
        </p:nvGraphicFramePr>
        <p:xfrm>
          <a:off x="838200" y="1825624"/>
          <a:ext cx="10515600" cy="3927476"/>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787067772"/>
                    </a:ext>
                  </a:extLst>
                </a:gridCol>
                <a:gridCol w="5257800">
                  <a:extLst>
                    <a:ext uri="{9D8B030D-6E8A-4147-A177-3AD203B41FA5}">
                      <a16:colId xmlns:a16="http://schemas.microsoft.com/office/drawing/2014/main" val="1664896311"/>
                    </a:ext>
                  </a:extLst>
                </a:gridCol>
              </a:tblGrid>
              <a:tr h="828016">
                <a:tc>
                  <a:txBody>
                    <a:bodyPr/>
                    <a:lstStyle/>
                    <a:p>
                      <a:r>
                        <a:rPr lang="es-MX" sz="2800" dirty="0">
                          <a:latin typeface="Britannic Bold" panose="020B0903060703020204" pitchFamily="34" charset="0"/>
                        </a:rPr>
                        <a:t>Huevo de superficie hidrofóbica</a:t>
                      </a:r>
                    </a:p>
                  </a:txBody>
                  <a:tcPr/>
                </a:tc>
                <a:tc>
                  <a:txBody>
                    <a:bodyPr/>
                    <a:lstStyle/>
                    <a:p>
                      <a:r>
                        <a:rPr lang="es-MX" sz="2800" dirty="0">
                          <a:latin typeface="Britannic Bold" panose="020B0903060703020204" pitchFamily="34" charset="0"/>
                        </a:rPr>
                        <a:t>Poliespán y acetona</a:t>
                      </a:r>
                    </a:p>
                  </a:txBody>
                  <a:tcPr/>
                </a:tc>
                <a:extLst>
                  <a:ext uri="{0D108BD9-81ED-4DB2-BD59-A6C34878D82A}">
                    <a16:rowId xmlns:a16="http://schemas.microsoft.com/office/drawing/2014/main" val="4133897053"/>
                  </a:ext>
                </a:extLst>
              </a:tr>
              <a:tr h="3099460">
                <a:tc>
                  <a:txBody>
                    <a:bodyPr/>
                    <a:lstStyle/>
                    <a:p>
                      <a:r>
                        <a:rPr lang="es-MX" sz="2000" dirty="0"/>
                        <a:t>Mi experiencia en este experimento fue muy gratificante, ya que salió como lo tenia pensado que debería de ser, y es increíble como los huevos pueden contra en fuego en pocas palabras. </a:t>
                      </a:r>
                    </a:p>
                  </a:txBody>
                  <a:tcPr/>
                </a:tc>
                <a:tc>
                  <a:txBody>
                    <a:bodyPr/>
                    <a:lstStyle/>
                    <a:p>
                      <a:r>
                        <a:rPr lang="es-MX" sz="2000" dirty="0"/>
                        <a:t>Mi experiencia en este experimento no fue nada satisfactoria ya que no me salió como yo quería, o como tenia pensado que iba a suceder. Realmente no entiendo en que fallo, pero así fue. </a:t>
                      </a:r>
                    </a:p>
                  </a:txBody>
                  <a:tcPr/>
                </a:tc>
                <a:extLst>
                  <a:ext uri="{0D108BD9-81ED-4DB2-BD59-A6C34878D82A}">
                    <a16:rowId xmlns:a16="http://schemas.microsoft.com/office/drawing/2014/main" val="3429813365"/>
                  </a:ext>
                </a:extLst>
              </a:tr>
            </a:tbl>
          </a:graphicData>
        </a:graphic>
      </p:graphicFrame>
    </p:spTree>
    <p:extLst>
      <p:ext uri="{BB962C8B-B14F-4D97-AF65-F5344CB8AC3E}">
        <p14:creationId xmlns:p14="http://schemas.microsoft.com/office/powerpoint/2010/main" val="2502786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a 14">
            <a:extLst>
              <a:ext uri="{FF2B5EF4-FFF2-40B4-BE49-F238E27FC236}">
                <a16:creationId xmlns:a16="http://schemas.microsoft.com/office/drawing/2014/main" id="{9223D4E4-F184-4B31-9FC3-8B30D1933D44}"/>
              </a:ext>
            </a:extLst>
          </p:cNvPr>
          <p:cNvGraphicFramePr>
            <a:graphicFrameLocks noGrp="1"/>
          </p:cNvGraphicFramePr>
          <p:nvPr>
            <p:ph idx="1"/>
            <p:extLst>
              <p:ext uri="{D42A27DB-BD31-4B8C-83A1-F6EECF244321}">
                <p14:modId xmlns:p14="http://schemas.microsoft.com/office/powerpoint/2010/main" val="546141410"/>
              </p:ext>
            </p:extLst>
          </p:nvPr>
        </p:nvGraphicFramePr>
        <p:xfrm>
          <a:off x="79513" y="0"/>
          <a:ext cx="12112488" cy="6103033"/>
        </p:xfrm>
        <a:graphic>
          <a:graphicData uri="http://schemas.openxmlformats.org/drawingml/2006/table">
            <a:tbl>
              <a:tblPr firstRow="1" bandRow="1">
                <a:tableStyleId>{93296810-A885-4BE3-A3E7-6D5BEEA58F35}</a:tableStyleId>
              </a:tblPr>
              <a:tblGrid>
                <a:gridCol w="2517913">
                  <a:extLst>
                    <a:ext uri="{9D8B030D-6E8A-4147-A177-3AD203B41FA5}">
                      <a16:colId xmlns:a16="http://schemas.microsoft.com/office/drawing/2014/main" val="2979788999"/>
                    </a:ext>
                  </a:extLst>
                </a:gridCol>
                <a:gridCol w="2345635">
                  <a:extLst>
                    <a:ext uri="{9D8B030D-6E8A-4147-A177-3AD203B41FA5}">
                      <a16:colId xmlns:a16="http://schemas.microsoft.com/office/drawing/2014/main" val="358946092"/>
                    </a:ext>
                  </a:extLst>
                </a:gridCol>
                <a:gridCol w="1828800">
                  <a:extLst>
                    <a:ext uri="{9D8B030D-6E8A-4147-A177-3AD203B41FA5}">
                      <a16:colId xmlns:a16="http://schemas.microsoft.com/office/drawing/2014/main" val="2825764738"/>
                    </a:ext>
                  </a:extLst>
                </a:gridCol>
                <a:gridCol w="3260990">
                  <a:extLst>
                    <a:ext uri="{9D8B030D-6E8A-4147-A177-3AD203B41FA5}">
                      <a16:colId xmlns:a16="http://schemas.microsoft.com/office/drawing/2014/main" val="100106895"/>
                    </a:ext>
                  </a:extLst>
                </a:gridCol>
                <a:gridCol w="2159150">
                  <a:extLst>
                    <a:ext uri="{9D8B030D-6E8A-4147-A177-3AD203B41FA5}">
                      <a16:colId xmlns:a16="http://schemas.microsoft.com/office/drawing/2014/main" val="719682689"/>
                    </a:ext>
                  </a:extLst>
                </a:gridCol>
              </a:tblGrid>
              <a:tr h="464233">
                <a:tc>
                  <a:txBody>
                    <a:bodyPr/>
                    <a:lstStyle/>
                    <a:p>
                      <a:r>
                        <a:rPr lang="es-MX" dirty="0"/>
                        <a:t>Experiencia</a:t>
                      </a:r>
                    </a:p>
                  </a:txBody>
                  <a:tcPr/>
                </a:tc>
                <a:tc>
                  <a:txBody>
                    <a:bodyPr/>
                    <a:lstStyle/>
                    <a:p>
                      <a:r>
                        <a:rPr lang="es-MX" dirty="0"/>
                        <a:t>Predicción</a:t>
                      </a:r>
                    </a:p>
                  </a:txBody>
                  <a:tcPr/>
                </a:tc>
                <a:tc>
                  <a:txBody>
                    <a:bodyPr/>
                    <a:lstStyle/>
                    <a:p>
                      <a:r>
                        <a:rPr lang="es-MX" dirty="0"/>
                        <a:t>Observación</a:t>
                      </a:r>
                    </a:p>
                  </a:txBody>
                  <a:tcPr/>
                </a:tc>
                <a:tc>
                  <a:txBody>
                    <a:bodyPr/>
                    <a:lstStyle/>
                    <a:p>
                      <a:r>
                        <a:rPr lang="es-MX" dirty="0"/>
                        <a:t>Explicación</a:t>
                      </a:r>
                    </a:p>
                  </a:txBody>
                  <a:tcPr/>
                </a:tc>
                <a:tc>
                  <a:txBody>
                    <a:bodyPr/>
                    <a:lstStyle/>
                    <a:p>
                      <a:r>
                        <a:rPr lang="es-MX" dirty="0"/>
                        <a:t>Fotos</a:t>
                      </a:r>
                    </a:p>
                  </a:txBody>
                  <a:tcPr/>
                </a:tc>
                <a:extLst>
                  <a:ext uri="{0D108BD9-81ED-4DB2-BD59-A6C34878D82A}">
                    <a16:rowId xmlns:a16="http://schemas.microsoft.com/office/drawing/2014/main" val="1571056716"/>
                  </a:ext>
                </a:extLst>
              </a:tr>
              <a:tr h="2560320">
                <a:tc>
                  <a:txBody>
                    <a:bodyPr/>
                    <a:lstStyle/>
                    <a:p>
                      <a:r>
                        <a:rPr lang="es-MX" sz="1400" u="sng" dirty="0">
                          <a:solidFill>
                            <a:srgbClr val="FF0000"/>
                          </a:solidFill>
                          <a:latin typeface="+mn-lt"/>
                        </a:rPr>
                        <a:t>Nombre del experimento: </a:t>
                      </a:r>
                      <a:r>
                        <a:rPr lang="es-MX" sz="1400" dirty="0">
                          <a:latin typeface="+mn-lt"/>
                        </a:rPr>
                        <a:t>Huevo de superficie hidrofóbico.</a:t>
                      </a:r>
                    </a:p>
                    <a:p>
                      <a:r>
                        <a:rPr lang="es-MX" sz="1400" u="sng" dirty="0">
                          <a:solidFill>
                            <a:srgbClr val="FF0000"/>
                          </a:solidFill>
                          <a:latin typeface="+mn-lt"/>
                        </a:rPr>
                        <a:t>Materiales</a:t>
                      </a:r>
                      <a:r>
                        <a:rPr lang="es-MX" sz="1400" dirty="0">
                          <a:latin typeface="+mn-lt"/>
                        </a:rPr>
                        <a:t>: 1huevo, Encendedor, Vasija, Agua.</a:t>
                      </a:r>
                    </a:p>
                    <a:p>
                      <a:r>
                        <a:rPr lang="es-MX" sz="1400" u="sng" dirty="0">
                          <a:solidFill>
                            <a:srgbClr val="FF0000"/>
                          </a:solidFill>
                          <a:latin typeface="+mn-lt"/>
                        </a:rPr>
                        <a:t>Procedimiento</a:t>
                      </a:r>
                      <a:r>
                        <a:rPr lang="es-MX" sz="1400" dirty="0">
                          <a:latin typeface="+mn-lt"/>
                        </a:rPr>
                        <a:t>: Quemar con el encendedor todo el huevo, hasta que este completamente negó, sumergir bajo el agua.</a:t>
                      </a:r>
                    </a:p>
                  </a:txBody>
                  <a:tcPr/>
                </a:tc>
                <a:tc>
                  <a:txBody>
                    <a:bodyPr/>
                    <a:lstStyle/>
                    <a:p>
                      <a:r>
                        <a:rPr lang="es-MX" sz="1400" dirty="0">
                          <a:latin typeface="+mn-lt"/>
                        </a:rPr>
                        <a:t>Lo que yo  creía que iba a pasar </a:t>
                      </a:r>
                    </a:p>
                    <a:p>
                      <a:r>
                        <a:rPr lang="es-MX" sz="1400" dirty="0">
                          <a:latin typeface="+mn-lt"/>
                        </a:rPr>
                        <a:t>El huevo fue quemado con el encendedor, yo realmente creía que se tenia que despintar el huevo en el momento de sumergirlo bajo agua.</a:t>
                      </a:r>
                    </a:p>
                  </a:txBody>
                  <a:tcPr/>
                </a:tc>
                <a:tc>
                  <a:txBody>
                    <a:bodyPr/>
                    <a:lstStyle/>
                    <a:p>
                      <a:r>
                        <a:rPr lang="es-MX" sz="1400" dirty="0">
                          <a:latin typeface="+mn-lt"/>
                        </a:rPr>
                        <a:t>Que paso </a:t>
                      </a:r>
                    </a:p>
                    <a:p>
                      <a:r>
                        <a:rPr lang="es-MX" sz="1400" dirty="0">
                          <a:latin typeface="+mn-lt"/>
                        </a:rPr>
                        <a:t>Cuando el huevo después de estar completamente negro lo sumergí bajo agua, se empezó a despintar en seguida y mas si yo le limpiaba de la misma agua. </a:t>
                      </a:r>
                    </a:p>
                  </a:txBody>
                  <a:tcPr/>
                </a:tc>
                <a:tc>
                  <a:txBody>
                    <a:bodyPr/>
                    <a:lstStyle/>
                    <a:p>
                      <a:r>
                        <a:rPr lang="es-MX" sz="1400" b="1" i="0" kern="1200" dirty="0">
                          <a:solidFill>
                            <a:schemeClr val="dk1"/>
                          </a:solidFill>
                          <a:effectLst/>
                          <a:latin typeface="+mn-lt"/>
                          <a:ea typeface="+mn-ea"/>
                          <a:cs typeface="+mn-cs"/>
                        </a:rPr>
                        <a:t>Las moléculas hidrofóbicas tienden a agregarse</a:t>
                      </a:r>
                      <a:r>
                        <a:rPr lang="es-MX" sz="1400" b="0" i="0" kern="1200" dirty="0">
                          <a:solidFill>
                            <a:schemeClr val="dk1"/>
                          </a:solidFill>
                          <a:effectLst/>
                          <a:latin typeface="+mn-lt"/>
                          <a:ea typeface="+mn-ea"/>
                          <a:cs typeface="+mn-cs"/>
                        </a:rPr>
                        <a:t> excluyendo las moléculas de agua, algo que se puede ver fácilmente. participa en la estabilización de las membranas celulares, formación de vesículas, plegamiento de proteínas o estabilización del ADN</a:t>
                      </a:r>
                      <a:endParaRPr lang="es-MX" sz="1400" dirty="0">
                        <a:latin typeface="+mn-lt"/>
                      </a:endParaRPr>
                    </a:p>
                  </a:txBody>
                  <a:tcPr/>
                </a:tc>
                <a:tc>
                  <a:txBody>
                    <a:bodyPr/>
                    <a:lstStyle/>
                    <a:p>
                      <a:endParaRPr lang="es-MX" dirty="0"/>
                    </a:p>
                  </a:txBody>
                  <a:tcPr/>
                </a:tc>
                <a:extLst>
                  <a:ext uri="{0D108BD9-81ED-4DB2-BD59-A6C34878D82A}">
                    <a16:rowId xmlns:a16="http://schemas.microsoft.com/office/drawing/2014/main" val="3491584255"/>
                  </a:ext>
                </a:extLst>
              </a:tr>
              <a:tr h="2247561">
                <a:tc>
                  <a:txBody>
                    <a:bodyPr/>
                    <a:lstStyle/>
                    <a:p>
                      <a:r>
                        <a:rPr lang="es-MX" sz="1400" u="sng" dirty="0">
                          <a:solidFill>
                            <a:srgbClr val="FF0000"/>
                          </a:solidFill>
                          <a:latin typeface="+mn-lt"/>
                        </a:rPr>
                        <a:t>Nombre del experimento</a:t>
                      </a:r>
                      <a:r>
                        <a:rPr lang="es-MX" sz="1400" dirty="0">
                          <a:latin typeface="+mn-lt"/>
                        </a:rPr>
                        <a:t>: Poliespan y acetona.</a:t>
                      </a:r>
                      <a:br>
                        <a:rPr lang="es-MX" sz="1400" dirty="0">
                          <a:latin typeface="+mn-lt"/>
                        </a:rPr>
                      </a:br>
                      <a:r>
                        <a:rPr lang="es-MX" sz="1400" u="sng" dirty="0">
                          <a:solidFill>
                            <a:srgbClr val="FF0000"/>
                          </a:solidFill>
                          <a:latin typeface="+mn-lt"/>
                        </a:rPr>
                        <a:t>Materiales</a:t>
                      </a:r>
                      <a:r>
                        <a:rPr lang="es-MX" sz="1400" dirty="0">
                          <a:latin typeface="+mn-lt"/>
                        </a:rPr>
                        <a:t>: Acetona, Una vasija, Un vaso de nieve seca (poliespán)</a:t>
                      </a:r>
                      <a:br>
                        <a:rPr lang="es-MX" sz="1400" dirty="0">
                          <a:latin typeface="+mn-lt"/>
                        </a:rPr>
                      </a:br>
                      <a:r>
                        <a:rPr lang="es-MX" sz="1400" u="sng" dirty="0">
                          <a:solidFill>
                            <a:srgbClr val="FF0000"/>
                          </a:solidFill>
                          <a:latin typeface="+mn-lt"/>
                        </a:rPr>
                        <a:t>Procedimiento: </a:t>
                      </a:r>
                      <a:r>
                        <a:rPr lang="es-MX" sz="1400" dirty="0">
                          <a:latin typeface="+mn-lt"/>
                        </a:rPr>
                        <a:t>Vaciar el acetona en la vasija de plástico y meter el paso de nieve seca.</a:t>
                      </a:r>
                    </a:p>
                  </a:txBody>
                  <a:tcPr/>
                </a:tc>
                <a:tc>
                  <a:txBody>
                    <a:bodyPr/>
                    <a:lstStyle/>
                    <a:p>
                      <a:r>
                        <a:rPr lang="es-MX" sz="1400" dirty="0">
                          <a:latin typeface="+mn-lt"/>
                        </a:rPr>
                        <a:t>El vaso al ser metido en acetona supuse que se desharía ya que el acetona es un químico muy fuerte, pero me causo una desilusión al ver que no sucedió, puede ser que el acetona no sea demasiado fuerte en esta ocasión o era muy poca cantidad bajo mis recursos.</a:t>
                      </a:r>
                    </a:p>
                  </a:txBody>
                  <a:tcPr/>
                </a:tc>
                <a:tc>
                  <a:txBody>
                    <a:bodyPr/>
                    <a:lstStyle/>
                    <a:p>
                      <a:r>
                        <a:rPr lang="es-MX" sz="1400" dirty="0">
                          <a:latin typeface="+mn-lt"/>
                        </a:rPr>
                        <a:t>Cuando vacié el acetona en la vasija olía demasiado fuerte, imagine que si era posible deshacer el vaso, pero en el momento de introducirlo no le sucedió absolutamente nada. </a:t>
                      </a:r>
                    </a:p>
                  </a:txBody>
                  <a:tcPr/>
                </a:tc>
                <a:tc>
                  <a:txBody>
                    <a:bodyPr/>
                    <a:lstStyle/>
                    <a:p>
                      <a:r>
                        <a:rPr lang="es-MX" sz="1400" dirty="0">
                          <a:latin typeface="+mn-lt"/>
                        </a:rPr>
                        <a:t>Las sustancias no polares, o poco polares se disuelven en disolventes no polares o poco polares. En cambio, las sustancias muy polares se disuelven en disolventes muy polares. Todos los derivados del petróleo son poco polares (por ejemplo la acetona), esto se utiliza normalmente para diluir mezclas como la pintura de las uñas, aceites, etc. El poliestireno también es un derivado del petróleo, por lo que no es poco polar. Sabiendo que la acetona no es polar y el poliestireno tampoco es polar (o poco polar).Por lo tanto, al juntarlos, el  poliestireno se disuelve en la acetona.</a:t>
                      </a:r>
                    </a:p>
                  </a:txBody>
                  <a:tcPr/>
                </a:tc>
                <a:tc>
                  <a:txBody>
                    <a:bodyPr/>
                    <a:lstStyle/>
                    <a:p>
                      <a:endParaRPr lang="es-MX" dirty="0"/>
                    </a:p>
                  </a:txBody>
                  <a:tcPr/>
                </a:tc>
                <a:extLst>
                  <a:ext uri="{0D108BD9-81ED-4DB2-BD59-A6C34878D82A}">
                    <a16:rowId xmlns:a16="http://schemas.microsoft.com/office/drawing/2014/main" val="2654131975"/>
                  </a:ext>
                </a:extLst>
              </a:tr>
            </a:tbl>
          </a:graphicData>
        </a:graphic>
      </p:graphicFrame>
      <p:pic>
        <p:nvPicPr>
          <p:cNvPr id="19" name="Imagen 18" descr="Imagen que contiene persona, taza, interior, hombre&#10;&#10;Descripción generada automáticamente">
            <a:extLst>
              <a:ext uri="{FF2B5EF4-FFF2-40B4-BE49-F238E27FC236}">
                <a16:creationId xmlns:a16="http://schemas.microsoft.com/office/drawing/2014/main" id="{11CC2959-0EF6-4DC9-A242-22B9419FA750}"/>
              </a:ext>
            </a:extLst>
          </p:cNvPr>
          <p:cNvPicPr>
            <a:picLocks noChangeAspect="1"/>
          </p:cNvPicPr>
          <p:nvPr/>
        </p:nvPicPr>
        <p:blipFill rotWithShape="1">
          <a:blip r:embed="rId2">
            <a:extLst>
              <a:ext uri="{28A0092B-C50C-407E-A947-70E740481C1C}">
                <a14:useLocalDpi xmlns:a14="http://schemas.microsoft.com/office/drawing/2010/main" val="0"/>
              </a:ext>
            </a:extLst>
          </a:blip>
          <a:srcRect t="10114" b="46338"/>
          <a:stretch/>
        </p:blipFill>
        <p:spPr>
          <a:xfrm>
            <a:off x="10068191" y="638445"/>
            <a:ext cx="1947341" cy="2110154"/>
          </a:xfrm>
          <a:prstGeom prst="rect">
            <a:avLst/>
          </a:prstGeom>
        </p:spPr>
      </p:pic>
      <p:pic>
        <p:nvPicPr>
          <p:cNvPr id="21" name="Imagen 20" descr="Imagen que contiene persona, interior, cocina, mujer&#10;&#10;Descripción generada automáticamente">
            <a:extLst>
              <a:ext uri="{FF2B5EF4-FFF2-40B4-BE49-F238E27FC236}">
                <a16:creationId xmlns:a16="http://schemas.microsoft.com/office/drawing/2014/main" id="{41CBA3D1-28AB-4233-B7CE-6D1349A34D8E}"/>
              </a:ext>
            </a:extLst>
          </p:cNvPr>
          <p:cNvPicPr>
            <a:picLocks noChangeAspect="1"/>
          </p:cNvPicPr>
          <p:nvPr/>
        </p:nvPicPr>
        <p:blipFill rotWithShape="1">
          <a:blip r:embed="rId3">
            <a:extLst>
              <a:ext uri="{28A0092B-C50C-407E-A947-70E740481C1C}">
                <a14:useLocalDpi xmlns:a14="http://schemas.microsoft.com/office/drawing/2010/main" val="0"/>
              </a:ext>
            </a:extLst>
          </a:blip>
          <a:srcRect t="3502" b="25681"/>
          <a:stretch/>
        </p:blipFill>
        <p:spPr>
          <a:xfrm>
            <a:off x="10180112" y="3429000"/>
            <a:ext cx="1723497" cy="2166443"/>
          </a:xfrm>
          <a:prstGeom prst="rect">
            <a:avLst/>
          </a:prstGeom>
        </p:spPr>
      </p:pic>
    </p:spTree>
    <p:extLst>
      <p:ext uri="{BB962C8B-B14F-4D97-AF65-F5344CB8AC3E}">
        <p14:creationId xmlns:p14="http://schemas.microsoft.com/office/powerpoint/2010/main" val="8099693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ED7D41-5210-47CB-B022-B6F6067A2E28}"/>
              </a:ext>
            </a:extLst>
          </p:cNvPr>
          <p:cNvSpPr>
            <a:spLocks noGrp="1"/>
          </p:cNvSpPr>
          <p:nvPr>
            <p:ph type="title"/>
          </p:nvPr>
        </p:nvSpPr>
        <p:spPr>
          <a:xfrm>
            <a:off x="8017254" y="525439"/>
            <a:ext cx="3336545" cy="1657614"/>
          </a:xfrm>
        </p:spPr>
        <p:txBody>
          <a:bodyPr>
            <a:normAutofit/>
          </a:bodyPr>
          <a:lstStyle/>
          <a:p>
            <a:r>
              <a:rPr lang="es-MX" sz="3600" dirty="0">
                <a:latin typeface="Modern Love Caps" panose="04070805081001020A01" pitchFamily="82" charset="0"/>
              </a:rPr>
              <a:t>Fotos de los experimentos </a:t>
            </a:r>
          </a:p>
        </p:txBody>
      </p:sp>
      <p:pic>
        <p:nvPicPr>
          <p:cNvPr id="25" name="Imagen 24" descr="Imagen que contiene persona, interior, mano, hombre&#10;&#10;Descripción generada automáticamente">
            <a:extLst>
              <a:ext uri="{FF2B5EF4-FFF2-40B4-BE49-F238E27FC236}">
                <a16:creationId xmlns:a16="http://schemas.microsoft.com/office/drawing/2014/main" id="{99C7E8BC-330E-4F1B-A62F-F9468DFB4576}"/>
              </a:ext>
            </a:extLst>
          </p:cNvPr>
          <p:cNvPicPr>
            <a:picLocks noChangeAspect="1"/>
          </p:cNvPicPr>
          <p:nvPr/>
        </p:nvPicPr>
        <p:blipFill rotWithShape="1">
          <a:blip r:embed="rId2">
            <a:extLst>
              <a:ext uri="{28A0092B-C50C-407E-A947-70E740481C1C}">
                <a14:useLocalDpi xmlns:a14="http://schemas.microsoft.com/office/drawing/2010/main" val="0"/>
              </a:ext>
            </a:extLst>
          </a:blip>
          <a:srcRect t="37801" r="-1" b="27671"/>
          <a:stretch/>
        </p:blipFill>
        <p:spPr>
          <a:xfrm>
            <a:off x="367831" y="841434"/>
            <a:ext cx="3917965" cy="3244950"/>
          </a:xfrm>
          <a:prstGeom prst="rect">
            <a:avLst/>
          </a:prstGeom>
        </p:spPr>
      </p:pic>
      <p:cxnSp>
        <p:nvCxnSpPr>
          <p:cNvPr id="68" name="Straight Connector 67">
            <a:extLst>
              <a:ext uri="{FF2B5EF4-FFF2-40B4-BE49-F238E27FC236}">
                <a16:creationId xmlns:a16="http://schemas.microsoft.com/office/drawing/2014/main" id="{822A5670-0F7B-4199-AEAB-33FBA9CEA44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627" y="-1"/>
            <a:ext cx="0" cy="4572000"/>
          </a:xfrm>
          <a:prstGeom prst="line">
            <a:avLst/>
          </a:prstGeom>
          <a:ln w="3810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19" name="Imagen 18" descr="Imagen que contiene persona, interior, cocina, mujer&#10;&#10;Descripción generada automáticamente">
            <a:extLst>
              <a:ext uri="{FF2B5EF4-FFF2-40B4-BE49-F238E27FC236}">
                <a16:creationId xmlns:a16="http://schemas.microsoft.com/office/drawing/2014/main" id="{9692674D-644C-4EAA-BD5F-0CC9D71298CD}"/>
              </a:ext>
            </a:extLst>
          </p:cNvPr>
          <p:cNvPicPr>
            <a:picLocks noChangeAspect="1"/>
          </p:cNvPicPr>
          <p:nvPr/>
        </p:nvPicPr>
        <p:blipFill rotWithShape="1">
          <a:blip r:embed="rId3">
            <a:extLst>
              <a:ext uri="{28A0092B-C50C-407E-A947-70E740481C1C}">
                <a14:useLocalDpi xmlns:a14="http://schemas.microsoft.com/office/drawing/2010/main" val="0"/>
              </a:ext>
            </a:extLst>
          </a:blip>
          <a:srcRect l="3006" t="14222" r="-705" b="22966"/>
          <a:stretch/>
        </p:blipFill>
        <p:spPr>
          <a:xfrm>
            <a:off x="5003887" y="375320"/>
            <a:ext cx="2433250" cy="1657612"/>
          </a:xfrm>
          <a:prstGeom prst="rect">
            <a:avLst/>
          </a:prstGeom>
        </p:spPr>
      </p:pic>
      <p:cxnSp>
        <p:nvCxnSpPr>
          <p:cNvPr id="70" name="Straight Connector 69">
            <a:extLst>
              <a:ext uri="{FF2B5EF4-FFF2-40B4-BE49-F238E27FC236}">
                <a16:creationId xmlns:a16="http://schemas.microsoft.com/office/drawing/2014/main" id="{8BB1744D-A7DF-4B65-B6E3-DCF12BB2D86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627" y="2228770"/>
            <a:ext cx="2877035" cy="0"/>
          </a:xfrm>
          <a:prstGeom prst="line">
            <a:avLst/>
          </a:prstGeom>
          <a:ln w="381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21" name="Imagen 20" descr="Imagen que contiene interior, persona, comida, hombre&#10;&#10;Descripción generada automáticamente">
            <a:extLst>
              <a:ext uri="{FF2B5EF4-FFF2-40B4-BE49-F238E27FC236}">
                <a16:creationId xmlns:a16="http://schemas.microsoft.com/office/drawing/2014/main" id="{1F8F4FEC-6B0D-4127-9C94-39AEFB4F5E68}"/>
              </a:ext>
            </a:extLst>
          </p:cNvPr>
          <p:cNvPicPr>
            <a:picLocks noChangeAspect="1"/>
          </p:cNvPicPr>
          <p:nvPr/>
        </p:nvPicPr>
        <p:blipFill rotWithShape="1">
          <a:blip r:embed="rId4">
            <a:extLst>
              <a:ext uri="{28A0092B-C50C-407E-A947-70E740481C1C}">
                <a14:useLocalDpi xmlns:a14="http://schemas.microsoft.com/office/drawing/2010/main" val="0"/>
              </a:ext>
            </a:extLst>
          </a:blip>
          <a:srcRect t="28941" r="-3" b="27766"/>
          <a:stretch/>
        </p:blipFill>
        <p:spPr>
          <a:xfrm>
            <a:off x="5047813" y="2424609"/>
            <a:ext cx="2337963" cy="1799367"/>
          </a:xfrm>
          <a:prstGeom prst="rect">
            <a:avLst/>
          </a:prstGeom>
        </p:spPr>
      </p:pic>
      <p:cxnSp>
        <p:nvCxnSpPr>
          <p:cNvPr id="72" name="Straight Connector 71">
            <a:extLst>
              <a:ext uri="{FF2B5EF4-FFF2-40B4-BE49-F238E27FC236}">
                <a16:creationId xmlns:a16="http://schemas.microsoft.com/office/drawing/2014/main" id="{882DD753-EA38-4E86-91FB-05041A44A28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4567905"/>
            <a:ext cx="7530662" cy="0"/>
          </a:xfrm>
          <a:prstGeom prst="line">
            <a:avLst/>
          </a:prstGeom>
          <a:ln w="381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17" name="Marcador de contenido 16" descr="Imagen que contiene persona, taza, interior, hombre&#10;&#10;Descripción generada automáticamente">
            <a:extLst>
              <a:ext uri="{FF2B5EF4-FFF2-40B4-BE49-F238E27FC236}">
                <a16:creationId xmlns:a16="http://schemas.microsoft.com/office/drawing/2014/main" id="{8AC3EEEF-EFE5-4B75-99F0-4F2E26C52C64}"/>
              </a:ext>
            </a:extLst>
          </p:cNvPr>
          <p:cNvPicPr>
            <a:picLocks noChangeAspect="1"/>
          </p:cNvPicPr>
          <p:nvPr/>
        </p:nvPicPr>
        <p:blipFill rotWithShape="1">
          <a:blip r:embed="rId5">
            <a:extLst>
              <a:ext uri="{28A0092B-C50C-407E-A947-70E740481C1C}">
                <a14:useLocalDpi xmlns:a14="http://schemas.microsoft.com/office/drawing/2010/main" val="0"/>
              </a:ext>
            </a:extLst>
          </a:blip>
          <a:srcRect t="16291" r="-1" b="42228"/>
          <a:stretch/>
        </p:blipFill>
        <p:spPr>
          <a:xfrm>
            <a:off x="-38695" y="4666923"/>
            <a:ext cx="2839394" cy="2093863"/>
          </a:xfrm>
          <a:prstGeom prst="rect">
            <a:avLst/>
          </a:prstGeom>
        </p:spPr>
      </p:pic>
      <p:pic>
        <p:nvPicPr>
          <p:cNvPr id="23" name="Imagen 22" descr="Imagen que contiene persona, interior, mano, sostener&#10;&#10;Descripción generada automáticamente">
            <a:extLst>
              <a:ext uri="{FF2B5EF4-FFF2-40B4-BE49-F238E27FC236}">
                <a16:creationId xmlns:a16="http://schemas.microsoft.com/office/drawing/2014/main" id="{52EFF09B-66C1-487F-8A3F-E0C635B0220D}"/>
              </a:ext>
            </a:extLst>
          </p:cNvPr>
          <p:cNvPicPr>
            <a:picLocks noChangeAspect="1"/>
          </p:cNvPicPr>
          <p:nvPr/>
        </p:nvPicPr>
        <p:blipFill rotWithShape="1">
          <a:blip r:embed="rId6">
            <a:extLst>
              <a:ext uri="{28A0092B-C50C-407E-A947-70E740481C1C}">
                <a14:useLocalDpi xmlns:a14="http://schemas.microsoft.com/office/drawing/2010/main" val="0"/>
              </a:ext>
            </a:extLst>
          </a:blip>
          <a:srcRect t="30064" r="-2" b="40679"/>
          <a:stretch/>
        </p:blipFill>
        <p:spPr>
          <a:xfrm>
            <a:off x="3952997" y="4911832"/>
            <a:ext cx="3247357" cy="1688997"/>
          </a:xfrm>
          <a:prstGeom prst="rect">
            <a:avLst/>
          </a:prstGeom>
        </p:spPr>
      </p:pic>
      <p:sp>
        <p:nvSpPr>
          <p:cNvPr id="29" name="Content Placeholder 28">
            <a:extLst>
              <a:ext uri="{FF2B5EF4-FFF2-40B4-BE49-F238E27FC236}">
                <a16:creationId xmlns:a16="http://schemas.microsoft.com/office/drawing/2014/main" id="{E33E8272-BF74-41E7-9A9F-FCD804EBDB29}"/>
              </a:ext>
            </a:extLst>
          </p:cNvPr>
          <p:cNvSpPr>
            <a:spLocks noGrp="1"/>
          </p:cNvSpPr>
          <p:nvPr>
            <p:ph idx="1"/>
          </p:nvPr>
        </p:nvSpPr>
        <p:spPr>
          <a:xfrm>
            <a:off x="8017253" y="2228770"/>
            <a:ext cx="3336546" cy="3902472"/>
          </a:xfrm>
        </p:spPr>
        <p:txBody>
          <a:bodyPr>
            <a:normAutofit/>
          </a:bodyPr>
          <a:lstStyle/>
          <a:p>
            <a:endParaRPr lang="en-US" sz="2000" dirty="0"/>
          </a:p>
        </p:txBody>
      </p:sp>
      <p:cxnSp>
        <p:nvCxnSpPr>
          <p:cNvPr id="74" name="Straight Connector 73">
            <a:extLst>
              <a:ext uri="{FF2B5EF4-FFF2-40B4-BE49-F238E27FC236}">
                <a16:creationId xmlns:a16="http://schemas.microsoft.com/office/drawing/2014/main" id="{6DA63E78-7704-45EF-B5D3-EADDF5D826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1730262" y="5706812"/>
            <a:ext cx="2286000" cy="0"/>
          </a:xfrm>
          <a:prstGeom prst="line">
            <a:avLst/>
          </a:prstGeom>
          <a:ln w="381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6675995"/>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690</Words>
  <Application>Microsoft Office PowerPoint</Application>
  <PresentationFormat>Panorámica</PresentationFormat>
  <Paragraphs>32</Paragraphs>
  <Slides>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vt:i4>
      </vt:variant>
    </vt:vector>
  </HeadingPairs>
  <TitlesOfParts>
    <vt:vector size="10" baseType="lpstr">
      <vt:lpstr>Arial</vt:lpstr>
      <vt:lpstr>Britannic Bold</vt:lpstr>
      <vt:lpstr>Calibri</vt:lpstr>
      <vt:lpstr>Calibri Light</vt:lpstr>
      <vt:lpstr>Modern Love Caps</vt:lpstr>
      <vt:lpstr>Tema de Office</vt:lpstr>
      <vt:lpstr>Estrategias para la exploración del mundo natural Profesora Yixie Karelia Laguna Montañez “La estrategia de predicción, observación y explicación (POE)” 1° “A” Nombre: Adriana Rodríguez Hernández N.L.20 Unidad II: La construcción de conocimientos sobre la materia, energía y sus interacciones. </vt:lpstr>
      <vt:lpstr>Experiencias</vt:lpstr>
      <vt:lpstr>Presentación de PowerPoint</vt:lpstr>
      <vt:lpstr>Fotos de los experimentos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Estrategias para la exploración del mundo natural Profesora Yixie Karelia Laguna Montañez “La estrategia de predicción, observación y explicación (POE)” 1° “A” Nombre: Adriana Rodríguez Hernández N.L.20 Unidad II: La construcción de conocimientos sobre la materia, energía y sus interacciones. </dc:title>
  <dc:creator>Adriana Rodríguez</dc:creator>
  <cp:lastModifiedBy>Adriana Rodríguez</cp:lastModifiedBy>
  <cp:revision>4</cp:revision>
  <dcterms:created xsi:type="dcterms:W3CDTF">2020-04-28T01:38:44Z</dcterms:created>
  <dcterms:modified xsi:type="dcterms:W3CDTF">2020-04-28T02:14:26Z</dcterms:modified>
</cp:coreProperties>
</file>