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2" r:id="rId4"/>
    <p:sldId id="258" r:id="rId5"/>
    <p:sldId id="259" r:id="rId6"/>
    <p:sldId id="260" r:id="rId7"/>
    <p:sldId id="265" r:id="rId8"/>
    <p:sldId id="266" r:id="rId9"/>
    <p:sldId id="263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7DD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344" y="7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70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31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82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94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74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49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69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94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49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81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0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72B8A-292D-4B2A-9633-40DE2C5C563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0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7975" y="378823"/>
            <a:ext cx="792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" descr="Descripción: Descripción: Resultado de imagen para escudo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0" y="378823"/>
            <a:ext cx="1387834" cy="103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86258" y="235860"/>
            <a:ext cx="67874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b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2019 - 2020</a:t>
            </a:r>
            <a:endParaRPr kumimoji="0" lang="es-MX" altLang="es-MX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40080" y="1410061"/>
            <a:ext cx="78638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Curso: 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Trabajo e innovación docente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Titular: 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Isabel del Carmen Aguirre Ramos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Grado: 3      Sección: B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Alumnas: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Fátima </a:t>
            </a:r>
            <a:r>
              <a:rPr lang="es-MX" sz="2000" dirty="0" err="1">
                <a:latin typeface="Berlin Sans FB" panose="020E0602020502020306" pitchFamily="34" charset="0"/>
              </a:rPr>
              <a:t>Araminda</a:t>
            </a:r>
            <a:r>
              <a:rPr lang="es-MX" sz="2000" dirty="0">
                <a:latin typeface="Berlin Sans FB" panose="020E0602020502020306" pitchFamily="34" charset="0"/>
              </a:rPr>
              <a:t> García Samaniego	                    No. Lista: 7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Karla Carolina García Saucedo                                 No. Lista: 8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Luisa Lucía Hernández Cruz                                     No. Lista: 9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Karla Cecilia Martínez Espinosa                               No. Lista: 10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r"/>
            <a:r>
              <a:rPr lang="es-MX" sz="2000" dirty="0">
                <a:latin typeface="Berlin Sans FB" panose="020E0602020502020306" pitchFamily="34" charset="0"/>
              </a:rPr>
              <a:t>Saltillo, Coahuila; abril de 2020</a:t>
            </a:r>
          </a:p>
        </p:txBody>
      </p:sp>
    </p:spTree>
    <p:extLst>
      <p:ext uri="{BB962C8B-B14F-4D97-AF65-F5344CB8AC3E}">
        <p14:creationId xmlns:p14="http://schemas.microsoft.com/office/powerpoint/2010/main" val="427384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F568AE6-A506-4F41-B5D1-C56166823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73561"/>
              </p:ext>
            </p:extLst>
          </p:nvPr>
        </p:nvGraphicFramePr>
        <p:xfrm>
          <a:off x="742949" y="1825029"/>
          <a:ext cx="7703656" cy="422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828">
                  <a:extLst>
                    <a:ext uri="{9D8B030D-6E8A-4147-A177-3AD203B41FA5}">
                      <a16:colId xmlns:a16="http://schemas.microsoft.com/office/drawing/2014/main" val="4192949502"/>
                    </a:ext>
                  </a:extLst>
                </a:gridCol>
                <a:gridCol w="3851828">
                  <a:extLst>
                    <a:ext uri="{9D8B030D-6E8A-4147-A177-3AD203B41FA5}">
                      <a16:colId xmlns:a16="http://schemas.microsoft.com/office/drawing/2014/main" val="205850448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Falta de practica de valores en el hogar, reglas y normas, auto control de emociones y el cumplimiento de reglamento escolar, que impactan en la convivencia sana y pacifica y en los aprendizajes de los alumnos.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347371"/>
                  </a:ext>
                </a:extLst>
              </a:tr>
              <a:tr h="1032902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Fomentar en la comunidad educativa un ambiente en donde se fortalezca la participación, practica de valores y principios sociales para lograr una integración entre todos los agentes educativos.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84119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Que el 100% de los agentes educativos se involucre en las actividades.</a:t>
                      </a:r>
                    </a:p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Mejorar los aprendizajes de los alumnos, la convivencia y practica de valores.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91426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implementación de las estrategias de control de grupo y el propicio de distintos ambientes de aprendizaje favorece el mejoramiento en el comportamiento y autocontrol de los alumnos dentro de la institución.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37258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3405D036-09E6-45F2-9E4B-049515C39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20" y="0"/>
            <a:ext cx="2774103" cy="166773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C184D8F-1A0C-4D83-A6FA-B9F03F6BE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268" y="1885439"/>
            <a:ext cx="2619839" cy="98321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A20EBAC-60B1-4C17-8BCC-706A788DBE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6268" y="3026618"/>
            <a:ext cx="2774103" cy="80476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1F3C376-E8FD-4C7A-A346-3C1113C124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6268" y="3937870"/>
            <a:ext cx="2606266" cy="91472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16E7158-F324-4FE0-9F54-86E1EE2452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1745" y="4903173"/>
            <a:ext cx="2008884" cy="102388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906970" y="586858"/>
            <a:ext cx="5363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Tw Cen MT Condensed Extra Bold" panose="020B0803020202020204" pitchFamily="34" charset="0"/>
              </a:rPr>
              <a:t>APRENDIENDO A CONVIVIR</a:t>
            </a:r>
          </a:p>
        </p:txBody>
      </p:sp>
    </p:spTree>
    <p:extLst>
      <p:ext uri="{BB962C8B-B14F-4D97-AF65-F5344CB8AC3E}">
        <p14:creationId xmlns:p14="http://schemas.microsoft.com/office/powerpoint/2010/main" val="152539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615DD1-34FE-4931-A04B-B9B4D8B4C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18678"/>
              </p:ext>
            </p:extLst>
          </p:nvPr>
        </p:nvGraphicFramePr>
        <p:xfrm>
          <a:off x="287565" y="689113"/>
          <a:ext cx="8568870" cy="5632174"/>
        </p:xfrm>
        <a:graphic>
          <a:graphicData uri="http://schemas.openxmlformats.org/drawingml/2006/table">
            <a:tbl>
              <a:tblPr/>
              <a:tblGrid>
                <a:gridCol w="2107711">
                  <a:extLst>
                    <a:ext uri="{9D8B030D-6E8A-4147-A177-3AD203B41FA5}">
                      <a16:colId xmlns:a16="http://schemas.microsoft.com/office/drawing/2014/main" val="1000569554"/>
                    </a:ext>
                  </a:extLst>
                </a:gridCol>
                <a:gridCol w="1878891">
                  <a:extLst>
                    <a:ext uri="{9D8B030D-6E8A-4147-A177-3AD203B41FA5}">
                      <a16:colId xmlns:a16="http://schemas.microsoft.com/office/drawing/2014/main" val="3698849242"/>
                    </a:ext>
                  </a:extLst>
                </a:gridCol>
                <a:gridCol w="1779635">
                  <a:extLst>
                    <a:ext uri="{9D8B030D-6E8A-4147-A177-3AD203B41FA5}">
                      <a16:colId xmlns:a16="http://schemas.microsoft.com/office/drawing/2014/main" val="2406513897"/>
                    </a:ext>
                  </a:extLst>
                </a:gridCol>
                <a:gridCol w="2802633">
                  <a:extLst>
                    <a:ext uri="{9D8B030D-6E8A-4147-A177-3AD203B41FA5}">
                      <a16:colId xmlns:a16="http://schemas.microsoft.com/office/drawing/2014/main" val="301160159"/>
                    </a:ext>
                  </a:extLst>
                </a:gridCol>
              </a:tblGrid>
              <a:tr h="11050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 de Desarrollo Personal y Social</a:t>
                      </a:r>
                    </a:p>
                  </a:txBody>
                  <a:tcPr marL="5647" marR="5647" marT="5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Organizador Curricular 1</a:t>
                      </a:r>
                    </a:p>
                  </a:txBody>
                  <a:tcPr marL="5647" marR="5647" marT="5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Organizador Curricular 2</a:t>
                      </a:r>
                    </a:p>
                  </a:txBody>
                  <a:tcPr marL="5647" marR="5647" marT="5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Aprendizaje esperado</a:t>
                      </a:r>
                    </a:p>
                  </a:txBody>
                  <a:tcPr marL="5647" marR="5647" marT="5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70453"/>
                  </a:ext>
                </a:extLst>
              </a:tr>
              <a:tr h="201377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   Educación Socioemocional</a:t>
                      </a:r>
                    </a:p>
                  </a:txBody>
                  <a:tcPr marL="5647" marR="5647" marT="5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Colaboración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7" marR="5647" marT="5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Inclusión </a:t>
                      </a:r>
                    </a:p>
                  </a:txBody>
                  <a:tcPr marL="5647" marR="5647" marT="5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Convive, juega y trabaja con distintos compañeros y ofrece ayuda a quien lo necesita..</a:t>
                      </a:r>
                    </a:p>
                  </a:txBody>
                  <a:tcPr marL="5647" marR="5647" marT="5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293108"/>
                  </a:ext>
                </a:extLst>
              </a:tr>
              <a:tr h="251336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   Educación física </a:t>
                      </a:r>
                    </a:p>
                  </a:txBody>
                  <a:tcPr marL="5647" marR="5647" marT="5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Competencia Motriz</a:t>
                      </a:r>
                    </a:p>
                  </a:txBody>
                  <a:tcPr marL="5647" marR="5647" marT="5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Desarrollo de la Motricidad </a:t>
                      </a:r>
                    </a:p>
                  </a:txBody>
                  <a:tcPr marL="5647" marR="5647" marT="5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 herramientas, instrumentos y materiales en actividades que requieren de control y precisión en sus movimientos.</a:t>
                      </a:r>
                    </a:p>
                  </a:txBody>
                  <a:tcPr marL="5647" marR="5647" marT="5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88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27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315FBE-CC1A-4F77-A0C7-2249CE240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939031"/>
              </p:ext>
            </p:extLst>
          </p:nvPr>
        </p:nvGraphicFramePr>
        <p:xfrm>
          <a:off x="231824" y="103034"/>
          <a:ext cx="8796265" cy="5833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471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17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116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Primera semana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Saludo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Taller de convivencia familiar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035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Segunda semana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Saludo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Obra de teatro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“somos únicos”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Rally 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97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8812FACC-713B-4811-BCCE-7B49E255CA66}"/>
              </a:ext>
            </a:extLst>
          </p:cNvPr>
          <p:cNvSpPr txBox="1"/>
          <p:nvPr/>
        </p:nvSpPr>
        <p:spPr>
          <a:xfrm>
            <a:off x="363061" y="5776686"/>
            <a:ext cx="8665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Nota: </a:t>
            </a:r>
            <a:r>
              <a:rPr lang="es-MX" sz="1600" dirty="0"/>
              <a:t>Actividades que se implementaran en conjunto los cuadro grupos, las educadoras y padres de familia, además de que cada </a:t>
            </a:r>
            <a:r>
              <a:rPr lang="es-MX" sz="1600" dirty="0" err="1"/>
              <a:t>edde</a:t>
            </a:r>
            <a:r>
              <a:rPr lang="es-MX" sz="1600" dirty="0"/>
              <a:t> trabajo </a:t>
            </a:r>
            <a:r>
              <a:rPr lang="es-MX" sz="1600" dirty="0" err="1"/>
              <a:t>ucadora</a:t>
            </a:r>
            <a:r>
              <a:rPr lang="es-MX" sz="1600" dirty="0"/>
              <a:t> practicante implementara actividades o estrategias que ayuden a la solución de la problemática dentro de su plan individual.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44FF34-3EDF-46D0-B2BD-38EA9F57A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233" y="-568306"/>
            <a:ext cx="3731075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5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8F4D59-C193-4DC9-A8A4-190A90D1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48443"/>
              </p:ext>
            </p:extLst>
          </p:nvPr>
        </p:nvGraphicFramePr>
        <p:xfrm>
          <a:off x="231824" y="103034"/>
          <a:ext cx="8796265" cy="642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33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PLAN DE TRABAJO PRIMERA SEMANA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8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6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9:10 - 9:35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7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9:35 - 10:00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Taller de convivencia familiar 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10:00 - 10:30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1EB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10:30 - 10:35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3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10:35 - 11:00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Recreo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70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11:00 - 11:30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11:30 - 11:50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11:50 - 12:00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¡Vamos a relajarnos!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1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8F4D59-C193-4DC9-A8A4-190A90D1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48628"/>
              </p:ext>
            </p:extLst>
          </p:nvPr>
        </p:nvGraphicFramePr>
        <p:xfrm>
          <a:off x="231824" y="103034"/>
          <a:ext cx="8796265" cy="642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33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PLAN DE TRABAJO SEGUNDA  SEMANA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8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6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9:10 - 9:35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7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9:35 - 10:00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Obra “somos únicos”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Rally 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10:00 - 10:30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1EB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10:30 - 10:35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3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10:35 - 11:00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Recreo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70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11:00 - 11:30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11:30 - 11:50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11:50 - 12:00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¡Vamos a relajarnos!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4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1201783"/>
          </a:xfrm>
        </p:spPr>
        <p:txBody>
          <a:bodyPr/>
          <a:lstStyle/>
          <a:p>
            <a:r>
              <a:rPr lang="es-MX" dirty="0">
                <a:latin typeface="Berlin Sans FB" panose="020E0602020502020306" pitchFamily="34" charset="0"/>
              </a:rPr>
              <a:t>Rubrica para alumnos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439853"/>
              </p:ext>
            </p:extLst>
          </p:nvPr>
        </p:nvGraphicFramePr>
        <p:xfrm>
          <a:off x="275136" y="1446802"/>
          <a:ext cx="8593728" cy="513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8432">
                  <a:extLst>
                    <a:ext uri="{9D8B030D-6E8A-4147-A177-3AD203B41FA5}">
                      <a16:colId xmlns:a16="http://schemas.microsoft.com/office/drawing/2014/main" val="514194489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3419376760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3807978573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1006908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Criterio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Observaciones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4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Comprende las instrucciones de las 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46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Sigue reglas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50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Apoya</a:t>
                      </a:r>
                      <a:r>
                        <a:rPr lang="es-MX" sz="1400" baseline="0" dirty="0">
                          <a:latin typeface="Berlin Sans FB" panose="020E0602020502020306" pitchFamily="34" charset="0"/>
                        </a:rPr>
                        <a:t> a sus compañeros en explicaciones/o actividades.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2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Convive con</a:t>
                      </a:r>
                      <a:r>
                        <a:rPr lang="es-MX" sz="1400" baseline="0" dirty="0">
                          <a:latin typeface="Berlin Sans FB" panose="020E0602020502020306" pitchFamily="34" charset="0"/>
                        </a:rPr>
                        <a:t> diferentes compañeros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40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Juega con diferentes compañeros </a:t>
                      </a:r>
                      <a:r>
                        <a:rPr lang="es-MX" sz="1400" dirty="0" err="1">
                          <a:latin typeface="Berlin Sans FB" panose="020E0602020502020306" pitchFamily="34" charset="0"/>
                        </a:rPr>
                        <a:t>siguendo</a:t>
                      </a:r>
                      <a:r>
                        <a:rPr lang="es-MX" sz="1400" baseline="0" dirty="0">
                          <a:latin typeface="Berlin Sans FB" panose="020E0602020502020306" pitchFamily="34" charset="0"/>
                        </a:rPr>
                        <a:t> las normas de convivencia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29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Trabaja con diferentes compañeros</a:t>
                      </a:r>
                      <a:r>
                        <a:rPr lang="es-MX" sz="1400" baseline="0" dirty="0">
                          <a:latin typeface="Berlin Sans FB" panose="020E0602020502020306" pitchFamily="34" charset="0"/>
                        </a:rPr>
                        <a:t> sin importar quien 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64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Incluye</a:t>
                      </a:r>
                      <a:r>
                        <a:rPr lang="es-MX" sz="1400" baseline="0" dirty="0">
                          <a:latin typeface="Berlin Sans FB" panose="020E0602020502020306" pitchFamily="34" charset="0"/>
                        </a:rPr>
                        <a:t> a sus compañeros en las actividades planteadas dentro y fuera del aula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20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57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1201783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Lista de cotejo para padres de familia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707661"/>
              </p:ext>
            </p:extLst>
          </p:nvPr>
        </p:nvGraphicFramePr>
        <p:xfrm>
          <a:off x="275136" y="1716042"/>
          <a:ext cx="8593728" cy="3754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8432">
                  <a:extLst>
                    <a:ext uri="{9D8B030D-6E8A-4147-A177-3AD203B41FA5}">
                      <a16:colId xmlns:a16="http://schemas.microsoft.com/office/drawing/2014/main" val="514194489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3419376760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3807978573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val="1006908302"/>
                    </a:ext>
                  </a:extLst>
                </a:gridCol>
              </a:tblGrid>
              <a:tr h="394986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Criterio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Observaciones/Sugerencias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40007"/>
                  </a:ext>
                </a:extLst>
              </a:tr>
              <a:tr h="551898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 ¿Le pareció interesante la actividad realizada?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467142"/>
                  </a:ext>
                </a:extLst>
              </a:tr>
              <a:tr h="779151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¿Considera que generó algún aprendizaje en su hijo/a?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500861"/>
                  </a:ext>
                </a:extLst>
              </a:tr>
              <a:tr h="779151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¿Qué tan importante es que los alumnos convivan sanamente?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27978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¿Cambiaria</a:t>
                      </a:r>
                      <a:r>
                        <a:rPr lang="es-MX" sz="1400" baseline="0" dirty="0">
                          <a:latin typeface="Berlin Sans FB" panose="020E0602020502020306" pitchFamily="34" charset="0"/>
                        </a:rPr>
                        <a:t> algo de la actividad realizada?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404731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Berlin Sans FB" panose="020E0602020502020306" pitchFamily="34" charset="0"/>
                        </a:rPr>
                        <a:t>¿Considera</a:t>
                      </a:r>
                      <a:r>
                        <a:rPr lang="es-MX" sz="1400" baseline="0" dirty="0">
                          <a:latin typeface="Berlin Sans FB" panose="020E0602020502020306" pitchFamily="34" charset="0"/>
                        </a:rPr>
                        <a:t> importante ser participe del aprendizaje de su hijo(a)</a:t>
                      </a:r>
                      <a:r>
                        <a:rPr lang="es-MX" sz="1200" baseline="0" dirty="0">
                          <a:latin typeface="Berlin Sans FB" panose="020E0602020502020306" pitchFamily="34" charset="0"/>
                        </a:rPr>
                        <a:t>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90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53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46941"/>
              </p:ext>
            </p:extLst>
          </p:nvPr>
        </p:nvGraphicFramePr>
        <p:xfrm>
          <a:off x="841061" y="1096236"/>
          <a:ext cx="7320299" cy="2179234"/>
        </p:xfrm>
        <a:graphic>
          <a:graphicData uri="http://schemas.openxmlformats.org/drawingml/2006/table">
            <a:tbl>
              <a:tblPr firstRow="1" firstCol="1" bandRow="1"/>
              <a:tblGrid>
                <a:gridCol w="325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5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INDICADOR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OBSERVACIONES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el nombre del proyecto socioeducativo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la problemática detectada en el proyecto socioeducativo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56859"/>
              </p:ext>
            </p:extLst>
          </p:nvPr>
        </p:nvGraphicFramePr>
        <p:xfrm>
          <a:off x="800118" y="4128772"/>
          <a:ext cx="7306651" cy="2301813"/>
        </p:xfrm>
        <a:graphic>
          <a:graphicData uri="http://schemas.openxmlformats.org/drawingml/2006/table">
            <a:tbl>
              <a:tblPr firstRow="1" firstCol="1" bandRow="1"/>
              <a:tblGrid>
                <a:gridCol w="3321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9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3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INDICADOR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OBSERVACIONES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Incluye los 5 días de la semana las 3 estrategias o actividades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34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el(los) Campo de Formación Académica o las Áreas de Desarrollo Personal y Social a desarrollar según las estrategias o actividades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Distribuye las estrategias o actividades con la fecha y horarios.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91570" y="532258"/>
            <a:ext cx="30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PLAN DE TRABAJO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91570" y="3646222"/>
            <a:ext cx="30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CRONOGRAMA SEMANAL</a:t>
            </a:r>
          </a:p>
        </p:txBody>
      </p:sp>
    </p:spTree>
    <p:extLst>
      <p:ext uri="{BB962C8B-B14F-4D97-AF65-F5344CB8AC3E}">
        <p14:creationId xmlns:p14="http://schemas.microsoft.com/office/powerpoint/2010/main" val="320385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892</Words>
  <Application>Microsoft Office PowerPoint</Application>
  <PresentationFormat>Carta (216 x 279 mm)</PresentationFormat>
  <Paragraphs>309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Berlin Sans FB</vt:lpstr>
      <vt:lpstr>Calibri</vt:lpstr>
      <vt:lpstr>Calibri Light</vt:lpstr>
      <vt:lpstr>Mistral</vt:lpstr>
      <vt:lpstr>Times New Roman</vt:lpstr>
      <vt:lpstr>Tw Cen MT Condensed Extra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Rubrica para alumnos </vt:lpstr>
      <vt:lpstr>Lista de cotejo para padres de familia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Karla Mtz</cp:lastModifiedBy>
  <cp:revision>25</cp:revision>
  <dcterms:created xsi:type="dcterms:W3CDTF">2020-02-11T20:51:51Z</dcterms:created>
  <dcterms:modified xsi:type="dcterms:W3CDTF">2020-04-29T14:42:23Z</dcterms:modified>
</cp:coreProperties>
</file>