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8" r:id="rId3"/>
    <p:sldId id="266" r:id="rId4"/>
    <p:sldId id="259" r:id="rId5"/>
    <p:sldId id="262" r:id="rId6"/>
    <p:sldId id="264" r:id="rId7"/>
    <p:sldId id="269" r:id="rId8"/>
    <p:sldId id="265" r:id="rId9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9" d="100"/>
          <a:sy n="89" d="100"/>
        </p:scale>
        <p:origin x="1482" y="-12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875C-DB47-4FBF-8C2C-4A04B7DA931C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7075-3B26-446C-9338-F36EAC40C8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5420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875C-DB47-4FBF-8C2C-4A04B7DA931C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7075-3B26-446C-9338-F36EAC40C8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2322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875C-DB47-4FBF-8C2C-4A04B7DA931C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7075-3B26-446C-9338-F36EAC40C8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7550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875C-DB47-4FBF-8C2C-4A04B7DA931C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7075-3B26-446C-9338-F36EAC40C8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5086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875C-DB47-4FBF-8C2C-4A04B7DA931C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7075-3B26-446C-9338-F36EAC40C8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8959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875C-DB47-4FBF-8C2C-4A04B7DA931C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7075-3B26-446C-9338-F36EAC40C8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946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875C-DB47-4FBF-8C2C-4A04B7DA931C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7075-3B26-446C-9338-F36EAC40C8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5677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875C-DB47-4FBF-8C2C-4A04B7DA931C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7075-3B26-446C-9338-F36EAC40C8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1678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875C-DB47-4FBF-8C2C-4A04B7DA931C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7075-3B26-446C-9338-F36EAC40C8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3742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875C-DB47-4FBF-8C2C-4A04B7DA931C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7075-3B26-446C-9338-F36EAC40C8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1693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875C-DB47-4FBF-8C2C-4A04B7DA931C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7075-3B26-446C-9338-F36EAC40C8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8153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F875C-DB47-4FBF-8C2C-4A04B7DA931C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47075-3B26-446C-9338-F36EAC40C8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6451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microsoft.com/office/2007/relationships/hdphoto" Target="../media/hdphoto4.wdp"/><Relationship Id="rId5" Type="http://schemas.openxmlformats.org/officeDocument/2006/relationships/image" Target="../media/image5.png"/><Relationship Id="rId10" Type="http://schemas.openxmlformats.org/officeDocument/2006/relationships/image" Target="../media/image8.png"/><Relationship Id="rId4" Type="http://schemas.microsoft.com/office/2007/relationships/hdphoto" Target="../media/hdphoto1.wdp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Fondos bei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6" t="24849" r="8060" b="18368"/>
          <a:stretch/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052736" y="899592"/>
            <a:ext cx="5040560" cy="763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>
                <a:latin typeface="Century Gothic" pitchFamily="34" charset="0"/>
              </a:rPr>
              <a:t>ESCUELA NORMAL DE EDUCACIÓN PREESCOLAR</a:t>
            </a:r>
            <a:endParaRPr lang="es-MX" sz="1000" dirty="0">
              <a:latin typeface="Century Gothic" pitchFamily="34" charset="0"/>
            </a:endParaRPr>
          </a:p>
          <a:p>
            <a:pPr algn="ctr"/>
            <a:r>
              <a:rPr lang="es-MX" sz="1000" dirty="0" smtClean="0">
                <a:latin typeface="Century Gothic" pitchFamily="34" charset="0"/>
              </a:rPr>
              <a:t>Licenciatura en educación preescolar</a:t>
            </a:r>
          </a:p>
          <a:p>
            <a:pPr algn="ctr"/>
            <a:r>
              <a:rPr lang="es-MX" sz="1000" dirty="0" smtClean="0">
                <a:latin typeface="Century Gothic" pitchFamily="34" charset="0"/>
              </a:rPr>
              <a:t>Ciclo escolar 2019 – 2020</a:t>
            </a:r>
          </a:p>
          <a:p>
            <a:pPr algn="ctr"/>
            <a:r>
              <a:rPr lang="es-MX" sz="1000" b="1" dirty="0">
                <a:latin typeface="Century Gothic" pitchFamily="34" charset="0"/>
              </a:rPr>
              <a:t> </a:t>
            </a:r>
            <a:endParaRPr lang="es-MX" sz="1000" dirty="0">
              <a:latin typeface="Century Gothic" pitchFamily="34" charset="0"/>
            </a:endParaRPr>
          </a:p>
          <a:p>
            <a:pPr algn="ctr"/>
            <a:r>
              <a:rPr lang="es-MX" sz="1000" b="1" dirty="0">
                <a:latin typeface="Century Gothic" pitchFamily="34" charset="0"/>
              </a:rPr>
              <a:t> </a:t>
            </a:r>
            <a:endParaRPr lang="es-MX" sz="1000" b="1" dirty="0" smtClean="0">
              <a:latin typeface="Century Gothic" pitchFamily="34" charset="0"/>
            </a:endParaRPr>
          </a:p>
          <a:p>
            <a:pPr algn="ctr"/>
            <a:endParaRPr lang="es-MX" sz="1000" b="1" dirty="0">
              <a:latin typeface="Century Gothic" pitchFamily="34" charset="0"/>
            </a:endParaRPr>
          </a:p>
          <a:p>
            <a:pPr algn="ctr"/>
            <a:endParaRPr lang="es-MX" sz="1000" b="1" dirty="0" smtClean="0">
              <a:latin typeface="Century Gothic" pitchFamily="34" charset="0"/>
            </a:endParaRPr>
          </a:p>
          <a:p>
            <a:pPr algn="ctr"/>
            <a:endParaRPr lang="es-MX" sz="1000" b="1" dirty="0">
              <a:latin typeface="Century Gothic" pitchFamily="34" charset="0"/>
            </a:endParaRPr>
          </a:p>
          <a:p>
            <a:pPr algn="ctr"/>
            <a:endParaRPr lang="es-MX" sz="1000" b="1" dirty="0" smtClean="0">
              <a:latin typeface="Century Gothic" pitchFamily="34" charset="0"/>
            </a:endParaRPr>
          </a:p>
          <a:p>
            <a:pPr algn="ctr"/>
            <a:endParaRPr lang="es-MX" sz="1000" b="1" dirty="0">
              <a:latin typeface="Century Gothic" pitchFamily="34" charset="0"/>
            </a:endParaRPr>
          </a:p>
          <a:p>
            <a:pPr algn="ctr"/>
            <a:endParaRPr lang="es-MX" sz="1000" b="1" dirty="0" smtClean="0">
              <a:latin typeface="Century Gothic" pitchFamily="34" charset="0"/>
            </a:endParaRPr>
          </a:p>
          <a:p>
            <a:pPr algn="ctr"/>
            <a:endParaRPr lang="es-MX" sz="1000" b="1" dirty="0" smtClean="0">
              <a:latin typeface="Century Gothic" pitchFamily="34" charset="0"/>
            </a:endParaRPr>
          </a:p>
          <a:p>
            <a:pPr algn="ctr"/>
            <a:endParaRPr lang="es-MX" sz="1000" dirty="0">
              <a:latin typeface="Century Gothic" pitchFamily="34" charset="0"/>
            </a:endParaRPr>
          </a:p>
          <a:p>
            <a:pPr algn="ctr"/>
            <a:r>
              <a:rPr lang="es-MX" sz="1000" b="1" dirty="0">
                <a:latin typeface="Century Gothic" pitchFamily="34" charset="0"/>
              </a:rPr>
              <a:t>ASIGNATURA:</a:t>
            </a:r>
            <a:r>
              <a:rPr lang="es-MX" sz="1000" dirty="0">
                <a:latin typeface="Century Gothic" pitchFamily="34" charset="0"/>
              </a:rPr>
              <a:t> PROYECTOS DE INTERVENCIÓN SOCIOEDUCATIVA</a:t>
            </a:r>
          </a:p>
          <a:p>
            <a:pPr algn="ctr"/>
            <a:endParaRPr lang="es-MX" sz="1000" dirty="0" smtClean="0">
              <a:latin typeface="Century Gothic" pitchFamily="34" charset="0"/>
            </a:endParaRPr>
          </a:p>
          <a:p>
            <a:pPr algn="ctr"/>
            <a:r>
              <a:rPr lang="es-MX" sz="1000" b="1" dirty="0" smtClean="0">
                <a:latin typeface="Century Gothic" pitchFamily="34" charset="0"/>
              </a:rPr>
              <a:t>PROFESORA</a:t>
            </a:r>
            <a:r>
              <a:rPr lang="es-MX" sz="1000" b="1" dirty="0">
                <a:latin typeface="Century Gothic" pitchFamily="34" charset="0"/>
              </a:rPr>
              <a:t>:</a:t>
            </a:r>
            <a:r>
              <a:rPr lang="es-MX" sz="1000" dirty="0">
                <a:latin typeface="Century Gothic" pitchFamily="34" charset="0"/>
              </a:rPr>
              <a:t> </a:t>
            </a:r>
            <a:r>
              <a:rPr lang="es-MX" sz="1000" dirty="0" smtClean="0">
                <a:latin typeface="Century Gothic" pitchFamily="34" charset="0"/>
              </a:rPr>
              <a:t>ISABEL DEL CARMEN AGUIRRE RAMOS</a:t>
            </a:r>
          </a:p>
          <a:p>
            <a:pPr algn="ctr"/>
            <a:endParaRPr lang="es-MX" sz="1000" dirty="0" smtClean="0">
              <a:latin typeface="Century Gothic" pitchFamily="34" charset="0"/>
            </a:endParaRPr>
          </a:p>
          <a:p>
            <a:pPr algn="ctr"/>
            <a:r>
              <a:rPr lang="es-MX" sz="1000" b="1" dirty="0" smtClean="0">
                <a:latin typeface="Century Gothic" pitchFamily="34" charset="0"/>
              </a:rPr>
              <a:t>EQUIPO </a:t>
            </a:r>
            <a:r>
              <a:rPr lang="es-MX" sz="1000" b="1" dirty="0">
                <a:latin typeface="Century Gothic" pitchFamily="34" charset="0"/>
              </a:rPr>
              <a:t>DE PRÁCTICA:</a:t>
            </a:r>
            <a:endParaRPr lang="es-MX" sz="1000" dirty="0">
              <a:latin typeface="Century Gothic" pitchFamily="34" charset="0"/>
            </a:endParaRPr>
          </a:p>
          <a:p>
            <a:pPr algn="ctr"/>
            <a:r>
              <a:rPr lang="es-MX" sz="1000" dirty="0">
                <a:latin typeface="Century Gothic" pitchFamily="34" charset="0"/>
              </a:rPr>
              <a:t>ALEJANDRA ABIGAIL BUSTOS GUTIÉRREZ #2</a:t>
            </a:r>
          </a:p>
          <a:p>
            <a:pPr algn="ctr"/>
            <a:r>
              <a:rPr lang="es-MX" sz="1000" dirty="0">
                <a:latin typeface="Century Gothic" pitchFamily="34" charset="0"/>
              </a:rPr>
              <a:t>FERNANDA ALEJANDRA GONZÁLEZ MÉNDEZ #9</a:t>
            </a:r>
          </a:p>
          <a:p>
            <a:pPr algn="ctr"/>
            <a:r>
              <a:rPr lang="es-MX" sz="1000" dirty="0">
                <a:latin typeface="Century Gothic" pitchFamily="34" charset="0"/>
              </a:rPr>
              <a:t>ALBA SOFÍA MORALES MORENO #13</a:t>
            </a:r>
          </a:p>
          <a:p>
            <a:pPr algn="ctr"/>
            <a:r>
              <a:rPr lang="es-MX" sz="1000" dirty="0">
                <a:latin typeface="Century Gothic" pitchFamily="34" charset="0"/>
              </a:rPr>
              <a:t>DANIELA GUADALUPE QUILANTÁN RANGEL #</a:t>
            </a:r>
            <a:r>
              <a:rPr lang="es-MX" sz="1000" dirty="0" smtClean="0">
                <a:latin typeface="Century Gothic" pitchFamily="34" charset="0"/>
              </a:rPr>
              <a:t>15</a:t>
            </a:r>
          </a:p>
          <a:p>
            <a:pPr algn="ctr"/>
            <a:endParaRPr lang="es-MX" sz="1000" dirty="0">
              <a:latin typeface="Century Gothic" pitchFamily="34" charset="0"/>
            </a:endParaRPr>
          </a:p>
          <a:p>
            <a:pPr algn="ctr"/>
            <a:r>
              <a:rPr lang="es-MX" sz="1000" b="1" dirty="0" smtClean="0">
                <a:latin typeface="Century Gothic" pitchFamily="34" charset="0"/>
              </a:rPr>
              <a:t>ACTIVIDAD: PLAN DE TRABAJO</a:t>
            </a:r>
          </a:p>
          <a:p>
            <a:pPr algn="ctr"/>
            <a:endParaRPr lang="es-MX" sz="1000" b="1" dirty="0" smtClean="0">
              <a:latin typeface="Century Gothic" pitchFamily="34" charset="0"/>
            </a:endParaRPr>
          </a:p>
          <a:p>
            <a:pPr algn="ctr"/>
            <a:r>
              <a:rPr lang="es-MX" sz="1000" b="1" dirty="0" smtClean="0">
                <a:latin typeface="Century Gothic" pitchFamily="34" charset="0"/>
              </a:rPr>
              <a:t>UNIDAD DE APRENDIZAJE I. EL PROYECTO DE INTERVENCIÓN SOCIOEDUCATIVA: SU DISEÑO Y FUNDAMENTACIÓN.</a:t>
            </a:r>
          </a:p>
          <a:p>
            <a:pPr algn="ctr"/>
            <a:r>
              <a:rPr lang="es-MX" sz="1000" b="1" dirty="0" smtClean="0">
                <a:latin typeface="Century Gothic" pitchFamily="34" charset="0"/>
              </a:rPr>
              <a:t>	</a:t>
            </a:r>
          </a:p>
          <a:p>
            <a:pPr marL="171450" indent="-171450" algn="ctr">
              <a:buFont typeface="Arial" pitchFamily="34" charset="0"/>
              <a:buChar char="•"/>
            </a:pPr>
            <a:r>
              <a:rPr lang="es-MX" sz="1000" dirty="0" smtClean="0">
                <a:latin typeface="Century Gothic" pitchFamily="34" charset="0"/>
              </a:rPr>
              <a:t>Diseña planeaciones didácticas, aplicando sus conocimientos pedagógicos y disciplinares para responder a las necesidades del contexto en el marco de los planes y programas de educación básica.	</a:t>
            </a:r>
          </a:p>
          <a:p>
            <a:pPr marL="171450" indent="-171450" algn="ctr">
              <a:buFont typeface="Arial" pitchFamily="34" charset="0"/>
              <a:buChar char="•"/>
            </a:pPr>
            <a:r>
              <a:rPr lang="es-MX" sz="1000" dirty="0" smtClean="0">
                <a:latin typeface="Century Gothic" pitchFamily="34" charset="0"/>
              </a:rPr>
              <a:t>Genera ambientes formativos para propiciar la autonomía y promover el desarrollo de las competencias en los alumnos de educación básica.	</a:t>
            </a:r>
          </a:p>
          <a:p>
            <a:pPr marL="171450" indent="-171450" algn="ctr">
              <a:buFont typeface="Arial" pitchFamily="34" charset="0"/>
              <a:buChar char="•"/>
            </a:pPr>
            <a:r>
              <a:rPr lang="es-MX" sz="1000" dirty="0" smtClean="0">
                <a:latin typeface="Century Gothic" pitchFamily="34" charset="0"/>
              </a:rPr>
              <a:t>Aplica críticamente el plan y programas de estudio de la educación básica para alcanzar los propósitos educativos y contribuir al pleno desenvolvimiento de las capacidades de los alumnos del nivel escolar.	</a:t>
            </a:r>
          </a:p>
          <a:p>
            <a:pPr marL="171450" indent="-171450" algn="ctr">
              <a:buFont typeface="Arial" pitchFamily="34" charset="0"/>
              <a:buChar char="•"/>
            </a:pPr>
            <a:r>
              <a:rPr lang="es-MX" sz="1000" dirty="0" smtClean="0">
                <a:latin typeface="Century Gothic" pitchFamily="34" charset="0"/>
              </a:rPr>
              <a:t>Emplea la evaluación para intervenir en los diferentes ámbitos y momentos de la tarea educativa.	</a:t>
            </a:r>
          </a:p>
          <a:p>
            <a:pPr marL="171450" indent="-171450" algn="ctr">
              <a:buFont typeface="Arial" pitchFamily="34" charset="0"/>
              <a:buChar char="•"/>
            </a:pPr>
            <a:r>
              <a:rPr lang="es-MX" sz="1000" dirty="0" smtClean="0">
                <a:latin typeface="Century Gothic" pitchFamily="34" charset="0"/>
              </a:rPr>
              <a:t>Propicia y regula espacios de aprendizaje incluyentes para todos los alumnos, con el fin de promover la convivencia, el respeto y la aceptación.</a:t>
            </a:r>
          </a:p>
          <a:p>
            <a:pPr marL="171450" indent="-171450" algn="ctr">
              <a:buFont typeface="Arial" pitchFamily="34" charset="0"/>
              <a:buChar char="•"/>
            </a:pPr>
            <a:r>
              <a:rPr lang="es-MX" sz="1000" dirty="0" smtClean="0">
                <a:latin typeface="Century Gothic" pitchFamily="34" charset="0"/>
              </a:rPr>
              <a:t>Actúa de manera ética ante la diversidad de situaciones que se presentan en la práctica profesional.	</a:t>
            </a:r>
          </a:p>
          <a:p>
            <a:pPr marL="171450" indent="-171450" algn="ctr">
              <a:buFont typeface="Arial" pitchFamily="34" charset="0"/>
              <a:buChar char="•"/>
            </a:pPr>
            <a:r>
              <a:rPr lang="es-MX" sz="1000" dirty="0" smtClean="0">
                <a:latin typeface="Century Gothic" pitchFamily="34" charset="0"/>
              </a:rPr>
              <a:t>Utiliza recursos de la investigación educativa para enriquecer la práctica docente, expresando su interés por la ciencia y la propia investigación.</a:t>
            </a:r>
          </a:p>
          <a:p>
            <a:pPr marL="171450" indent="-171450" algn="ctr">
              <a:buFont typeface="Arial" pitchFamily="34" charset="0"/>
              <a:buChar char="•"/>
            </a:pPr>
            <a:r>
              <a:rPr lang="es-MX" sz="1000" dirty="0" smtClean="0">
                <a:latin typeface="Century Gothic" pitchFamily="34" charset="0"/>
              </a:rPr>
              <a:t>Interviene de manera colaborativa con la comunidad escolar, padres de familia, autoridades y docentes, en la toma de decisiones y en el desarrollo de alternativas de solución a problemáticas socioeducativas.</a:t>
            </a:r>
            <a:endParaRPr lang="es-MX" sz="1000" dirty="0">
              <a:latin typeface="Century Gothic" pitchFamily="34" charset="0"/>
            </a:endParaRPr>
          </a:p>
          <a:p>
            <a:pPr algn="ctr"/>
            <a:endParaRPr lang="es-MX" sz="1000" b="1" dirty="0" smtClean="0">
              <a:latin typeface="Century Gothic" pitchFamily="34" charset="0"/>
            </a:endParaRPr>
          </a:p>
          <a:p>
            <a:pPr algn="ctr"/>
            <a:r>
              <a:rPr lang="es-MX" sz="1000" b="1" dirty="0" smtClean="0">
                <a:latin typeface="Century Gothic" pitchFamily="34" charset="0"/>
              </a:rPr>
              <a:t>Saltillo, Coahuila   29 de abril de 2020</a:t>
            </a:r>
            <a:endParaRPr lang="es-MX" sz="1000" b="1" dirty="0">
              <a:latin typeface="Century Gothic" pitchFamily="34" charset="0"/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660" y="1619672"/>
            <a:ext cx="1144712" cy="851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389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6" y="0"/>
            <a:ext cx="6844394" cy="9137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9944" y="7982867"/>
            <a:ext cx="6861992" cy="1211627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3" name="AutoShape 2" descr="Image result for vectores titulo png"/>
          <p:cNvSpPr>
            <a:spLocks noChangeAspect="1" noChangeArrowheads="1"/>
          </p:cNvSpPr>
          <p:nvPr/>
        </p:nvSpPr>
        <p:spPr bwMode="auto">
          <a:xfrm>
            <a:off x="116681" y="-192617"/>
            <a:ext cx="228600" cy="4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AutoShape 5" descr="Image result for vectores titulo png"/>
          <p:cNvSpPr>
            <a:spLocks noChangeAspect="1" noChangeArrowheads="1"/>
          </p:cNvSpPr>
          <p:nvPr/>
        </p:nvSpPr>
        <p:spPr bwMode="auto">
          <a:xfrm>
            <a:off x="230981" y="10584"/>
            <a:ext cx="228600" cy="4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pic>
        <p:nvPicPr>
          <p:cNvPr id="1030" name="Picture 6" descr="Image result for tree png carto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685" b="98210" l="814" r="9907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4" y="7016552"/>
            <a:ext cx="1955643" cy="174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Image result for tree png carto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685" b="98210" l="814" r="9907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63883" y="6980784"/>
            <a:ext cx="1894425" cy="1763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8" descr="Image result for mariposa cartoon"/>
          <p:cNvSpPr>
            <a:spLocks noChangeAspect="1" noChangeArrowheads="1"/>
          </p:cNvSpPr>
          <p:nvPr/>
        </p:nvSpPr>
        <p:spPr bwMode="auto">
          <a:xfrm>
            <a:off x="345281" y="213784"/>
            <a:ext cx="228600" cy="4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AutoShape 4" descr="Image result for flores png"/>
          <p:cNvSpPr>
            <a:spLocks noChangeAspect="1" noChangeArrowheads="1"/>
          </p:cNvSpPr>
          <p:nvPr/>
        </p:nvSpPr>
        <p:spPr bwMode="auto">
          <a:xfrm>
            <a:off x="459581" y="416984"/>
            <a:ext cx="228600" cy="4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53125" b="86849" l="17716" r="3989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622" t="51591" r="58773" b="8858"/>
          <a:stretch/>
        </p:blipFill>
        <p:spPr bwMode="auto">
          <a:xfrm>
            <a:off x="-1079649" y="10584"/>
            <a:ext cx="3024336" cy="3015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10" descr="watercolor.png (591×430) | Salpicadura de acuarela, Fondos ...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5"/>
          <a:stretch/>
        </p:blipFill>
        <p:spPr bwMode="auto">
          <a:xfrm>
            <a:off x="13607" y="2051720"/>
            <a:ext cx="6727190" cy="3547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4"/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97500" l="0" r="99231">
                        <a14:foregroundMark x1="50385" y1="21429" x2="50385" y2="21429"/>
                        <a14:foregroundMark x1="60385" y1="23214" x2="60385" y2="23214"/>
                        <a14:foregroundMark x1="71154" y1="28571" x2="71154" y2="28571"/>
                        <a14:foregroundMark x1="78462" y1="37857" x2="78462" y2="37857"/>
                        <a14:foregroundMark x1="76923" y1="36429" x2="76923" y2="36429"/>
                        <a14:foregroundMark x1="75769" y1="47143" x2="75769" y2="47143"/>
                        <a14:foregroundMark x1="74231" y1="57143" x2="74231" y2="57143"/>
                        <a14:foregroundMark x1="68846" y1="63929" x2="68846" y2="63929"/>
                        <a14:foregroundMark x1="60385" y1="68929" x2="60385" y2="68929"/>
                        <a14:foregroundMark x1="50385" y1="70000" x2="50385" y2="70000"/>
                        <a14:foregroundMark x1="40000" y1="69286" x2="40000" y2="69286"/>
                        <a14:foregroundMark x1="30385" y1="63929" x2="30385" y2="63929"/>
                        <a14:foregroundMark x1="26538" y1="55714" x2="26538" y2="55714"/>
                        <a14:foregroundMark x1="22308" y1="45000" x2="22308" y2="45000"/>
                        <a14:foregroundMark x1="26154" y1="36786" x2="26154" y2="36786"/>
                        <a14:foregroundMark x1="32308" y1="30000" x2="32308" y2="30000"/>
                        <a14:foregroundMark x1="41154" y1="22500" x2="41154" y2="22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8765" y="139606"/>
            <a:ext cx="1800200" cy="1938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20 CuadroTexto"/>
          <p:cNvSpPr txBox="1"/>
          <p:nvPr/>
        </p:nvSpPr>
        <p:spPr>
          <a:xfrm>
            <a:off x="1681865" y="3307422"/>
            <a:ext cx="33906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es-MX" sz="2000" b="1" dirty="0" smtClean="0">
                <a:solidFill>
                  <a:schemeClr val="bg1"/>
                </a:solidFill>
                <a:latin typeface="Century Gothic" pitchFamily="34" charset="0"/>
              </a:rPr>
              <a:t>Nombre del</a:t>
            </a:r>
          </a:p>
          <a:p>
            <a:pPr lvl="0" algn="ctr">
              <a:defRPr/>
            </a:pPr>
            <a:r>
              <a:rPr lang="es-MX" sz="2000" b="1" dirty="0" smtClean="0">
                <a:solidFill>
                  <a:schemeClr val="bg1"/>
                </a:solidFill>
                <a:latin typeface="Century Gothic" pitchFamily="34" charset="0"/>
              </a:rPr>
              <a:t>proyecto socioeducativo:</a:t>
            </a:r>
            <a:endParaRPr lang="es-MX" sz="20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814422" y="4078292"/>
            <a:ext cx="34742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 smtClean="0"/>
              <a:t>‘’Guardianes del medio ambiente’’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49979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2" y="0"/>
            <a:ext cx="6839858" cy="9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10 Rectángulo"/>
          <p:cNvSpPr/>
          <p:nvPr/>
        </p:nvSpPr>
        <p:spPr>
          <a:xfrm>
            <a:off x="-12997" y="8235280"/>
            <a:ext cx="6870998" cy="908720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25057"/>
              </p:ext>
            </p:extLst>
          </p:nvPr>
        </p:nvGraphicFramePr>
        <p:xfrm>
          <a:off x="188640" y="2171472"/>
          <a:ext cx="6552727" cy="4801055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096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8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01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85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61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55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91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Hora</a:t>
                      </a:r>
                      <a:endParaRPr lang="es-MX" sz="1050" b="1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Lunes</a:t>
                      </a:r>
                      <a:endParaRPr lang="es-MX" sz="1050" b="1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Martes</a:t>
                      </a:r>
                      <a:endParaRPr lang="es-MX" sz="1050" b="1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50" b="1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Miércoles</a:t>
                      </a:r>
                      <a:endParaRPr lang="es-MX" sz="1050" b="1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Jueves</a:t>
                      </a:r>
                      <a:endParaRPr lang="es-MX" sz="1050" b="1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kern="1200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Viernes</a:t>
                      </a:r>
                      <a:endParaRPr lang="es-MX" sz="1050" b="1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9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kern="1200" dirty="0">
                          <a:effectLst/>
                          <a:latin typeface="Century Gothic" pitchFamily="34" charset="0"/>
                        </a:rPr>
                        <a:t>9:00 – 9:10 am</a:t>
                      </a:r>
                      <a:endParaRPr lang="es-MX" sz="105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i="1" kern="1200" dirty="0">
                          <a:effectLst/>
                          <a:latin typeface="Century Gothic" pitchFamily="34" charset="0"/>
                        </a:rPr>
                        <a:t>Honores</a:t>
                      </a:r>
                      <a:endParaRPr lang="es-MX" sz="1050" b="1" i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i="1" kern="1200" dirty="0">
                          <a:effectLst/>
                          <a:latin typeface="Century Gothic" pitchFamily="34" charset="0"/>
                        </a:rPr>
                        <a:t>Activación física </a:t>
                      </a:r>
                      <a:endParaRPr lang="es-MX" sz="1050" b="1" i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50" b="1" i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i="1" kern="1200" dirty="0">
                          <a:effectLst/>
                          <a:latin typeface="Century Gothic" pitchFamily="34" charset="0"/>
                        </a:rPr>
                        <a:t>Activación física</a:t>
                      </a:r>
                      <a:endParaRPr lang="es-MX" sz="1050" b="1" i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i="1" kern="1200" dirty="0">
                          <a:effectLst/>
                          <a:latin typeface="Century Gothic" pitchFamily="34" charset="0"/>
                        </a:rPr>
                        <a:t>Activación física</a:t>
                      </a:r>
                      <a:endParaRPr lang="es-MX" sz="1050" b="1" i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i="1" kern="1200" dirty="0">
                          <a:effectLst/>
                          <a:latin typeface="Century Gothic" pitchFamily="34" charset="0"/>
                        </a:rPr>
                        <a:t>Activación física</a:t>
                      </a:r>
                      <a:endParaRPr lang="es-MX" sz="1050" b="1" i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01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dirty="0" smtClean="0"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9:15 – 9:35 am</a:t>
                      </a:r>
                      <a:endParaRPr lang="es-MX" sz="105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Century Gothic" pitchFamily="34" charset="0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s-MX" sz="1200"/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dirty="0">
                        <a:latin typeface="Century Gothic" pitchFamily="34" charset="0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/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>
                          <a:latin typeface="Century Gothic" pitchFamily="34" charset="0"/>
                        </a:rPr>
                        <a:t>Obra</a:t>
                      </a:r>
                      <a:endParaRPr lang="es-MX" sz="1200" dirty="0">
                        <a:latin typeface="Century Gothic" pitchFamily="34" charset="0"/>
                      </a:endParaRPr>
                    </a:p>
                  </a:txBody>
                  <a:tcPr marL="86742" marR="86742" marT="43371" marB="43371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>
                        <a:latin typeface="Century Gothic" pitchFamily="34" charset="0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05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dirty="0" smtClean="0"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9:35 – 10:10 am</a:t>
                      </a:r>
                      <a:endParaRPr lang="es-MX" sz="105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Century Gothic" pitchFamily="34" charset="0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s-MX" sz="1200"/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>
                        <a:latin typeface="Century Gothic" pitchFamily="34" charset="0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/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Century Gothic" pitchFamily="34" charset="0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>
                          <a:latin typeface="Century Gothic" pitchFamily="34" charset="0"/>
                        </a:rPr>
                        <a:t>Basureros</a:t>
                      </a:r>
                    </a:p>
                    <a:p>
                      <a:pPr algn="ctr"/>
                      <a:r>
                        <a:rPr lang="es-MX" sz="1200" dirty="0" smtClean="0">
                          <a:latin typeface="Century Gothic" pitchFamily="34" charset="0"/>
                        </a:rPr>
                        <a:t>reciclados</a:t>
                      </a:r>
                      <a:endParaRPr lang="es-MX" sz="1200" dirty="0">
                        <a:latin typeface="Century Gothic" pitchFamily="34" charset="0"/>
                      </a:endParaRPr>
                    </a:p>
                  </a:txBody>
                  <a:tcPr marL="86742" marR="86742" marT="43371" marB="43371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1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kern="1200" dirty="0" smtClean="0">
                          <a:effectLst/>
                          <a:latin typeface="Century Gothic" pitchFamily="34" charset="0"/>
                        </a:rPr>
                        <a:t>10:30 </a:t>
                      </a:r>
                      <a:r>
                        <a:rPr lang="es-MX" sz="1050" b="1" kern="1200" dirty="0">
                          <a:effectLst/>
                          <a:latin typeface="Century Gothic" pitchFamily="34" charset="0"/>
                        </a:rPr>
                        <a:t>– </a:t>
                      </a:r>
                      <a:r>
                        <a:rPr lang="es-MX" sz="1050" b="1" kern="1200" dirty="0" smtClean="0">
                          <a:effectLst/>
                          <a:latin typeface="Century Gothic" pitchFamily="34" charset="0"/>
                        </a:rPr>
                        <a:t>11:00 am</a:t>
                      </a:r>
                      <a:endParaRPr lang="es-MX" sz="105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kern="1200" dirty="0" smtClean="0">
                          <a:effectLst/>
                          <a:latin typeface="Century Gothic" pitchFamily="34" charset="0"/>
                        </a:rPr>
                        <a:t>A L I M E N T O S  Y  R E C E S O </a:t>
                      </a:r>
                      <a:endParaRPr lang="es-MX" sz="1200" b="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3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3E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3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39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dirty="0" smtClean="0"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11:00 – 11:30 am</a:t>
                      </a:r>
                      <a:endParaRPr lang="es-MX" sz="105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 dirty="0">
                        <a:latin typeface="Century Gothic" pitchFamily="34" charset="0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>
                        <a:latin typeface="Century Gothic" pitchFamily="34" charset="0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>
                          <a:latin typeface="Century Gothic" pitchFamily="34" charset="0"/>
                        </a:rPr>
                        <a:t>Alimento para plantas</a:t>
                      </a:r>
                      <a:endParaRPr lang="es-MX" sz="1200" dirty="0">
                        <a:latin typeface="Century Gothic" pitchFamily="34" charset="0"/>
                      </a:endParaRPr>
                    </a:p>
                  </a:txBody>
                  <a:tcPr marL="86742" marR="86742" marT="43371" marB="43371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Century Gothic" pitchFamily="34" charset="0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Century Gothic" pitchFamily="34" charset="0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39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dirty="0" smtClean="0"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11:30 – 11:50 am</a:t>
                      </a:r>
                      <a:endParaRPr lang="es-MX" sz="105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s-MX" sz="1200" dirty="0">
                        <a:latin typeface="Century Gothic" pitchFamily="34" charset="0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>
                        <a:latin typeface="Century Gothic" pitchFamily="34" charset="0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/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>
                        <a:latin typeface="Century Gothic" pitchFamily="34" charset="0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Century Gothic" pitchFamily="34" charset="0"/>
                      </a:endParaRPr>
                    </a:p>
                  </a:txBody>
                  <a:tcPr marL="86742" marR="86742" marT="43371" marB="4337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91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1" dirty="0" smtClean="0"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11:50 - 12:00 am</a:t>
                      </a:r>
                    </a:p>
                  </a:txBody>
                  <a:tcPr marL="86742" marR="86742" marT="43371" marB="43371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0" kern="1200" dirty="0" smtClean="0">
                          <a:effectLst/>
                          <a:latin typeface="Century Gothic" pitchFamily="34" charset="0"/>
                        </a:rPr>
                        <a:t>A S A M B L E A</a:t>
                      </a:r>
                      <a:endParaRPr lang="es-MX" sz="1050" b="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742" marR="86742" marT="43371" marB="43371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A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7" name="Picture 10" descr="watercolor.png (591×430) | Salpicadura de acuarela, Fondos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160" y="32048"/>
            <a:ext cx="4248472" cy="188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1986881" y="722124"/>
            <a:ext cx="28087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es-MX" sz="2800" dirty="0" smtClean="0">
                <a:solidFill>
                  <a:schemeClr val="bg1"/>
                </a:solidFill>
                <a:latin typeface="Lucida Handwriting" pitchFamily="66" charset="0"/>
              </a:rPr>
              <a:t>Cronograma</a:t>
            </a:r>
            <a:endParaRPr lang="es-MX" sz="2800" dirty="0">
              <a:solidFill>
                <a:schemeClr val="bg1"/>
              </a:solidFill>
              <a:latin typeface="Lucida Handwriting" pitchFamily="66" charset="0"/>
            </a:endParaRPr>
          </a:p>
        </p:txBody>
      </p:sp>
      <p:pic>
        <p:nvPicPr>
          <p:cNvPr id="9" name="Picture 6" descr="Image result for tree png carto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685" b="98210" l="814" r="9907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88640" y="7194079"/>
            <a:ext cx="2506636" cy="1949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3125" b="86849" l="17716" r="3989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622" t="51591" r="58773" b="8858"/>
          <a:stretch/>
        </p:blipFill>
        <p:spPr bwMode="auto">
          <a:xfrm>
            <a:off x="4143889" y="6876256"/>
            <a:ext cx="2289486" cy="2069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2799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 descr="Fondos bei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6" t="16715" r="4445" b="18367"/>
          <a:stretch/>
        </p:blipFill>
        <p:spPr bwMode="auto">
          <a:xfrm>
            <a:off x="0" y="0"/>
            <a:ext cx="6858000" cy="914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676428"/>
              </p:ext>
            </p:extLst>
          </p:nvPr>
        </p:nvGraphicFramePr>
        <p:xfrm>
          <a:off x="836712" y="4355976"/>
          <a:ext cx="5269161" cy="3347228"/>
        </p:xfrm>
        <a:graphic>
          <a:graphicData uri="http://schemas.openxmlformats.org/drawingml/2006/table">
            <a:tbl>
              <a:tblPr firstRow="1" bandRow="1"/>
              <a:tblGrid>
                <a:gridCol w="25547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6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86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86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86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97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ES" sz="800" b="1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Actividades,</a:t>
                      </a:r>
                      <a:r>
                        <a:rPr lang="es-ES" sz="800" b="1" baseline="0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 organización y consignas</a:t>
                      </a:r>
                      <a:endParaRPr lang="es-ES" sz="800" b="1" dirty="0">
                        <a:solidFill>
                          <a:schemeClr val="bg1"/>
                        </a:solidFill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Recursos</a:t>
                      </a:r>
                      <a:endParaRPr lang="es-ES" sz="800" b="1" dirty="0">
                        <a:solidFill>
                          <a:schemeClr val="bg1"/>
                        </a:solidFill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Espacio</a:t>
                      </a:r>
                      <a:endParaRPr lang="es-ES" sz="800" b="1" dirty="0">
                        <a:solidFill>
                          <a:schemeClr val="bg1"/>
                        </a:solidFill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ES" sz="800" b="1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Tiempo</a:t>
                      </a:r>
                      <a:endParaRPr lang="es-ES" sz="800" b="1" dirty="0">
                        <a:solidFill>
                          <a:schemeClr val="bg1"/>
                        </a:solidFill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Día</a:t>
                      </a:r>
                      <a:endParaRPr lang="es-ES" sz="800" b="1" dirty="0">
                        <a:solidFill>
                          <a:schemeClr val="bg1"/>
                        </a:solidFill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250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Taller: Alimento para plantas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1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Inicio:  </a:t>
                      </a:r>
                      <a:r>
                        <a:rPr lang="es-MX" sz="8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Observa</a:t>
                      </a:r>
                      <a:r>
                        <a:rPr lang="es-MX" sz="80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el video ‘’¿Cómo se alimentan las plantas?’’  Y recibe información sobre los beneficios de los fertilizantes orgánicos.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Desarrollo: </a:t>
                      </a:r>
                      <a:r>
                        <a:rPr lang="es-MX" sz="80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Elabora fertilizante para plantas: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0" baseline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Paso 1: </a:t>
                      </a:r>
                      <a:r>
                        <a:rPr lang="es-MX" sz="80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Enjuaga los cascarones de huevo en los recipientes con agua y después los colocarlos sobre un periódico para quitar el exceso de agua.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0" baseline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Paso 2:  </a:t>
                      </a:r>
                      <a:r>
                        <a:rPr lang="es-MX" sz="800" b="0" i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Tritura los cascarones de huevo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1" baseline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Paso 3: </a:t>
                      </a:r>
                      <a:r>
                        <a:rPr lang="es-MX" sz="80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Riega las plantas con el agua que utilizo para enjuagar los cascarones y después esparce sobre la tierra los restos de cascarones triturados.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1" baseline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Cierre: </a:t>
                      </a:r>
                      <a:r>
                        <a:rPr lang="es-MX" sz="80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Responde preguntas como: ¿Qué necesita la planta para alimentarse? ¿Cuáles fueron los pasos para elaborar el fertilizante? ¿Qué materiales utilizamos?</a:t>
                      </a:r>
                      <a:endParaRPr lang="es-MX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600" dirty="0" smtClean="0">
                          <a:latin typeface="Century Gothic" pitchFamily="34" charset="0"/>
                        </a:rPr>
                        <a:t>-4</a:t>
                      </a:r>
                      <a:r>
                        <a:rPr lang="es-MX" sz="600" baseline="0" dirty="0" smtClean="0">
                          <a:latin typeface="Century Gothic" pitchFamily="34" charset="0"/>
                        </a:rPr>
                        <a:t> recipientes grandes.</a:t>
                      </a:r>
                    </a:p>
                    <a:p>
                      <a:pPr algn="ctr"/>
                      <a:r>
                        <a:rPr lang="es-MX" sz="600" baseline="0" dirty="0" smtClean="0">
                          <a:latin typeface="Century Gothic" pitchFamily="34" charset="0"/>
                        </a:rPr>
                        <a:t>-Agua.</a:t>
                      </a:r>
                    </a:p>
                    <a:p>
                      <a:pPr algn="ctr"/>
                      <a:r>
                        <a:rPr lang="es-MX" sz="600" baseline="0" dirty="0" smtClean="0">
                          <a:latin typeface="Century Gothic" pitchFamily="34" charset="0"/>
                        </a:rPr>
                        <a:t>-Cascarones de huevo (tarea)</a:t>
                      </a:r>
                    </a:p>
                    <a:p>
                      <a:pPr algn="ctr"/>
                      <a:endParaRPr lang="es-MX" sz="600" dirty="0"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00" dirty="0" smtClean="0">
                          <a:latin typeface="Century Gothic" pitchFamily="34" charset="0"/>
                        </a:rPr>
                        <a:t>-Salón de clases y áreas verdes. </a:t>
                      </a:r>
                      <a:endParaRPr lang="es-MX" sz="7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00" dirty="0" smtClean="0">
                          <a:latin typeface="Century Gothic" pitchFamily="34" charset="0"/>
                        </a:rPr>
                        <a:t>30 minutos</a:t>
                      </a:r>
                      <a:endParaRPr lang="es-MX" sz="700" dirty="0"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00" dirty="0" smtClean="0">
                          <a:latin typeface="Century Gothic" pitchFamily="34" charset="0"/>
                        </a:rPr>
                        <a:t>Miércoles, primera semana.</a:t>
                      </a:r>
                      <a:endParaRPr lang="es-MX" sz="700" dirty="0"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062125"/>
              </p:ext>
            </p:extLst>
          </p:nvPr>
        </p:nvGraphicFramePr>
        <p:xfrm>
          <a:off x="1304763" y="2051720"/>
          <a:ext cx="4248473" cy="182864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07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4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7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087">
                <a:tc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Campo de Formación Académica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latin typeface="Century Gothic" pitchFamily="34" charset="0"/>
                        </a:rPr>
                        <a:t>Organizador curricular 1</a:t>
                      </a:r>
                      <a:endParaRPr lang="es-MX" sz="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latin typeface="Century Gothic" pitchFamily="34" charset="0"/>
                        </a:rPr>
                        <a:t>Aprendizaje esperado</a:t>
                      </a:r>
                      <a:endParaRPr lang="es-MX" sz="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787">
                <a:tc rowSpan="3">
                  <a:txBody>
                    <a:bodyPr/>
                    <a:lstStyle/>
                    <a:p>
                      <a:pPr algn="ctr"/>
                      <a:endParaRPr lang="es-MX" sz="80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  <a:p>
                      <a:pPr algn="ctr"/>
                      <a:r>
                        <a:rPr lang="es-MX" sz="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Exploración y Comprensión del Mundo Natural y Social</a:t>
                      </a:r>
                    </a:p>
                    <a:p>
                      <a:pPr algn="ctr"/>
                      <a:endParaRPr lang="es-MX" sz="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Mundo Natural.</a:t>
                      </a:r>
                    </a:p>
                    <a:p>
                      <a:pPr algn="ctr"/>
                      <a:endParaRPr lang="es-MX" sz="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Participa en la conservación del medioambiente y propone medidas para</a:t>
                      </a:r>
                    </a:p>
                    <a:p>
                      <a:pPr algn="ctr"/>
                      <a:r>
                        <a:rPr lang="es-MX" sz="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su preservación, a partir del reconocimiento de algunas fuentes de contaminación</a:t>
                      </a:r>
                    </a:p>
                    <a:p>
                      <a:pPr algn="ctr"/>
                      <a:r>
                        <a:rPr lang="es-MX" sz="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del agua, aire y suelo. </a:t>
                      </a:r>
                      <a:endParaRPr lang="es-MX" sz="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48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Organizador curricular 2</a:t>
                      </a:r>
                      <a:endParaRPr lang="es-MX" sz="800" b="1" dirty="0">
                        <a:solidFill>
                          <a:schemeClr val="bg1"/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77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Cuidado del medioambiente</a:t>
                      </a:r>
                    </a:p>
                    <a:p>
                      <a:pPr algn="ctr"/>
                      <a:endParaRPr lang="es-MX" sz="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4" name="Picture 10" descr="watercolor.png (591×430) | Salpicadura de acuarela, Fondos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160" y="32048"/>
            <a:ext cx="4248472" cy="188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1700808" y="940242"/>
            <a:ext cx="3159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es-MX" dirty="0">
                <a:solidFill>
                  <a:schemeClr val="bg1"/>
                </a:solidFill>
                <a:latin typeface="Lucida Handwriting" pitchFamily="66" charset="0"/>
              </a:rPr>
              <a:t>Alimento para plantas</a:t>
            </a:r>
          </a:p>
        </p:txBody>
      </p:sp>
    </p:spTree>
    <p:extLst>
      <p:ext uri="{BB962C8B-B14F-4D97-AF65-F5344CB8AC3E}">
        <p14:creationId xmlns:p14="http://schemas.microsoft.com/office/powerpoint/2010/main" val="304322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 descr="Fondos bei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6" t="16715" r="4445" b="18367"/>
          <a:stretch/>
        </p:blipFill>
        <p:spPr bwMode="auto">
          <a:xfrm>
            <a:off x="0" y="0"/>
            <a:ext cx="6858000" cy="914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727766"/>
              </p:ext>
            </p:extLst>
          </p:nvPr>
        </p:nvGraphicFramePr>
        <p:xfrm>
          <a:off x="530677" y="3733806"/>
          <a:ext cx="5796645" cy="2006108"/>
        </p:xfrm>
        <a:graphic>
          <a:graphicData uri="http://schemas.openxmlformats.org/drawingml/2006/table">
            <a:tbl>
              <a:tblPr firstRow="1" bandRow="1"/>
              <a:tblGrid>
                <a:gridCol w="2867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84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40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40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97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ES" sz="800" b="1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Actividades,</a:t>
                      </a:r>
                      <a:r>
                        <a:rPr lang="es-ES" sz="800" b="1" baseline="0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 organización y consignas</a:t>
                      </a:r>
                      <a:endParaRPr lang="es-ES" sz="800" b="1" dirty="0">
                        <a:solidFill>
                          <a:schemeClr val="bg1"/>
                        </a:solidFill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Recursos</a:t>
                      </a:r>
                      <a:endParaRPr lang="es-ES" sz="800" b="1" dirty="0">
                        <a:solidFill>
                          <a:schemeClr val="bg1"/>
                        </a:solidFill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Espacio</a:t>
                      </a:r>
                      <a:endParaRPr lang="es-ES" sz="800" b="1" dirty="0">
                        <a:solidFill>
                          <a:schemeClr val="bg1"/>
                        </a:solidFill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ES" sz="800" b="1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Tiempo</a:t>
                      </a:r>
                      <a:endParaRPr lang="es-ES" sz="800" b="1" dirty="0">
                        <a:solidFill>
                          <a:schemeClr val="bg1"/>
                        </a:solidFill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Día</a:t>
                      </a:r>
                      <a:endParaRPr lang="es-ES" sz="800" b="1" dirty="0">
                        <a:solidFill>
                          <a:schemeClr val="bg1"/>
                        </a:solidFill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250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Nombre</a:t>
                      </a:r>
                      <a:r>
                        <a:rPr lang="es-MX" sz="8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de la actividad: Basureros ecológicos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Inicio</a:t>
                      </a:r>
                      <a:r>
                        <a:rPr lang="es-MX" sz="8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: Escucha las consignas de la actividad y recuerda la necesidad de reciclar y de poner</a:t>
                      </a:r>
                      <a:r>
                        <a:rPr lang="es-MX" sz="80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la basura en su lugar.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Desarrollo</a:t>
                      </a:r>
                      <a:r>
                        <a:rPr lang="es-MX" sz="80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: Pinta por  equipo un neumático. (Cada equipo pinta un neumático del color que le responde, amarillo, verde o azul) y decora como más le guste.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0" baseline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Cierre</a:t>
                      </a:r>
                      <a:r>
                        <a:rPr lang="es-MX" sz="80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: Responde a ¿porque es importante reciclar basura? y discute otras opciones para elaborar un bote o cubo de basura con material reciclado. </a:t>
                      </a:r>
                      <a:endParaRPr lang="es-MX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es-MX" sz="600" baseline="0" dirty="0" smtClean="0">
                          <a:latin typeface="Century Gothic" pitchFamily="34" charset="0"/>
                        </a:rPr>
                        <a:t>-Pintura azul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es-MX" sz="600" baseline="0" dirty="0" smtClean="0">
                          <a:latin typeface="Century Gothic" pitchFamily="34" charset="0"/>
                        </a:rPr>
                        <a:t>-Pintura amarilla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es-MX" sz="600" baseline="0" dirty="0" smtClean="0">
                          <a:latin typeface="Century Gothic" pitchFamily="34" charset="0"/>
                        </a:rPr>
                        <a:t>-Pinceles o brochas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es-MX" sz="600" baseline="0" dirty="0" smtClean="0">
                          <a:latin typeface="Century Gothic" pitchFamily="34" charset="0"/>
                        </a:rPr>
                        <a:t>-Pintura negra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es-MX" sz="600" baseline="0" dirty="0" smtClean="0">
                          <a:latin typeface="Century Gothic" pitchFamily="34" charset="0"/>
                        </a:rPr>
                        <a:t>-Neumáticos viejos (tarea)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00" dirty="0" smtClean="0">
                          <a:latin typeface="Century Gothic" pitchFamily="34" charset="0"/>
                        </a:rPr>
                        <a:t>Patio cívico</a:t>
                      </a:r>
                      <a:endParaRPr lang="es-MX" sz="7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00" dirty="0" smtClean="0">
                          <a:latin typeface="Century Gothic" pitchFamily="34" charset="0"/>
                        </a:rPr>
                        <a:t>30 min</a:t>
                      </a:r>
                      <a:endParaRPr lang="es-MX" sz="700" dirty="0"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00" dirty="0" smtClean="0">
                          <a:latin typeface="Century Gothic" pitchFamily="34" charset="0"/>
                        </a:rPr>
                        <a:t>Viernes,</a:t>
                      </a:r>
                      <a:r>
                        <a:rPr lang="es-MX" sz="7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s-MX" sz="700" dirty="0" smtClean="0">
                          <a:latin typeface="Century Gothic" pitchFamily="34" charset="0"/>
                        </a:rPr>
                        <a:t>primera semana</a:t>
                      </a:r>
                      <a:endParaRPr lang="es-MX" sz="700" dirty="0"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4" name="Picture 10" descr="watercolor.png (591×430) | Salpicadura de acuarela, Fondos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504" y="-134135"/>
            <a:ext cx="3475206" cy="1542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2346182" y="496548"/>
            <a:ext cx="1883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chemeClr val="bg1"/>
                </a:solidFill>
                <a:latin typeface="Lucida Handwriting" pitchFamily="66" charset="0"/>
              </a:rPr>
              <a:t>Basureros</a:t>
            </a:r>
            <a:endParaRPr lang="es-MX" sz="2400" dirty="0">
              <a:solidFill>
                <a:schemeClr val="bg1"/>
              </a:solidFill>
              <a:latin typeface="Lucida Handwriting" pitchFamily="66" charset="0"/>
            </a:endParaRPr>
          </a:p>
        </p:txBody>
      </p:sp>
      <p:sp>
        <p:nvSpPr>
          <p:cNvPr id="2" name="AutoShape 2" descr="basurero con llantas | Reciclaje de llantas, Neumáticos reciclados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9" t="7010" r="7777" b="7010"/>
          <a:stretch/>
        </p:blipFill>
        <p:spPr bwMode="auto">
          <a:xfrm>
            <a:off x="4005064" y="7452320"/>
            <a:ext cx="1020646" cy="1251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7933" y="7511012"/>
            <a:ext cx="1591067" cy="119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734979"/>
              </p:ext>
            </p:extLst>
          </p:nvPr>
        </p:nvGraphicFramePr>
        <p:xfrm>
          <a:off x="1328598" y="1547664"/>
          <a:ext cx="4248473" cy="182864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07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4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7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087">
                <a:tc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Campo de Formación Académica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latin typeface="Century Gothic" pitchFamily="34" charset="0"/>
                        </a:rPr>
                        <a:t>Organizador curricular 1</a:t>
                      </a:r>
                      <a:endParaRPr lang="es-MX" sz="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latin typeface="Century Gothic" pitchFamily="34" charset="0"/>
                        </a:rPr>
                        <a:t>Aprendizaje esperado</a:t>
                      </a:r>
                      <a:endParaRPr lang="es-MX" sz="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787">
                <a:tc rowSpan="3">
                  <a:txBody>
                    <a:bodyPr/>
                    <a:lstStyle/>
                    <a:p>
                      <a:pPr algn="ctr"/>
                      <a:endParaRPr lang="es-MX" sz="80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  <a:p>
                      <a:pPr algn="ctr"/>
                      <a:r>
                        <a:rPr lang="es-MX" sz="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Exploración y Comprensión del Mundo Natural y Social</a:t>
                      </a:r>
                    </a:p>
                    <a:p>
                      <a:pPr algn="ctr"/>
                      <a:endParaRPr lang="es-MX" sz="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Mundo Natural.</a:t>
                      </a:r>
                    </a:p>
                    <a:p>
                      <a:pPr algn="ctr"/>
                      <a:endParaRPr lang="es-MX" sz="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Participa en la conservación del medioambiente y propone medidas para</a:t>
                      </a:r>
                    </a:p>
                    <a:p>
                      <a:pPr algn="ctr"/>
                      <a:r>
                        <a:rPr lang="es-MX" sz="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su preservación, a partir del reconocimiento de algunas fuentes de contaminación</a:t>
                      </a:r>
                    </a:p>
                    <a:p>
                      <a:pPr algn="ctr"/>
                      <a:r>
                        <a:rPr lang="es-MX" sz="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del agua, aire y suelo. </a:t>
                      </a:r>
                      <a:endParaRPr lang="es-MX" sz="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48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Organizador curricular 2</a:t>
                      </a:r>
                      <a:endParaRPr lang="es-MX" sz="800" b="1" dirty="0">
                        <a:solidFill>
                          <a:schemeClr val="bg1"/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77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Cuidado del medioambiente</a:t>
                      </a:r>
                    </a:p>
                    <a:p>
                      <a:pPr algn="ctr"/>
                      <a:endParaRPr lang="es-MX" sz="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8490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 descr="Fondos bei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6" t="16715" r="4445" b="18367"/>
          <a:stretch/>
        </p:blipFill>
        <p:spPr bwMode="auto">
          <a:xfrm>
            <a:off x="0" y="0"/>
            <a:ext cx="6858000" cy="914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421489"/>
              </p:ext>
            </p:extLst>
          </p:nvPr>
        </p:nvGraphicFramePr>
        <p:xfrm>
          <a:off x="1051781" y="4427984"/>
          <a:ext cx="4824538" cy="2493788"/>
        </p:xfrm>
        <a:graphic>
          <a:graphicData uri="http://schemas.openxmlformats.org/drawingml/2006/table">
            <a:tbl>
              <a:tblPr firstRow="1" bandRow="1"/>
              <a:tblGrid>
                <a:gridCol w="2339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3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13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13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13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97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ES" sz="800" b="1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Actividades,</a:t>
                      </a:r>
                      <a:r>
                        <a:rPr lang="es-ES" sz="800" b="1" baseline="0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 organización y consignas</a:t>
                      </a:r>
                      <a:endParaRPr lang="es-ES" sz="800" b="1" dirty="0">
                        <a:solidFill>
                          <a:schemeClr val="bg1"/>
                        </a:solidFill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Recursos</a:t>
                      </a:r>
                      <a:endParaRPr lang="es-ES" sz="800" b="1" dirty="0">
                        <a:solidFill>
                          <a:schemeClr val="bg1"/>
                        </a:solidFill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Espacio</a:t>
                      </a:r>
                      <a:endParaRPr lang="es-ES" sz="800" b="1" dirty="0">
                        <a:solidFill>
                          <a:schemeClr val="bg1"/>
                        </a:solidFill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ES" sz="800" b="1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Tiempo</a:t>
                      </a:r>
                      <a:endParaRPr lang="es-ES" sz="800" b="1" dirty="0">
                        <a:solidFill>
                          <a:schemeClr val="bg1"/>
                        </a:solidFill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Arial" pitchFamily="34" charset="0"/>
                        </a:rPr>
                        <a:t>Día</a:t>
                      </a:r>
                      <a:endParaRPr lang="es-ES" sz="800" b="1" dirty="0">
                        <a:solidFill>
                          <a:schemeClr val="bg1"/>
                        </a:solidFill>
                        <a:latin typeface="Century Gothic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250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Actividad</a:t>
                      </a:r>
                      <a:r>
                        <a:rPr lang="es-MX" sz="8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: Obra de teatro ‘’El bosque se está acabando, sin oxígeno nos estamos quedando’’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1" baseline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Inicio: </a:t>
                      </a:r>
                      <a:r>
                        <a:rPr lang="es-MX" sz="80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Escucha atentamente indicaciones para la presentación de la obra: mantener orden y permanecer con su grupo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1" baseline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Desarrollo: </a:t>
                      </a:r>
                      <a:r>
                        <a:rPr lang="es-MX" sz="80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Representa/observa la obra de teatro frente a compañeros y padres de familia.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1" baseline="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Cierre: </a:t>
                      </a:r>
                      <a:r>
                        <a:rPr lang="es-MX" sz="80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Socializa la información que obtuvo de la obra de teatro y responde ¿Porqué es importante el cuidado del medio ambiente? ¿Cómo podemos invitar a las demás personas a cuidarlo?</a:t>
                      </a:r>
                      <a:endParaRPr lang="es-MX" sz="8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600" dirty="0" smtClean="0">
                          <a:latin typeface="Century Gothic" pitchFamily="34" charset="0"/>
                        </a:rPr>
                        <a:t>-Ambientación con materiales reciclados</a:t>
                      </a:r>
                    </a:p>
                    <a:p>
                      <a:pPr algn="ctr"/>
                      <a:r>
                        <a:rPr lang="es-MX" sz="600" dirty="0" smtClean="0">
                          <a:latin typeface="Century Gothic" pitchFamily="34" charset="0"/>
                        </a:rPr>
                        <a:t>-Caracterización de los personajes</a:t>
                      </a:r>
                    </a:p>
                    <a:p>
                      <a:pPr algn="ctr"/>
                      <a:r>
                        <a:rPr lang="es-MX" sz="600" dirty="0" smtClean="0">
                          <a:latin typeface="Century Gothic" pitchFamily="34" charset="0"/>
                        </a:rPr>
                        <a:t>-Vestuarios con materiales reciclados</a:t>
                      </a:r>
                      <a:endParaRPr lang="es-MX" sz="600" dirty="0"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00" dirty="0" smtClean="0">
                          <a:latin typeface="Century Gothic" pitchFamily="34" charset="0"/>
                        </a:rPr>
                        <a:t>Patio</a:t>
                      </a:r>
                      <a:r>
                        <a:rPr lang="es-MX" sz="700" baseline="0" dirty="0" smtClean="0">
                          <a:latin typeface="Century Gothic" pitchFamily="34" charset="0"/>
                        </a:rPr>
                        <a:t> cívico</a:t>
                      </a:r>
                    </a:p>
                    <a:p>
                      <a:pPr algn="ctr"/>
                      <a:endParaRPr lang="es-MX" sz="7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00" dirty="0" smtClean="0">
                          <a:latin typeface="Century Gothic" pitchFamily="34" charset="0"/>
                        </a:rPr>
                        <a:t>30 minutos</a:t>
                      </a:r>
                      <a:endParaRPr lang="es-MX" sz="700" dirty="0"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00" dirty="0" smtClean="0">
                          <a:latin typeface="Century Gothic" pitchFamily="34" charset="0"/>
                        </a:rPr>
                        <a:t>Jueves ,</a:t>
                      </a:r>
                      <a:r>
                        <a:rPr lang="es-MX" sz="700" baseline="0" dirty="0" smtClean="0">
                          <a:latin typeface="Century Gothic" pitchFamily="34" charset="0"/>
                        </a:rPr>
                        <a:t> primera semana</a:t>
                      </a:r>
                      <a:endParaRPr lang="es-MX" sz="700" dirty="0" smtClean="0"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265014"/>
              </p:ext>
            </p:extLst>
          </p:nvPr>
        </p:nvGraphicFramePr>
        <p:xfrm>
          <a:off x="1412776" y="2339752"/>
          <a:ext cx="4248473" cy="142904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07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4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7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087">
                <a:tc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solidFill>
                            <a:schemeClr val="bg1"/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Campo de Formación Académica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latin typeface="Century Gothic" pitchFamily="34" charset="0"/>
                        </a:rPr>
                        <a:t>Organizador curricular 1</a:t>
                      </a:r>
                      <a:endParaRPr lang="es-MX" sz="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latin typeface="Century Gothic" pitchFamily="34" charset="0"/>
                        </a:rPr>
                        <a:t>Aprendizaje esperado</a:t>
                      </a:r>
                      <a:endParaRPr lang="es-MX" sz="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787">
                <a:tc rowSpan="3"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Lenguaje y comunicación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Literatura</a:t>
                      </a:r>
                      <a:endParaRPr lang="es-MX" sz="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s-MX" sz="8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Cuenta historias de invención propia y expresa opiniones sobre las de otros compañeros.</a:t>
                      </a:r>
                      <a:endParaRPr lang="es-MX" sz="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48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Organizador curricular 2</a:t>
                      </a:r>
                      <a:endParaRPr lang="es-MX" sz="800" b="1" dirty="0">
                        <a:solidFill>
                          <a:schemeClr val="bg1"/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77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Producción,</a:t>
                      </a:r>
                    </a:p>
                    <a:p>
                      <a:pPr algn="ctr"/>
                      <a:r>
                        <a:rPr lang="es-MX" sz="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interpretación e</a:t>
                      </a:r>
                    </a:p>
                    <a:p>
                      <a:pPr algn="ctr"/>
                      <a:r>
                        <a:rPr lang="es-MX" sz="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intercambio de</a:t>
                      </a:r>
                    </a:p>
                    <a:p>
                      <a:pPr algn="ctr"/>
                      <a:r>
                        <a:rPr lang="es-MX" sz="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entury Gothic" pitchFamily="34" charset="0"/>
                          <a:cs typeface="Segoe UI Light" pitchFamily="34" charset="0"/>
                        </a:rPr>
                        <a:t>narraciones</a:t>
                      </a:r>
                      <a:endParaRPr lang="es-MX" sz="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itchFamily="34" charset="0"/>
                        <a:cs typeface="Segoe UI Light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4" name="Picture 10" descr="watercolor.png (591×430) | Salpicadura de acuarela, Fondos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160" y="32048"/>
            <a:ext cx="4248472" cy="188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2204864" y="940242"/>
            <a:ext cx="2117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es-MX" dirty="0" smtClean="0">
                <a:solidFill>
                  <a:schemeClr val="bg1"/>
                </a:solidFill>
                <a:latin typeface="Lucida Handwriting" pitchFamily="66" charset="0"/>
              </a:rPr>
              <a:t>Obra de teatro</a:t>
            </a:r>
            <a:endParaRPr lang="es-MX" dirty="0">
              <a:solidFill>
                <a:schemeClr val="bg1"/>
              </a:solidFill>
              <a:latin typeface="Lucida Handwriting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75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2" y="0"/>
            <a:ext cx="6839858" cy="9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10 Rectángulo"/>
          <p:cNvSpPr/>
          <p:nvPr/>
        </p:nvSpPr>
        <p:spPr>
          <a:xfrm>
            <a:off x="-12997" y="8235280"/>
            <a:ext cx="6870998" cy="908720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722663"/>
              </p:ext>
            </p:extLst>
          </p:nvPr>
        </p:nvGraphicFramePr>
        <p:xfrm>
          <a:off x="488538" y="3087128"/>
          <a:ext cx="5832648" cy="4093023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2311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978646866"/>
                    </a:ext>
                  </a:extLst>
                </a:gridCol>
                <a:gridCol w="12241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INDICADOR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LOGRADO</a:t>
                      </a:r>
                      <a:r>
                        <a:rPr lang="es-MX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s-MX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PROCESO 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 LOGRADO 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OBSERVACIONES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Identifica</a:t>
                      </a:r>
                      <a:r>
                        <a:rPr lang="es-MX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algunas causas de contaminación del agua, aire y suelo 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Conoce</a:t>
                      </a:r>
                      <a:r>
                        <a:rPr lang="es-MX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algunas consecuencias de la contaminación ambiental 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Formula</a:t>
                      </a:r>
                      <a:r>
                        <a:rPr lang="es-MX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medidas para el cuidado del medio ambiente 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558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Participa en diferentes actividades para conservar el medio ambiente 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852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Crea conciencia sobre el impacto</a:t>
                      </a:r>
                      <a:r>
                        <a:rPr lang="es-MX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negativo que desencadenan nuestras actividades diarias 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73379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Ayuda a que las demás personas de su comunidad conozcan acerca de esta</a:t>
                      </a:r>
                      <a:r>
                        <a:rPr lang="es-MX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problemática y contribuyan al cuidado del medio ambiente 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30732"/>
                  </a:ext>
                </a:extLst>
              </a:tr>
            </a:tbl>
          </a:graphicData>
        </a:graphic>
      </p:graphicFrame>
      <p:pic>
        <p:nvPicPr>
          <p:cNvPr id="10" name="Picture 6" descr="Image result for tree png carto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685" b="98210" l="814" r="9907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077072" y="7194079"/>
            <a:ext cx="2506636" cy="1949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0" descr="watercolor.png (591×430) | Salpicadura de acuarela, Fondos ..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12" y="-149056"/>
            <a:ext cx="4881626" cy="2338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12 CuadroTexto"/>
          <p:cNvSpPr txBox="1"/>
          <p:nvPr/>
        </p:nvSpPr>
        <p:spPr>
          <a:xfrm>
            <a:off x="1556425" y="463558"/>
            <a:ext cx="36968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s-MX" sz="2800" dirty="0" smtClean="0">
                <a:solidFill>
                  <a:schemeClr val="bg1"/>
                </a:solidFill>
                <a:latin typeface="Lucida Handwriting" pitchFamily="66" charset="0"/>
              </a:rPr>
              <a:t>Instrumento para evaluar las actividades</a:t>
            </a:r>
            <a:endParaRPr lang="es-MX" sz="2800" dirty="0">
              <a:solidFill>
                <a:schemeClr val="bg1"/>
              </a:solidFill>
              <a:latin typeface="Lucida Handwriting" pitchFamily="66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3125" b="86849" l="17716" r="3989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622" t="51591" r="58773" b="8858"/>
          <a:stretch/>
        </p:blipFill>
        <p:spPr bwMode="auto">
          <a:xfrm>
            <a:off x="4706309" y="-27856"/>
            <a:ext cx="1877399" cy="1696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488538" y="1978086"/>
            <a:ext cx="5832648" cy="1081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100" b="1" dirty="0" smtClean="0"/>
              <a:t>LISTA DE COTEJO </a:t>
            </a:r>
          </a:p>
          <a:p>
            <a:pPr algn="ctr">
              <a:lnSpc>
                <a:spcPct val="150000"/>
              </a:lnSpc>
            </a:pPr>
            <a:r>
              <a:rPr lang="es-MX" sz="1100" b="1" dirty="0" smtClean="0"/>
              <a:t>Durante el desarrollo de las actividades por medio de la observación y el cuestionamiento se evaluara que tanto se desarrollo el aprendizaje esperado en cada alumno </a:t>
            </a:r>
          </a:p>
          <a:p>
            <a:pPr algn="ctr">
              <a:lnSpc>
                <a:spcPct val="150000"/>
              </a:lnSpc>
            </a:pPr>
            <a:r>
              <a:rPr lang="es-MX" sz="1100" b="1" dirty="0" smtClean="0"/>
              <a:t>Indicaciones: Marca con una “X” el nivel de logro de cada indicador </a:t>
            </a:r>
            <a:endParaRPr lang="es-MX" sz="1100" b="1" dirty="0"/>
          </a:p>
        </p:txBody>
      </p:sp>
    </p:spTree>
    <p:extLst>
      <p:ext uri="{BB962C8B-B14F-4D97-AF65-F5344CB8AC3E}">
        <p14:creationId xmlns:p14="http://schemas.microsoft.com/office/powerpoint/2010/main" val="2954931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2" y="0"/>
            <a:ext cx="6839858" cy="9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10 Rectángulo"/>
          <p:cNvSpPr/>
          <p:nvPr/>
        </p:nvSpPr>
        <p:spPr>
          <a:xfrm>
            <a:off x="-12997" y="8235280"/>
            <a:ext cx="6870998" cy="908720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665931"/>
              </p:ext>
            </p:extLst>
          </p:nvPr>
        </p:nvGraphicFramePr>
        <p:xfrm>
          <a:off x="601972" y="2915816"/>
          <a:ext cx="5605780" cy="873126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2495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7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94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INDICADOR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SI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NO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OBSERVACIONES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Menciona el nombre del proyecto socioeducativo 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Menciona la problemática detectada en el proyecto socioeducativo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575868"/>
              </p:ext>
            </p:extLst>
          </p:nvPr>
        </p:nvGraphicFramePr>
        <p:xfrm>
          <a:off x="582922" y="4788024"/>
          <a:ext cx="5605780" cy="1582739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250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7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8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INDICADOR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SI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NO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OBSERVACIONES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Incluye los 5 días de la semana las 3 estrategias o actividades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Menciona </a:t>
                      </a:r>
                      <a:r>
                        <a:rPr lang="es-MX" sz="1100" dirty="0" smtClean="0">
                          <a:effectLst/>
                        </a:rPr>
                        <a:t>el (</a:t>
                      </a:r>
                      <a:r>
                        <a:rPr lang="es-MX" sz="1100" dirty="0">
                          <a:effectLst/>
                        </a:rPr>
                        <a:t>los) Campo de Formación Académica o las Áreas de Desarrollo Personal y Social a desarrollar según las estrategias o actividades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Distribuye las estrategias o actividades con la fecha y horarios.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" name="Picture 6" descr="Image result for tree png carto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685" b="98210" l="814" r="9907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077072" y="7194079"/>
            <a:ext cx="2506636" cy="1949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0" descr="watercolor.png (591×430) | Salpicadura de acuarela, Fondos ..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728" y="388591"/>
            <a:ext cx="4248472" cy="188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12 CuadroTexto"/>
          <p:cNvSpPr txBox="1"/>
          <p:nvPr/>
        </p:nvSpPr>
        <p:spPr>
          <a:xfrm>
            <a:off x="2204864" y="1158132"/>
            <a:ext cx="20681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es-MX" sz="3200" dirty="0" smtClean="0">
                <a:solidFill>
                  <a:schemeClr val="bg1"/>
                </a:solidFill>
                <a:latin typeface="Lucida Handwriting" pitchFamily="66" charset="0"/>
              </a:rPr>
              <a:t>Rubrica</a:t>
            </a:r>
            <a:endParaRPr lang="es-MX" sz="3200" dirty="0">
              <a:solidFill>
                <a:schemeClr val="bg1"/>
              </a:solidFill>
              <a:latin typeface="Lucida Handwriting" pitchFamily="66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3125" b="86849" l="17716" r="3989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622" t="51591" r="58773" b="8858"/>
          <a:stretch/>
        </p:blipFill>
        <p:spPr bwMode="auto">
          <a:xfrm>
            <a:off x="4706309" y="-27856"/>
            <a:ext cx="1877399" cy="1696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22394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856</Words>
  <Application>Microsoft Office PowerPoint</Application>
  <PresentationFormat>Presentación en pantalla (4:3)</PresentationFormat>
  <Paragraphs>212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Lucida Handwriting</vt:lpstr>
      <vt:lpstr>Segoe UI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guadalupe quilantan rangel</dc:creator>
  <cp:lastModifiedBy>aagtz99@gmail.com</cp:lastModifiedBy>
  <cp:revision>15</cp:revision>
  <dcterms:created xsi:type="dcterms:W3CDTF">2020-04-29T16:44:29Z</dcterms:created>
  <dcterms:modified xsi:type="dcterms:W3CDTF">2020-04-30T02:21:16Z</dcterms:modified>
</cp:coreProperties>
</file>