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4" r:id="rId4"/>
    <p:sldId id="262" r:id="rId5"/>
    <p:sldId id="265" r:id="rId6"/>
    <p:sldId id="266" r:id="rId7"/>
    <p:sldId id="267" r:id="rId8"/>
    <p:sldId id="256" r:id="rId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9AE46-A1C1-4D97-A9A7-ECA5938DB296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3B06D-32F4-48D0-AB1A-CE56C52CD2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625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51339-CEF5-43C5-8921-F6FC5E2B8F00}" type="slidenum">
              <a:rPr lang="es-MX" smtClean="0">
                <a:solidFill>
                  <a:prstClr val="black"/>
                </a:solidFill>
              </a:rPr>
              <a:pPr/>
              <a:t>3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997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80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97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532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20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244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0474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304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565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1611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283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0488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49C4-50DB-46ED-9E72-539728599972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C716C-2423-4E9C-8935-0D77A97020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860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Imagen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20317"/>
          <a:stretch/>
        </p:blipFill>
        <p:spPr bwMode="auto">
          <a:xfrm>
            <a:off x="2118208" y="1091114"/>
            <a:ext cx="803198" cy="94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57200" y="37496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87824" y="1091114"/>
            <a:ext cx="478163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Escuela Normal de Educación Preescolar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preescolar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Ciclo escolar 2019 </a:t>
            </a:r>
            <a:r>
              <a:rPr lang="es-MX" altLang="es-MX" sz="16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–</a:t>
            </a:r>
            <a:r>
              <a:rPr lang="es-MX" altLang="es-MX" sz="16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2020</a:t>
            </a:r>
            <a:endParaRPr lang="es-MX" altLang="es-MX" sz="9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353344" y="2172170"/>
            <a:ext cx="6840761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40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PROYECTO SOCIOEDUCATIVO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Alumnas. Adriana Guadalupe Ferrer Badillo #6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Andrea </a:t>
            </a:r>
            <a:r>
              <a:rPr lang="es-MX" altLang="es-MX" sz="1000" b="1" dirty="0" err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Lidieth</a:t>
            </a:r>
            <a:r>
              <a:rPr lang="es-MX" altLang="es-MX" sz="1000" b="1" dirty="0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 Navarro Martínez #14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 smtClean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Natalia Elizabeth Rodriguez Ramos #17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000" b="1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Moed Chashar Villalobos Duran #19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1000" b="1" dirty="0">
              <a:solidFill>
                <a:prstClr val="black"/>
              </a:solidFill>
              <a:latin typeface="Century Gothic" panose="020B0502020202020204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Grado: 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3°           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Secci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“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”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ó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Pr</a:t>
            </a:r>
            <a:r>
              <a:rPr lang="es-MX" altLang="es-MX" sz="12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á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ctica: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Clave: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05DJN0286W   </a:t>
            </a:r>
            <a:r>
              <a:rPr lang="es-MX" altLang="es-MX" sz="12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Zona Escolar: 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122   </a:t>
            </a:r>
          </a:p>
        </p:txBody>
      </p:sp>
    </p:spTree>
    <p:extLst>
      <p:ext uri="{BB962C8B-B14F-4D97-AF65-F5344CB8AC3E}">
        <p14:creationId xmlns:p14="http://schemas.microsoft.com/office/powerpoint/2010/main" val="87306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48881"/>
            <a:ext cx="2025237" cy="413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5105" y="1628800"/>
            <a:ext cx="7833789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PROBLEMA IDENTIFICADO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La educación socioemocional como área de oportunidad para la autorregulación de los alumnos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424487" y="456999"/>
            <a:ext cx="62950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32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PROYECTO DE CONVIVENCIA SANA Y PACÍFICA</a:t>
            </a:r>
            <a:endParaRPr lang="es-MX" altLang="es-MX" b="1" dirty="0">
              <a:solidFill>
                <a:srgbClr val="C0504D">
                  <a:lumMod val="75000"/>
                </a:srgbClr>
              </a:solidFill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50812" y="2780928"/>
            <a:ext cx="6442772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OBJETIVO GENERAL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Propiciar en la comunidad escolar ambientes de convivencia sana para el desarrollo de una educación socioemocional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50812" y="3892031"/>
            <a:ext cx="6168638" cy="10896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OBJETIVO GENERAL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Favorecer los valores en el aprendizaje diario de los alumnos.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Establecer una correlación entre escuela-familia.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Fomentar una sana convivencia entre toda la comunidad escolar.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9837" y="5165589"/>
            <a:ext cx="5898387" cy="8512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dirty="0">
                <a:solidFill>
                  <a:srgbClr val="C0504D">
                    <a:lumMod val="75000"/>
                  </a:srgb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HIPÓTESIS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Mientras se generan ambientes de aprendizaje favorables se propicia en los alumnos una autorregulación</a:t>
            </a:r>
          </a:p>
        </p:txBody>
      </p:sp>
    </p:spTree>
    <p:extLst>
      <p:ext uri="{BB962C8B-B14F-4D97-AF65-F5344CB8AC3E}">
        <p14:creationId xmlns:p14="http://schemas.microsoft.com/office/powerpoint/2010/main" val="218474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842641"/>
              </p:ext>
            </p:extLst>
          </p:nvPr>
        </p:nvGraphicFramePr>
        <p:xfrm>
          <a:off x="603532" y="1180475"/>
          <a:ext cx="7933469" cy="3240523"/>
        </p:xfrm>
        <a:graphic>
          <a:graphicData uri="http://schemas.openxmlformats.org/drawingml/2006/table">
            <a:tbl>
              <a:tblPr firstRow="1" firstCol="1" bandRow="1"/>
              <a:tblGrid>
                <a:gridCol w="955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56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94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HORA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LUNES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MARTES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MIERCOLES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JUEVES</a:t>
                      </a:r>
                      <a:endParaRPr lang="es-MX" sz="13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VIERNES</a:t>
                      </a:r>
                      <a:endParaRPr lang="es-MX" sz="13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5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7:45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a.m.- 8:00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Ingreso</a:t>
                      </a:r>
                      <a:r>
                        <a:rPr lang="es-MX" sz="9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alumnos al jardín de niños</a:t>
                      </a: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4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8:00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8:30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Introducción</a:t>
                      </a:r>
                      <a:r>
                        <a:rPr lang="es-MX" sz="9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 mi día</a:t>
                      </a: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4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8:30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9:00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8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10:30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a.m. – 11:00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</a:t>
                      </a:r>
                      <a:r>
                        <a:rPr lang="es-MX" sz="9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E       C       R       E       O </a:t>
                      </a:r>
                      <a:endParaRPr lang="es-MX" sz="9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11:00 a.m.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11:30 a.m.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smtClean="0">
                          <a:latin typeface="Century Gothic" panose="020B0502020202020204" pitchFamily="34" charset="0"/>
                        </a:rPr>
                        <a:t>Rally de los sentidos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Taller</a:t>
                      </a:r>
                      <a:r>
                        <a:rPr lang="es-MX" sz="12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de teatro</a:t>
                      </a:r>
                      <a:endParaRPr lang="es-MX" sz="12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1200" b="1" dirty="0" err="1" smtClean="0">
                          <a:latin typeface="Century Gothic" panose="020B0502020202020204" pitchFamily="34" charset="0"/>
                        </a:rPr>
                        <a:t>Cuentópolis</a:t>
                      </a:r>
                      <a:endParaRPr lang="es-MX" sz="1200" b="1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11:30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a.m.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12:00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b="1" dirty="0" smtClean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s-MX" sz="900" dirty="0">
                        <a:latin typeface="Century Gothic" panose="020B0502020202020204" pitchFamily="34" charset="0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12:00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p.m.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12:30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        E       C       R       E       O 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6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13:00 p.m</a:t>
                      </a: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. –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13:15 p.m.</a:t>
                      </a:r>
                      <a:endParaRPr lang="es-MX" sz="10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Salida de alumnos</a:t>
                      </a: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995936" y="457200"/>
            <a:ext cx="45720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CRONOGRAMA SEMANAL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Jard</a:t>
            </a:r>
            <a:r>
              <a:rPr lang="es-MX" altLang="es-MX" sz="1200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í</a:t>
            </a:r>
            <a:r>
              <a:rPr lang="es-MX" altLang="es-MX" sz="1200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de niños Europa </a:t>
            </a:r>
            <a:endParaRPr lang="es-MX" altLang="es-MX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100" b="1" dirty="0">
                <a:solidFill>
                  <a:prstClr val="black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Del 02 al 06 de Marzo de 2020</a:t>
            </a:r>
            <a:endParaRPr lang="es-MX" altLang="es-MX" sz="1100" dirty="0">
              <a:solidFill>
                <a:prstClr val="black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126" name="Picture 6" descr="Resultado de imagen para MELONHEAD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7565"/>
            <a:ext cx="4824536" cy="61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174311"/>
              </p:ext>
            </p:extLst>
          </p:nvPr>
        </p:nvGraphicFramePr>
        <p:xfrm>
          <a:off x="486688" y="4581128"/>
          <a:ext cx="8170624" cy="864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13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8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07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36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Área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de desarrollo personal y social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Educación socio</a:t>
                      </a:r>
                      <a:r>
                        <a:rPr lang="es-MX" sz="10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 emocional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1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Aprendizaje esperado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73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Colaboración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dirty="0" smtClean="0"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Propone acuerdos para la convivencia, el juego o el trabajo, explica su utilidad y actúa con apego a ellos.</a:t>
                      </a:r>
                      <a:endParaRPr lang="es-MX" sz="9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6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cs typeface="Arial" panose="020B0604020202020204" pitchFamily="34" charset="0"/>
                        </a:rPr>
                        <a:t>Organizador Curricular 2</a:t>
                      </a:r>
                      <a:endParaRPr lang="es-MX" sz="10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00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Inclusión</a:t>
                      </a:r>
                      <a:endParaRPr lang="es-MX" sz="10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633719"/>
              </p:ext>
            </p:extLst>
          </p:nvPr>
        </p:nvGraphicFramePr>
        <p:xfrm>
          <a:off x="502315" y="5589240"/>
          <a:ext cx="8139370" cy="900936"/>
        </p:xfrm>
        <a:graphic>
          <a:graphicData uri="http://schemas.openxmlformats.org/drawingml/2006/table">
            <a:tbl>
              <a:tblPr firstRow="1" firstCol="1" bandRow="1"/>
              <a:tblGrid>
                <a:gridCol w="2764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0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5968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Área</a:t>
                      </a:r>
                      <a:r>
                        <a:rPr lang="es-MX" sz="1100" b="1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de desarrollo personal y social</a:t>
                      </a:r>
                      <a:endParaRPr lang="es-MX" sz="11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s-MX" sz="105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Educación</a:t>
                      </a:r>
                      <a:r>
                        <a:rPr lang="es-MX" sz="1050" baseline="0" dirty="0" smtClean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 socioemocional</a:t>
                      </a:r>
                      <a:endParaRPr lang="es-MX" sz="10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Organizador Curricular 1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05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Aprendizaje esperado</a:t>
                      </a:r>
                      <a:endParaRPr lang="es-MX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4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AUTORREGULACIÓN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6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/>
                          <a:ea typeface="Calibri"/>
                          <a:cs typeface="Times New Roman"/>
                        </a:rPr>
                        <a:t>Organizador Curricular 2</a:t>
                      </a:r>
                      <a:endParaRPr lang="es-MX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009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50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0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Expresión de las emociones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6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42214" y="596804"/>
            <a:ext cx="3556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SITUACIÓN DIDÁCTICA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17442"/>
              </p:ext>
            </p:extLst>
          </p:nvPr>
        </p:nvGraphicFramePr>
        <p:xfrm>
          <a:off x="589549" y="1196752"/>
          <a:ext cx="8208913" cy="4841508"/>
        </p:xfrm>
        <a:graphic>
          <a:graphicData uri="http://schemas.openxmlformats.org/drawingml/2006/table">
            <a:tbl>
              <a:tblPr firstRow="1" firstCol="1" bandRow="1"/>
              <a:tblGrid>
                <a:gridCol w="40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58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66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Actividades,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Organización y consignas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Recursos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Día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Aprendizaje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esperado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PROYECTO</a:t>
                      </a:r>
                      <a:r>
                        <a:rPr lang="es-MX" sz="18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SOCIOEDUCATIVO</a:t>
                      </a: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RALLY DE LOS SENTIDOS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OÍDO: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Guardar silencio total en el aula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Despertar la sensibilidad de la agudeza del oído, al identificar estímulos sonoros que se les proyectará.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Distinguir las diferencias entre un sonido y otro e identificar su procedencia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 LA VISTA: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Utilizar en cada figura todas las piezas.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No sobreponer las piezas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Juego colaborativo donde reproduce imágenes con ayuda de figuras del tangram.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OLFATO: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Diferenciar y reconocer los olores en cada una de las diferentes sustancias que se encuentran y relacionarlas con la imagen que corresponde el olor.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GUSTO: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Asocia cada bebida a la zona de la lengua donde se percibe su sabor.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SENTIDO DEL TACTO: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Dentro de una bolsa negra se encuentran varios objetos con diferentes atributos físicos.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Al tocar los objetos tratar de describirlos e identificarlos según su textura, solo con ayuda el sentido del tacto (No ver los objetos antes de tocarlos)</a:t>
                      </a: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(Evaluación por medio de rúbrica)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Sonidos de diferentes fenómenos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Figuras del tangram grandes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Sustancias de olor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Imágenes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Boca gigante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Sustancias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Bolsa de plástico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Objetos de distintas texturas</a:t>
                      </a: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                                MIÉRCOLES</a:t>
                      </a: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b="0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Times New Roman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Resultado de imagen para melonhead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5"/>
          <a:stretch/>
        </p:blipFill>
        <p:spPr bwMode="auto">
          <a:xfrm>
            <a:off x="415039" y="407377"/>
            <a:ext cx="4846678" cy="65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971600" y="2492896"/>
            <a:ext cx="55446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115616" y="1903078"/>
            <a:ext cx="22902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8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Área de desarrollo personal y social: </a:t>
            </a:r>
          </a:p>
          <a:p>
            <a:pPr algn="just"/>
            <a:r>
              <a:rPr lang="es-MX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Educación física </a:t>
            </a:r>
          </a:p>
          <a:p>
            <a:pPr algn="just"/>
            <a:r>
              <a:rPr lang="es-MX" sz="8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Organizador curricular 1: </a:t>
            </a:r>
          </a:p>
          <a:p>
            <a:pPr algn="just"/>
            <a:r>
              <a:rPr lang="es-MX" sz="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Competencia motriz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182097" y="1861954"/>
            <a:ext cx="336985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7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Organizador curricular 2: </a:t>
            </a:r>
          </a:p>
          <a:p>
            <a:pPr algn="just"/>
            <a:r>
              <a:rPr lang="es-MX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Desarrollo de la motricidad </a:t>
            </a:r>
          </a:p>
          <a:p>
            <a:pPr algn="just"/>
            <a:r>
              <a:rPr lang="es-MX" sz="700" b="1" dirty="0">
                <a:solidFill>
                  <a:srgbClr val="FF4343"/>
                </a:solidFill>
                <a:latin typeface="Century Gothic" panose="020B0502020202020204" pitchFamily="34" charset="0"/>
              </a:rPr>
              <a:t>Aprendizaje esperado: </a:t>
            </a:r>
          </a:p>
          <a:p>
            <a:pPr algn="just"/>
            <a:r>
              <a:rPr lang="es-MX" sz="7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Utiliza herramientas, instrumentos y materiales en actividades que requieren de control y precisión en sus movimientos</a:t>
            </a:r>
          </a:p>
        </p:txBody>
      </p:sp>
    </p:spTree>
    <p:extLst>
      <p:ext uri="{BB962C8B-B14F-4D97-AF65-F5344CB8AC3E}">
        <p14:creationId xmlns:p14="http://schemas.microsoft.com/office/powerpoint/2010/main" val="264958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242214" y="864329"/>
            <a:ext cx="35562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altLang="es-MX" sz="2400" b="1" dirty="0">
                <a:solidFill>
                  <a:prstClr val="black"/>
                </a:solidFill>
                <a:latin typeface="Century Gothic" panose="020B0502020202020204" pitchFamily="34" charset="0"/>
                <a:cs typeface="Arial" pitchFamily="34" charset="0"/>
              </a:rPr>
              <a:t>SITUACIÓN DIDÁCTICA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745786"/>
              </p:ext>
            </p:extLst>
          </p:nvPr>
        </p:nvGraphicFramePr>
        <p:xfrm>
          <a:off x="670707" y="1628800"/>
          <a:ext cx="7933742" cy="4654022"/>
        </p:xfrm>
        <a:graphic>
          <a:graphicData uri="http://schemas.openxmlformats.org/drawingml/2006/table">
            <a:tbl>
              <a:tblPr firstRow="1" firstCol="1" bandRow="1"/>
              <a:tblGrid>
                <a:gridCol w="388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8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4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3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34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Actividades,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Organización y consignas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Recursos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Día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Aprendizaje</a:t>
                      </a:r>
                      <a:r>
                        <a:rPr lang="es-MX" sz="900" b="0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esperado</a:t>
                      </a:r>
                      <a:endParaRPr lang="es-MX" sz="900" b="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1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PROYECTO</a:t>
                      </a:r>
                      <a:r>
                        <a:rPr lang="es-MX" sz="18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SOCIOEDUCATIVO</a:t>
                      </a:r>
                      <a:endParaRPr lang="es-MX" sz="1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11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TALLER DE TEATRO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Con ayuda de algunos padres de familia se dividirá el jardín en personajes y representarán un cuento siguiendo un guión establecido</a:t>
                      </a: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I. Conversa acerca de como se puede contar un cuento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D. Propone estrategias de organización de una obra y escucha los diálogos a producir con ayuda de marionetas y de sus padres. Realiza una representación frente a toda la comunidad.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C. Conversa acerca de lo que más le gustó del cuento.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1100" b="1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CUENTÓPOLIS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I.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Participa en una conversación grupal acerca de como asistir a una sala de cine.</a:t>
                      </a: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MX" sz="8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(Comenta dentro del grupo que cuentos son sus favoritos y como se pueden representar)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D.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Reconoce las emociones que le causa el observar y escuchar cuentos de distintos personajes y distintas representaciones.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s-MX" sz="9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C. </a:t>
                      </a:r>
                      <a:r>
                        <a:rPr lang="es-MX" sz="900" b="1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Expone sus ideas con sus compañeros de como se sintieron al escuchar y observar los cuentos.</a:t>
                      </a: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es-MX" sz="900" b="1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800" baseline="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Padres de familia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Teatro para títeres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baseline="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Títeres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(Evaluación por observación)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="1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ORGANIZACIÓN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700" baseline="0" dirty="0" smtClean="0">
                          <a:solidFill>
                            <a:srgbClr val="C00000"/>
                          </a:solidFill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Toda la comunidad escolar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600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700" baseline="0" dirty="0" smtClean="0">
                        <a:solidFill>
                          <a:srgbClr val="C00000"/>
                        </a:solidFill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s-MX" sz="1600" b="1" baseline="0" dirty="0" smtClean="0">
                          <a:effectLst/>
                          <a:latin typeface="Century Gothic" panose="020B0502020202020204" pitchFamily="34" charset="0"/>
                          <a:ea typeface="Calibri"/>
                          <a:cs typeface="Times New Roman"/>
                        </a:rPr>
                        <a:t>        VIERNES                   MIERCOLES</a:t>
                      </a:r>
                      <a:endParaRPr lang="pt-BR" sz="1600" b="1" baseline="0" dirty="0" smtClean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5190" marR="6519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Propone acuerdos para la convivencia, el juego o el trabajo, explica su utilidad y actúa con apego a ellos.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700" b="1" kern="1200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Reconoce y nombra situaciones que le generan alegría, seguridad, tristeza, miedo o enojo, y expresa lo que siente.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700" b="1" kern="1200" dirty="0" smtClean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65190" marR="651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2" descr="Resultado de imagen para melonheadz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5"/>
          <a:stretch/>
        </p:blipFill>
        <p:spPr bwMode="auto">
          <a:xfrm>
            <a:off x="395536" y="689173"/>
            <a:ext cx="4846678" cy="65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6 Conector recto"/>
          <p:cNvCxnSpPr/>
          <p:nvPr/>
        </p:nvCxnSpPr>
        <p:spPr>
          <a:xfrm>
            <a:off x="1043608" y="4077072"/>
            <a:ext cx="75608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08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553721"/>
            <a:ext cx="7781204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MX" altLang="es-MX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Cree que la lectura ayuda en la formación de su hijo? ¿Porqué? (Descríbalo)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</a:t>
            </a:r>
            <a:r>
              <a:rPr kumimoji="0" lang="es-MX" altLang="es-MX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cuentópolis</a:t>
            </a:r>
            <a:r>
              <a:rPr kumimoji="0" lang="es-MX" altLang="es-MX" sz="1200" b="0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(sugerencias, cambios, organización, materiales, etc.) </a:t>
            </a:r>
            <a:r>
              <a:rPr kumimoji="0" lang="es-MX" altLang="es-MX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  <a:endParaRPr kumimoji="0" lang="es-MX" altLang="es-MX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38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Imagen 4" descr="Resultado de imagen para enep salti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1154298" cy="85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03226" y="553721"/>
            <a:ext cx="7781204" cy="5709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ESCUELA NORMAL DE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Licenciatura en educaci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preescolar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Ciclo escolar 2019-2020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CUESTIONARIO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Prop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sito: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Recabar informaci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sobre el entorno familiar que rodea al ni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ñ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Instrucciones: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Lea cuidadosamente cada reactivo y conteste con total sinceridad.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presente cuestionario es de car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á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cter an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nimo, y con fines 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ú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nicamente educativos.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nero:         Femenino____       Masculino ____      Edad: 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 esta actividad, como fue 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comunicación con su hijo? ¿En qué piensa que ayudó?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(Descr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í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balo)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lang="es-MX" altLang="es-MX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Cree que el teatro infantil ayuda en la formación escolar de su hijo? (Descríbalo)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¿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 ayuda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asistir a este tipo de actividades en la comunicación con su hijo?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Describa</a:t>
            </a:r>
            <a:r>
              <a:rPr kumimoji="0" lang="es-MX" altLang="es-MX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lo que piensa sobre la actividad de teatro infantil </a:t>
            </a:r>
            <a:r>
              <a:rPr kumimoji="0" lang="es-MX" alt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s-MX" altLang="es-MX" sz="12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Muchas gracias por su colaboraci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 y reitero la confidencialidad de la informaci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n, esperando contar con su apoyo en otras investigaci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MX" altLang="es-MX" sz="11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305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350472"/>
              </p:ext>
            </p:extLst>
          </p:nvPr>
        </p:nvGraphicFramePr>
        <p:xfrm>
          <a:off x="971600" y="1700808"/>
          <a:ext cx="7272808" cy="1075382"/>
        </p:xfrm>
        <a:graphic>
          <a:graphicData uri="http://schemas.openxmlformats.org/drawingml/2006/table">
            <a:tbl>
              <a:tblPr firstRow="1" firstCol="1" bandRow="1"/>
              <a:tblGrid>
                <a:gridCol w="3237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68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69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INDICADOR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SI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OBSERVACIONES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el nombre del proyecto socioeducativo 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72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la problemática detectada en el proyecto socioeducativo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267703"/>
              </p:ext>
            </p:extLst>
          </p:nvPr>
        </p:nvGraphicFramePr>
        <p:xfrm>
          <a:off x="971600" y="3717032"/>
          <a:ext cx="7272808" cy="1614488"/>
        </p:xfrm>
        <a:graphic>
          <a:graphicData uri="http://schemas.openxmlformats.org/drawingml/2006/table">
            <a:tbl>
              <a:tblPr firstRow="1" firstCol="1" bandRow="1"/>
              <a:tblGrid>
                <a:gridCol w="3245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6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28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INDICADOR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SI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NO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OBSERVACIONES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Incluye los 5 días de la semana las 3 estrategias o actividades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Menciona el(los) Campo de Formación Académica o las Áreas de Desarrollo Personal y Social a desarrollar según las estrategias o actividades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Distribuye las estrategias o actividades con la fecha y horarios.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Century Gothic" panose="020B0502020202020204" pitchFamily="34" charset="0"/>
                          <a:ea typeface="Calibri"/>
                          <a:cs typeface="Calibri"/>
                        </a:rPr>
                        <a:t> </a:t>
                      </a:r>
                      <a:endParaRPr lang="es-MX" sz="1100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91236" y="764704"/>
            <a:ext cx="1824538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RUBRICA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Calibri" pitchFamily="34" charset="0"/>
              <a:cs typeface="Calibri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Plan de trabajo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200" b="1" u="sng" dirty="0"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Calibri" pitchFamily="34" charset="0"/>
                <a:cs typeface="Calibri" pitchFamily="34" charset="0"/>
              </a:rPr>
              <a:t>Cronograma semanal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651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1246</Words>
  <Application>Microsoft Office PowerPoint</Application>
  <PresentationFormat>Presentación en pantalla (4:3)</PresentationFormat>
  <Paragraphs>294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Lobillo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Lobillo</dc:creator>
  <cp:lastModifiedBy>Natalia Rodriguez</cp:lastModifiedBy>
  <cp:revision>6</cp:revision>
  <dcterms:created xsi:type="dcterms:W3CDTF">2020-04-29T00:35:19Z</dcterms:created>
  <dcterms:modified xsi:type="dcterms:W3CDTF">2020-04-30T04:11:58Z</dcterms:modified>
</cp:coreProperties>
</file>