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60" r:id="rId6"/>
    <p:sldId id="264" r:id="rId7"/>
    <p:sldId id="259" r:id="rId8"/>
    <p:sldId id="262" r:id="rId9"/>
    <p:sldId id="261" r:id="rId10"/>
    <p:sldId id="265" r:id="rId11"/>
    <p:sldId id="267" r:id="rId12"/>
  </p:sldIdLst>
  <p:sldSz cx="10080625" cy="7559675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51B5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559" autoAdjust="0"/>
    <p:restoredTop sz="94660"/>
  </p:normalViewPr>
  <p:slideViewPr>
    <p:cSldViewPr snapToGrid="0">
      <p:cViewPr>
        <p:scale>
          <a:sx n="50" d="100"/>
          <a:sy n="50" d="100"/>
        </p:scale>
        <p:origin x="225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6047" y="1237197"/>
            <a:ext cx="85685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0078" y="3970580"/>
            <a:ext cx="7560469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2060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899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3948" y="402483"/>
            <a:ext cx="2173635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3044" y="402483"/>
            <a:ext cx="6394896" cy="64064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00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45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793" y="1884671"/>
            <a:ext cx="869453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793" y="5059035"/>
            <a:ext cx="869453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144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3043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3316" y="2012414"/>
            <a:ext cx="4284266" cy="4796544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862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402484"/>
            <a:ext cx="8694539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4357" y="1853171"/>
            <a:ext cx="4264576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57" y="2761381"/>
            <a:ext cx="4264576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3317" y="1853171"/>
            <a:ext cx="4285579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3317" y="2761381"/>
            <a:ext cx="4285579" cy="40615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1691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82280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6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579" y="1088455"/>
            <a:ext cx="510331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3011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356" y="503978"/>
            <a:ext cx="3251264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85579" y="1088455"/>
            <a:ext cx="510331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4356" y="2267902"/>
            <a:ext cx="3251264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192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3043" y="402484"/>
            <a:ext cx="869453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043" y="2012414"/>
            <a:ext cx="869453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043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02C3-73A4-4E2D-B16A-9DC44D3E99A1}" type="datetimeFigureOut">
              <a:rPr lang="es-MX" smtClean="0"/>
              <a:t>29/04/2020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9207" y="7006700"/>
            <a:ext cx="340221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19441" y="7006700"/>
            <a:ext cx="226814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ABA5A-2195-4F21-8BBA-5874896B56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46664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771524" y="542369"/>
            <a:ext cx="8601075" cy="736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ESCUELA NORMAL DE EDUCACIÓN PREESCOLAR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LICENCIATURA EN EDUCACIÓN PREESCOLAR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Ciclo escolar 2019 - 2020</a:t>
            </a: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Materia: proyectos de intervención socioeducativa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Maestro: Isabel Del Carmen Aguirre Ramos</a:t>
            </a:r>
          </a:p>
          <a:p>
            <a:pPr algn="ctr">
              <a:lnSpc>
                <a:spcPct val="90000"/>
              </a:lnSpc>
              <a:spcBef>
                <a:spcPts val="620"/>
              </a:spcBef>
            </a:pPr>
            <a:r>
              <a:rPr lang="es-MX" dirty="0">
                <a:latin typeface="Berlin Sans FB" panose="020E0602020502020306" pitchFamily="34" charset="0"/>
                <a:cs typeface="Arial" pitchFamily="34" charset="0"/>
              </a:rPr>
              <a:t>N</a:t>
            </a: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ombre de la institución de practica : jardín de niños “Profr. Ramón Ortíz Villalobos” </a:t>
            </a:r>
          </a:p>
          <a:p>
            <a:pPr algn="ctr">
              <a:lnSpc>
                <a:spcPct val="90000"/>
              </a:lnSpc>
              <a:spcBef>
                <a:spcPts val="620"/>
              </a:spcBef>
            </a:pP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clave: </a:t>
            </a:r>
            <a:r>
              <a:rPr lang="es-MX" dirty="0" smtClean="0">
                <a:latin typeface="Berlin Sans FB" panose="020E0602020502020306" pitchFamily="34" charset="0"/>
              </a:rPr>
              <a:t>05EJN0021N	</a:t>
            </a:r>
            <a:r>
              <a:rPr lang="es-MX" dirty="0" smtClean="0">
                <a:latin typeface="Berlin Sans FB" panose="020E0602020502020306" pitchFamily="34" charset="0"/>
                <a:cs typeface="Arial" pitchFamily="34" charset="0"/>
              </a:rPr>
              <a:t>	zona escolar: 101</a:t>
            </a:r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Trabajo a desarrollar: Acciones del proyecto socioeducativo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Alumnas: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Itzel </a:t>
            </a:r>
            <a:r>
              <a:rPr lang="es-MX" dirty="0" err="1" smtClean="0">
                <a:latin typeface="Berlin Sans FB" panose="020E0602020502020306" pitchFamily="34" charset="0"/>
              </a:rPr>
              <a:t>Sarahid</a:t>
            </a:r>
            <a:r>
              <a:rPr lang="es-MX" dirty="0" smtClean="0">
                <a:latin typeface="Berlin Sans FB" panose="020E0602020502020306" pitchFamily="34" charset="0"/>
              </a:rPr>
              <a:t> García Balderas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Ana Lilia </a:t>
            </a:r>
            <a:r>
              <a:rPr lang="es-MX" dirty="0" err="1" smtClean="0">
                <a:latin typeface="Berlin Sans FB" panose="020E0602020502020306" pitchFamily="34" charset="0"/>
              </a:rPr>
              <a:t>Retta</a:t>
            </a:r>
            <a:r>
              <a:rPr lang="es-MX" dirty="0" smtClean="0">
                <a:latin typeface="Berlin Sans FB" panose="020E0602020502020306" pitchFamily="34" charset="0"/>
              </a:rPr>
              <a:t> Riojas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Virginia Libertad Reyna Hidalgo</a:t>
            </a:r>
          </a:p>
          <a:p>
            <a:pPr lvl="5" algn="just"/>
            <a:r>
              <a:rPr lang="es-MX" dirty="0" smtClean="0">
                <a:latin typeface="Berlin Sans FB" panose="020E0602020502020306" pitchFamily="34" charset="0"/>
              </a:rPr>
              <a:t>•	 Belén Zapata Castillo</a:t>
            </a:r>
          </a:p>
          <a:p>
            <a:pPr algn="ctr"/>
            <a:endParaRPr lang="es-MX" dirty="0" smtClean="0">
              <a:latin typeface="Berlin Sans FB" panose="020E0602020502020306" pitchFamily="34" charset="0"/>
            </a:endParaRP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Año y sección: 3B</a:t>
            </a:r>
          </a:p>
          <a:p>
            <a:pPr algn="ctr"/>
            <a:r>
              <a:rPr lang="es-MX" dirty="0" smtClean="0">
                <a:latin typeface="Berlin Sans FB" panose="020E0602020502020306" pitchFamily="34" charset="0"/>
              </a:rPr>
              <a:t>Saltillo, Coahuila a 29 abril de 2020</a:t>
            </a: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r>
              <a:rPr lang="es-MX" dirty="0" smtClean="0">
                <a:latin typeface="Berlin Sans FB" panose="020E0602020502020306" pitchFamily="34" charset="0"/>
              </a:rPr>
              <a:t> </a:t>
            </a:r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2052" name="Imagen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1970" y="1485901"/>
            <a:ext cx="2220182" cy="15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485775" y="371474"/>
            <a:ext cx="9172575" cy="6829425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53308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63029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Instrumento de evaluación: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877262"/>
              </p:ext>
            </p:extLst>
          </p:nvPr>
        </p:nvGraphicFramePr>
        <p:xfrm>
          <a:off x="1353698" y="2299922"/>
          <a:ext cx="7420354" cy="34520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10177">
                  <a:extLst>
                    <a:ext uri="{9D8B030D-6E8A-4147-A177-3AD203B41FA5}">
                      <a16:colId xmlns:a16="http://schemas.microsoft.com/office/drawing/2014/main" val="3347614872"/>
                    </a:ext>
                  </a:extLst>
                </a:gridCol>
                <a:gridCol w="3710177">
                  <a:extLst>
                    <a:ext uri="{9D8B030D-6E8A-4147-A177-3AD203B41FA5}">
                      <a16:colId xmlns:a16="http://schemas.microsoft.com/office/drawing/2014/main" val="1605149323"/>
                    </a:ext>
                  </a:extLst>
                </a:gridCol>
              </a:tblGrid>
              <a:tr h="617449"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Alumnos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Padre/</a:t>
                      </a:r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 madre de familia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5798"/>
                  </a:ext>
                </a:extLst>
              </a:tr>
              <a:tr h="1742627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¿Cómo te sentiste cuando estabas escuchando el cuento?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¿Por qué te gustaría que tu papá o mamá viniera a contar un cuento?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¿Cuál fue tu parte favorita del cuento?</a:t>
                      </a:r>
                      <a:endParaRPr lang="es-MX" sz="20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Considera</a:t>
                      </a: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 que con esta actividad se favorezca la convivencia entre padres e hijos, ¿Por qué?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Considera que es</a:t>
                      </a: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 importante que se implementen este tipo de actividades en el jardín de niños, ¿Por qué?.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s-MX" sz="2000" baseline="0" dirty="0" smtClean="0">
                          <a:latin typeface="Berlin Sans FB" panose="020E0602020502020306" pitchFamily="34" charset="0"/>
                        </a:rPr>
                        <a:t>Recomendaciones:</a:t>
                      </a:r>
                      <a:endParaRPr lang="es-MX" sz="2000" dirty="0">
                        <a:latin typeface="Berlin Sans FB" panose="020E0602020502020306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83142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19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065024"/>
              </p:ext>
            </p:extLst>
          </p:nvPr>
        </p:nvGraphicFramePr>
        <p:xfrm>
          <a:off x="924755" y="2116896"/>
          <a:ext cx="8123994" cy="120085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16594">
                  <a:extLst>
                    <a:ext uri="{9D8B030D-6E8A-4147-A177-3AD203B41FA5}">
                      <a16:colId xmlns:a16="http://schemas.microsoft.com/office/drawing/2014/main" val="2940077944"/>
                    </a:ext>
                  </a:extLst>
                </a:gridCol>
                <a:gridCol w="381905">
                  <a:extLst>
                    <a:ext uri="{9D8B030D-6E8A-4147-A177-3AD203B41FA5}">
                      <a16:colId xmlns:a16="http://schemas.microsoft.com/office/drawing/2014/main" val="2000381248"/>
                    </a:ext>
                  </a:extLst>
                </a:gridCol>
                <a:gridCol w="509820">
                  <a:extLst>
                    <a:ext uri="{9D8B030D-6E8A-4147-A177-3AD203B41FA5}">
                      <a16:colId xmlns:a16="http://schemas.microsoft.com/office/drawing/2014/main" val="3480073569"/>
                    </a:ext>
                  </a:extLst>
                </a:gridCol>
                <a:gridCol w="3615675">
                  <a:extLst>
                    <a:ext uri="{9D8B030D-6E8A-4147-A177-3AD203B41FA5}">
                      <a16:colId xmlns:a16="http://schemas.microsoft.com/office/drawing/2014/main" val="4054127515"/>
                    </a:ext>
                  </a:extLst>
                </a:gridCol>
              </a:tblGrid>
              <a:tr h="3276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INDICADOR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OBSERVACIONES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2828977"/>
                  </a:ext>
                </a:extLst>
              </a:tr>
              <a:tr h="4731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Menciona el nombre del proyecto socioeducativo 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347961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Menciona la problemática detectada en el proyecto socioeducativo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2239281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201167"/>
              </p:ext>
            </p:extLst>
          </p:nvPr>
        </p:nvGraphicFramePr>
        <p:xfrm>
          <a:off x="983613" y="4760497"/>
          <a:ext cx="8078139" cy="18657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605332">
                  <a:extLst>
                    <a:ext uri="{9D8B030D-6E8A-4147-A177-3AD203B41FA5}">
                      <a16:colId xmlns:a16="http://schemas.microsoft.com/office/drawing/2014/main" val="17426810"/>
                    </a:ext>
                  </a:extLst>
                </a:gridCol>
                <a:gridCol w="379749">
                  <a:extLst>
                    <a:ext uri="{9D8B030D-6E8A-4147-A177-3AD203B41FA5}">
                      <a16:colId xmlns:a16="http://schemas.microsoft.com/office/drawing/2014/main" val="1564773617"/>
                    </a:ext>
                  </a:extLst>
                </a:gridCol>
                <a:gridCol w="506943">
                  <a:extLst>
                    <a:ext uri="{9D8B030D-6E8A-4147-A177-3AD203B41FA5}">
                      <a16:colId xmlns:a16="http://schemas.microsoft.com/office/drawing/2014/main" val="770505585"/>
                    </a:ext>
                  </a:extLst>
                </a:gridCol>
                <a:gridCol w="3586115">
                  <a:extLst>
                    <a:ext uri="{9D8B030D-6E8A-4147-A177-3AD203B41FA5}">
                      <a16:colId xmlns:a16="http://schemas.microsoft.com/office/drawing/2014/main" val="2879217992"/>
                    </a:ext>
                  </a:extLst>
                </a:gridCol>
              </a:tblGrid>
              <a:tr h="202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INDICADOR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OBSERVACIONES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25646886"/>
                  </a:ext>
                </a:extLst>
              </a:tr>
              <a:tr h="413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Incluye los 5 días de la semana las 3 estrategias o actividades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070435"/>
                  </a:ext>
                </a:extLst>
              </a:tr>
              <a:tr h="83649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Menciona el(los) Campo de Formación Académica o las Áreas de Desarrollo Personal y Social a desarrollar según las estrategias o actividades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1566204"/>
                  </a:ext>
                </a:extLst>
              </a:tr>
              <a:tr h="41356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Distribuye las estrategias o actividades con la fecha y horarios.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20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669748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0611" y="1745816"/>
            <a:ext cx="13564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trabajo</a:t>
            </a:r>
            <a:endParaRPr kumimoji="0" lang="es-MX" altLang="es-MX" sz="140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erlin Sans FB" panose="020E0602020502020306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970611" y="4236811"/>
            <a:ext cx="2262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Cronograma semanal</a:t>
            </a:r>
            <a:endParaRPr lang="es-MX" altLang="es-MX" sz="1100" dirty="0">
              <a:latin typeface="Berlin Sans FB" panose="020E0602020502020306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-17629" y="685498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smtClean="0">
                <a:solidFill>
                  <a:schemeClr val="accent4"/>
                </a:solidFill>
                <a:latin typeface="Berlin Sans FB" panose="020E0602020502020306" pitchFamily="34" charset="0"/>
              </a:rPr>
              <a:t>Rúbrica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30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45916" y="4198019"/>
            <a:ext cx="55112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dirty="0" smtClean="0">
                <a:latin typeface="Berlin Sans FB" panose="020E0602020502020306" pitchFamily="34" charset="0"/>
              </a:rPr>
              <a:t>Realiza actividades que permitan favorecer una convivencia armónica, en donde se promuevan valores con la participación de todos los agentes educativos. </a:t>
            </a:r>
            <a:endParaRPr lang="es-MX" sz="2400" dirty="0"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422942" y="789655"/>
            <a:ext cx="73268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4400" dirty="0" smtClean="0">
                <a:solidFill>
                  <a:srgbClr val="B4C7E7"/>
                </a:solidFill>
                <a:latin typeface="Berlin Sans FB" panose="020E0602020502020306" pitchFamily="34" charset="0"/>
              </a:rPr>
              <a:t>Falta de convivencia</a:t>
            </a:r>
            <a:endParaRPr lang="es-ES" sz="4400" dirty="0">
              <a:solidFill>
                <a:srgbClr val="B4C7E7"/>
              </a:solidFill>
              <a:latin typeface="Berlin Sans FB" panose="020E0602020502020306" pitchFamily="34" charset="0"/>
            </a:endParaRPr>
          </a:p>
        </p:txBody>
      </p:sp>
      <p:sp>
        <p:nvSpPr>
          <p:cNvPr id="5" name="2 CuadroTexto"/>
          <p:cNvSpPr txBox="1"/>
          <p:nvPr/>
        </p:nvSpPr>
        <p:spPr>
          <a:xfrm>
            <a:off x="519526" y="1627484"/>
            <a:ext cx="9133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Jornada de práctica 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Del </a:t>
            </a:r>
            <a:r>
              <a:rPr lang="es-MX" sz="2000" dirty="0" smtClean="0">
                <a:latin typeface="Berlin Sans FB" panose="020E0602020502020306" pitchFamily="34" charset="0"/>
              </a:rPr>
              <a:t>25 al 29 de mayo del 2020</a:t>
            </a:r>
          </a:p>
        </p:txBody>
      </p:sp>
      <p:sp>
        <p:nvSpPr>
          <p:cNvPr id="6" name="Rectángulo 5"/>
          <p:cNvSpPr/>
          <p:nvPr/>
        </p:nvSpPr>
        <p:spPr>
          <a:xfrm>
            <a:off x="657225" y="552739"/>
            <a:ext cx="8858250" cy="6519574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 descr="Melonhead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456" y="2164098"/>
            <a:ext cx="2082557" cy="483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806740" y="3566805"/>
            <a:ext cx="1989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600" dirty="0" smtClean="0">
                <a:solidFill>
                  <a:srgbClr val="B4C7E7"/>
                </a:solidFill>
                <a:latin typeface="Berlin Sans FB" panose="020E0602020502020306" pitchFamily="34" charset="0"/>
              </a:rPr>
              <a:t>Propósito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26773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0" y="573741"/>
            <a:ext cx="10080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8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Problemática: </a:t>
            </a:r>
            <a:endParaRPr lang="es-MX" sz="48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523272" y="1641968"/>
            <a:ext cx="866475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Después de las jornadas de práctica que tuvieron lugar en el jardín de niños Ramón Ortiz Villalobos, y al analizar los resultados obtenidos de los instrumentos aplicados a cada uno de los padres de familia y de algunos alumnos, detectamos que la relación entre padres e hijos carece de convivencia entre ellos. Por lo tanto, surge la necesidad de involucrar a los padres en las actividades del jardín de niños y se pretende mejorar la convivencia dentro del jardín impactando también en el hogar de cada uno de los alumnos. 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finalidad del proyecto es favorecer una convivencia armónica en donde se promuevan valores, con la participación de todos los agentes educativos. 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r>
              <a:rPr lang="es-MX" sz="2100" dirty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problemática que se pretende resolver es la falta de participación por parte de los padres de familia en las actividades escolares y mejorar la convivencia entre padres e hijos, impactando en su educación. Consideramos que la falta de participación impacta en el que hacer del niño y sus actitudes dentro de la escuela ya que no siempre se les presta la atención debida a las actividades aplicadas por las educadoras por situaciones externas a la institución, es decir por situaciones familiares</a:t>
            </a:r>
            <a:r>
              <a:rPr lang="es-MX" sz="2100" dirty="0" smtClean="0">
                <a:solidFill>
                  <a:srgbClr val="000000"/>
                </a:solidFill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MX" sz="2100" dirty="0"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68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624083"/>
              </p:ext>
            </p:extLst>
          </p:nvPr>
        </p:nvGraphicFramePr>
        <p:xfrm>
          <a:off x="564652" y="1309109"/>
          <a:ext cx="8998446" cy="5795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70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32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548">
                  <a:extLst>
                    <a:ext uri="{9D8B030D-6E8A-4147-A177-3AD203B41FA5}">
                      <a16:colId xmlns:a16="http://schemas.microsoft.com/office/drawing/2014/main" val="2124809680"/>
                    </a:ext>
                  </a:extLst>
                </a:gridCol>
                <a:gridCol w="1312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7863">
                  <a:extLst>
                    <a:ext uri="{9D8B030D-6E8A-4147-A177-3AD203B41FA5}">
                      <a16:colId xmlns:a16="http://schemas.microsoft.com/office/drawing/2014/main" val="4277946248"/>
                    </a:ext>
                  </a:extLst>
                </a:gridCol>
              </a:tblGrid>
              <a:tr h="319636"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Hora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Lunes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Martes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Miércoles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Jueves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b="1" dirty="0" smtClean="0">
                          <a:latin typeface="Berlin Sans FB" panose="020E0602020502020306" pitchFamily="34" charset="0"/>
                        </a:rPr>
                        <a:t>Viernes </a:t>
                      </a:r>
                      <a:endParaRPr lang="es-MX" sz="1600" b="1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214">
                <a:tc>
                  <a:txBody>
                    <a:bodyPr/>
                    <a:lstStyle/>
                    <a:p>
                      <a:pPr algn="ctr"/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9:00 – 9:15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Honores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Activación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2AD8C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Cuento </a:t>
                      </a:r>
                    </a:p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(PS) 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9485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9:15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 – 9.45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2A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2A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9229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9: 45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– 10:30 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</a:t>
                      </a:r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 1A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Educación física 3A</a:t>
                      </a:r>
                    </a:p>
                  </a:txBody>
                  <a:tcPr>
                    <a:solidFill>
                      <a:srgbClr val="51B57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51B57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91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10: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30 – 11:00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561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 00 – 11: 30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2A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baseline="0" dirty="0" smtClean="0">
                          <a:latin typeface="Berlin Sans FB" panose="020E0602020502020306" pitchFamily="34" charset="0"/>
                        </a:rPr>
                        <a:t>Taller con padres</a:t>
                      </a:r>
                    </a:p>
                    <a:p>
                      <a:pPr algn="ctr"/>
                      <a:r>
                        <a:rPr lang="es-MX" sz="1400" b="0" baseline="0" dirty="0" smtClean="0">
                          <a:latin typeface="Berlin Sans FB" panose="020E0602020502020306" pitchFamily="34" charset="0"/>
                        </a:rPr>
                        <a:t>(</a:t>
                      </a:r>
                      <a:r>
                        <a:rPr lang="es-MX" sz="1400" dirty="0" smtClean="0">
                          <a:latin typeface="Berlin Sans FB" panose="020E0602020502020306" pitchFamily="34" charset="0"/>
                        </a:rPr>
                        <a:t>Proyecto socioeducativo)</a:t>
                      </a:r>
                      <a:endParaRPr lang="es-MX" sz="14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2A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 smtClean="0">
                          <a:latin typeface="Berlin Sans FB" panose="020E0602020502020306" pitchFamily="34" charset="0"/>
                        </a:rPr>
                        <a:t>Taller </a:t>
                      </a:r>
                      <a:r>
                        <a:rPr lang="es-MX" sz="1400" dirty="0" smtClean="0">
                          <a:latin typeface="Berlin Sans FB" panose="020E0602020502020306" pitchFamily="34" charset="0"/>
                        </a:rPr>
                        <a:t>(Proyecto socioeducativo) </a:t>
                      </a:r>
                    </a:p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B4C7E7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s-MX" sz="2000" b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7720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 30 –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11:55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70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sz="2000" b="0" dirty="0" smtClean="0">
                          <a:latin typeface="Berlin Sans FB" panose="020E0602020502020306" pitchFamily="34" charset="0"/>
                        </a:rPr>
                        <a:t>Artes 3A</a:t>
                      </a:r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rgbClr val="FFC70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marL="0" marR="0" indent="0" algn="ctr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552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11:55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– 12: 00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1" dirty="0" smtClean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600" b="0" dirty="0" smtClean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Berlin Sans FB" panose="020E0602020502020306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34053" y="552738"/>
            <a:ext cx="9459644" cy="66753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098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24" y="73710"/>
            <a:ext cx="1261473" cy="1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13" y="0"/>
            <a:ext cx="755969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09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20259" y="2242708"/>
            <a:ext cx="4681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Elaboración de un producto el cual cumple con el objetivo de </a:t>
            </a: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 utilería y mascaras que se utilizarán en la obra teatral. Para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esto, se necesitará la participación de los padres de familia, y así fortalecer la convivencia entre los padres de familia y los niños.</a:t>
            </a:r>
            <a:endParaRPr lang="es-MX" sz="20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34053" y="627066"/>
            <a:ext cx="94596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dirty="0">
                <a:solidFill>
                  <a:schemeClr val="accent4"/>
                </a:solidFill>
                <a:latin typeface="Berlin Sans FB" panose="020E0602020502020306" pitchFamily="34" charset="0"/>
              </a:rPr>
              <a:t>Taller con padres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Picture 2" descr="Three Ways to Entertain Small Children While Waiting | Class dojo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844" y="2648149"/>
            <a:ext cx="2453221" cy="46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in en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328" y="2722293"/>
            <a:ext cx="2380334" cy="45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61191" y="1434176"/>
            <a:ext cx="4107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Área de desarrollo personal y social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Artes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070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668187" y="1986881"/>
            <a:ext cx="8933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Berlin Sans FB" panose="020E0602020502020306" pitchFamily="34" charset="0"/>
              </a:rPr>
              <a:t>Instrucciones: tomando en cuenta su </a:t>
            </a:r>
            <a:r>
              <a:rPr lang="es-MX" sz="1400" dirty="0" smtClean="0">
                <a:latin typeface="Berlin Sans FB" panose="020E0602020502020306" pitchFamily="34" charset="0"/>
              </a:rPr>
              <a:t>experiencia, marque </a:t>
            </a:r>
            <a:r>
              <a:rPr lang="es-MX" sz="1400" dirty="0">
                <a:latin typeface="Berlin Sans FB" panose="020E0602020502020306" pitchFamily="34" charset="0"/>
              </a:rPr>
              <a:t>con una X la opción que considere mas </a:t>
            </a:r>
            <a:r>
              <a:rPr lang="es-MX" sz="1400" dirty="0" smtClean="0">
                <a:latin typeface="Berlin Sans FB" panose="020E0602020502020306" pitchFamily="34" charset="0"/>
              </a:rPr>
              <a:t>apropiada</a:t>
            </a:r>
            <a:r>
              <a:rPr lang="es-MX" sz="14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2525326" y="760807"/>
            <a:ext cx="52187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dirty="0">
                <a:latin typeface="Berlin Sans FB" panose="020E0602020502020306" pitchFamily="34" charset="0"/>
              </a:rPr>
              <a:t>ESCUELA NORMAL DE EDUCACIÓN PREESCOLAR</a:t>
            </a:r>
            <a:br>
              <a:rPr lang="es-MX" sz="1600" dirty="0">
                <a:latin typeface="Berlin Sans FB" panose="020E0602020502020306" pitchFamily="34" charset="0"/>
              </a:rPr>
            </a:br>
            <a:r>
              <a:rPr lang="es-MX" sz="1600" dirty="0">
                <a:latin typeface="Berlin Sans FB" panose="020E0602020502020306" pitchFamily="34" charset="0"/>
              </a:rPr>
              <a:t>LICENCIATURA EN EDUCACION PREESCOLAR </a:t>
            </a:r>
          </a:p>
          <a:p>
            <a:pPr algn="ctr"/>
            <a:r>
              <a:rPr lang="es-MX" sz="1600" dirty="0">
                <a:latin typeface="Berlin Sans FB" panose="020E0602020502020306" pitchFamily="34" charset="0"/>
              </a:rPr>
              <a:t>Ciclo escolar 2019-2020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-1344281" y="4944887"/>
            <a:ext cx="85941" cy="171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42523" tIns="21262" rIns="42523" bIns="212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sz="837"/>
          </a:p>
        </p:txBody>
      </p:sp>
      <p:pic>
        <p:nvPicPr>
          <p:cNvPr id="2052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76" y="638400"/>
            <a:ext cx="1595850" cy="1124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26760"/>
              </p:ext>
            </p:extLst>
          </p:nvPr>
        </p:nvGraphicFramePr>
        <p:xfrm>
          <a:off x="668187" y="2565854"/>
          <a:ext cx="8643772" cy="30731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32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1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7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1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051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25232">
                <a:tc>
                  <a:txBody>
                    <a:bodyPr/>
                    <a:lstStyle/>
                    <a:p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Indicador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Total mente de acuerdo </a:t>
                      </a:r>
                    </a:p>
                    <a:p>
                      <a:pPr algn="ctr"/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De acuerdo </a:t>
                      </a:r>
                    </a:p>
                    <a:p>
                      <a:pPr algn="ctr"/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Neutral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En desacuerdo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Berlin Sans FB" panose="020E0602020502020306" pitchFamily="34" charset="0"/>
                        </a:rPr>
                        <a:t>Totalmente en desacuerdo </a:t>
                      </a:r>
                      <a:endParaRPr lang="es-MX" sz="12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1. Las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indicaciones son claras y precisas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2.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</a:t>
                      </a:r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El material utilizado es adecuado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767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3. El taller favoreció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la convivencia entre usted y su hijo.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4. 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El aprendizaje recibido en este taller lo puede aplicar en futuras ocasiones. </a:t>
                      </a:r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145">
                <a:tc>
                  <a:txBody>
                    <a:bodyPr/>
                    <a:lstStyle/>
                    <a:p>
                      <a:pPr marL="0" marR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dirty="0" smtClean="0">
                          <a:latin typeface="Berlin Sans FB" panose="020E0602020502020306" pitchFamily="34" charset="0"/>
                        </a:rPr>
                        <a:t>5. Me resulta interesante la información</a:t>
                      </a:r>
                      <a:r>
                        <a:rPr lang="es-MX" sz="1600" baseline="0" dirty="0" smtClean="0">
                          <a:latin typeface="Berlin Sans FB" panose="020E0602020502020306" pitchFamily="34" charset="0"/>
                        </a:rPr>
                        <a:t> brindada. </a:t>
                      </a:r>
                      <a:endParaRPr lang="es-MX" sz="1600" dirty="0" smtClean="0">
                        <a:latin typeface="Berlin Sans FB" panose="020E0602020502020306" pitchFamily="34" charset="0"/>
                      </a:endParaRPr>
                    </a:p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Berlin Sans FB" panose="020E0602020502020306" pitchFamily="34" charset="0"/>
                      </a:endParaRPr>
                    </a:p>
                  </a:txBody>
                  <a:tcPr marL="42523" marR="42523" marT="21262" marB="2126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668187" y="5919707"/>
            <a:ext cx="87615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Berlin Sans FB" panose="020E0602020502020306" pitchFamily="34" charset="0"/>
              </a:rPr>
              <a:t>Recomecaciones</a:t>
            </a:r>
            <a:r>
              <a:rPr lang="es-MX" dirty="0" smtClean="0">
                <a:latin typeface="Berlin Sans FB" panose="020E0602020502020306" pitchFamily="34" charset="0"/>
              </a:rPr>
              <a:t>:_______________________________________________________________________________________________________________________________________________________________________________________________________________________________________________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 smtClean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  <a:p>
            <a:endParaRPr lang="es-MX" dirty="0">
              <a:latin typeface="Berlin Sans FB" panose="020E0602020502020306" pitchFamily="34" charset="0"/>
            </a:endParaRPr>
          </a:p>
        </p:txBody>
      </p:sp>
      <p:pic>
        <p:nvPicPr>
          <p:cNvPr id="13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515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34053" y="357188"/>
            <a:ext cx="9459644" cy="687092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859382" y="2752438"/>
            <a:ext cx="5038725" cy="33463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Está enfocado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 la realización de un producto relacionado con la situación didáctica y los aprendizajes esperados de las practicantes. Este tiene el objetivo de fortalecer una convivencia sana dentro </a:t>
            </a:r>
            <a:r>
              <a:rPr lang="es-MX" sz="2400" dirty="0" smtClean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MX" sz="2400" dirty="0">
                <a:latin typeface="Berlin Sans FB" panose="020E0602020502020306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aula.</a:t>
            </a:r>
            <a:endParaRPr lang="es-MX" sz="2000" dirty="0">
              <a:effectLst/>
              <a:latin typeface="Berlin Sans FB" panose="020E0602020502020306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07539" y="853623"/>
            <a:ext cx="46746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Taller con alumnos:</a:t>
            </a:r>
            <a:endParaRPr lang="es-MX" sz="4400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Pin en jardincit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5702" y="567415"/>
            <a:ext cx="3237995" cy="66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565197" y="1411613"/>
            <a:ext cx="37593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Campo de Formación </a:t>
            </a:r>
            <a:r>
              <a:rPr lang="es-MX" sz="2000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Académica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Lenguaje y comunicación 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286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414338"/>
            <a:ext cx="9459644" cy="681377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0" y="457198"/>
            <a:ext cx="10080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Instrumento de evaluación: </a:t>
            </a:r>
            <a:endParaRPr lang="es-MX" sz="4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22184"/>
              </p:ext>
            </p:extLst>
          </p:nvPr>
        </p:nvGraphicFramePr>
        <p:xfrm>
          <a:off x="720249" y="1826019"/>
          <a:ext cx="8687251" cy="480271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609233">
                  <a:extLst>
                    <a:ext uri="{9D8B030D-6E8A-4147-A177-3AD203B41FA5}">
                      <a16:colId xmlns:a16="http://schemas.microsoft.com/office/drawing/2014/main" val="69149101"/>
                    </a:ext>
                  </a:extLst>
                </a:gridCol>
                <a:gridCol w="553584">
                  <a:extLst>
                    <a:ext uri="{9D8B030D-6E8A-4147-A177-3AD203B41FA5}">
                      <a16:colId xmlns:a16="http://schemas.microsoft.com/office/drawing/2014/main" val="4045171718"/>
                    </a:ext>
                  </a:extLst>
                </a:gridCol>
                <a:gridCol w="395184">
                  <a:extLst>
                    <a:ext uri="{9D8B030D-6E8A-4147-A177-3AD203B41FA5}">
                      <a16:colId xmlns:a16="http://schemas.microsoft.com/office/drawing/2014/main" val="1448639389"/>
                    </a:ext>
                  </a:extLst>
                </a:gridCol>
                <a:gridCol w="395184">
                  <a:extLst>
                    <a:ext uri="{9D8B030D-6E8A-4147-A177-3AD203B41FA5}">
                      <a16:colId xmlns:a16="http://schemas.microsoft.com/office/drawing/2014/main" val="2363003724"/>
                    </a:ext>
                  </a:extLst>
                </a:gridCol>
                <a:gridCol w="2734066">
                  <a:extLst>
                    <a:ext uri="{9D8B030D-6E8A-4147-A177-3AD203B41FA5}">
                      <a16:colId xmlns:a16="http://schemas.microsoft.com/office/drawing/2014/main" val="67498800"/>
                    </a:ext>
                  </a:extLst>
                </a:gridCol>
              </a:tblGrid>
              <a:tr h="395724"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Aspectos: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¿Lo hace?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¿Cómo se puede mejorar?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753553"/>
                  </a:ext>
                </a:extLst>
              </a:tr>
              <a:tr h="39572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Si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E.P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No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769699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1. Reconoce cuando necesita ayuda 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958220072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2. Participa activamente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1667147353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3.  Propone ideas cuando participa en actividades</a:t>
                      </a:r>
                      <a:r>
                        <a:rPr lang="es-MX" sz="1600" b="0" baseline="0" dirty="0" smtClean="0">
                          <a:latin typeface="Berlin Sans FB" panose="020E0602020502020306" pitchFamily="34" charset="0"/>
                        </a:rPr>
                        <a:t> en equipo. 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181330570"/>
                  </a:ext>
                </a:extLst>
              </a:tr>
              <a:tr h="611434">
                <a:tc>
                  <a:txBody>
                    <a:bodyPr/>
                    <a:lstStyle/>
                    <a:p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4. Trabaja</a:t>
                      </a:r>
                      <a:r>
                        <a:rPr lang="es-MX" sz="1600" b="0" baseline="0" dirty="0" smtClean="0">
                          <a:latin typeface="Berlin Sans FB" panose="020E0602020502020306" pitchFamily="34" charset="0"/>
                        </a:rPr>
                        <a:t> en equipo y cumple la parte que le toca.</a:t>
                      </a:r>
                      <a:endParaRPr lang="es-MX" sz="1600" b="0" dirty="0">
                        <a:latin typeface="Berlin Sans FB" panose="020E0602020502020306" pitchFamily="34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3017971961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r>
                        <a:rPr lang="es-MX" sz="1600" b="0" dirty="0" smtClean="0">
                          <a:effectLst/>
                          <a:latin typeface="Berlin Sans FB" panose="020E0602020502020306" pitchFamily="34" charset="0"/>
                        </a:rPr>
                        <a:t>5. </a:t>
                      </a: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Convive, juega y trabaja con distintos compañeros, y ofrece ayuda a quien lo necesita.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107905043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r>
                        <a:rPr lang="es-MX" sz="1600" b="0" dirty="0" smtClean="0">
                          <a:effectLst/>
                          <a:latin typeface="Berlin Sans FB" panose="020E0602020502020306" pitchFamily="34" charset="0"/>
                        </a:rPr>
                        <a:t>6. </a:t>
                      </a: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Propone acuerdos para la convivencia, el juego o el trabajo, y respeta los acuerdos.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>
                          <a:effectLst/>
                          <a:latin typeface="Berlin Sans FB" panose="020E0602020502020306" pitchFamily="34" charset="0"/>
                        </a:rPr>
                        <a:t> 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433105370"/>
                  </a:ext>
                </a:extLst>
              </a:tr>
              <a:tr h="41003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0" dirty="0" smtClean="0">
                          <a:latin typeface="Berlin Sans FB" panose="020E0602020502020306" pitchFamily="34" charset="0"/>
                        </a:rPr>
                        <a:t>7. Escucha y toma en cuenta las ideas y opiniones de los demás al participar en actividades de equipo. </a:t>
                      </a: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0" dirty="0">
                        <a:effectLst/>
                        <a:latin typeface="Berlin Sans FB" panose="020E0602020502020306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82" marR="34182" marT="0" marB="0"/>
                </a:tc>
                <a:extLst>
                  <a:ext uri="{0D108BD9-81ED-4DB2-BD59-A6C34878D82A}">
                    <a16:rowId xmlns:a16="http://schemas.microsoft.com/office/drawing/2014/main" val="941248241"/>
                  </a:ext>
                </a:extLst>
              </a:tr>
            </a:tbl>
          </a:graphicData>
        </a:graphic>
      </p:graphicFrame>
      <p:pic>
        <p:nvPicPr>
          <p:cNvPr id="5" name="Picture 2" descr="melonheadz school - Buscar con Google | Dibujos bonitos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8" y="123461"/>
            <a:ext cx="1597538" cy="170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30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34053" y="314323"/>
            <a:ext cx="9459644" cy="6870925"/>
          </a:xfrm>
          <a:prstGeom prst="rect">
            <a:avLst/>
          </a:prstGeom>
          <a:noFill/>
          <a:ln w="38100">
            <a:solidFill>
              <a:srgbClr val="B4C7E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2434314" y="364878"/>
            <a:ext cx="24016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5400" dirty="0" smtClean="0">
                <a:solidFill>
                  <a:schemeClr val="accent4"/>
                </a:solidFill>
                <a:latin typeface="Berlin Sans FB" panose="020E0602020502020306" pitchFamily="34" charset="0"/>
              </a:rPr>
              <a:t>Cuento:</a:t>
            </a:r>
            <a:endParaRPr lang="es-MX" sz="5400" dirty="0">
              <a:solidFill>
                <a:schemeClr val="accent4"/>
              </a:solidFill>
              <a:latin typeface="Berlin Sans FB" panose="020E0602020502020306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99578" y="2042598"/>
            <a:ext cx="56710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dirty="0" smtClean="0">
                <a:latin typeface="Berlin Sans FB" panose="020E0602020502020306" pitchFamily="34" charset="0"/>
              </a:rPr>
              <a:t>Fomenta la participación activa de los padres de familia y a su vez la convivencia entre los agentes educativos. </a:t>
            </a:r>
          </a:p>
          <a:p>
            <a:pPr algn="ctr"/>
            <a:r>
              <a:rPr lang="es-MX" sz="2800" dirty="0" smtClean="0">
                <a:latin typeface="Berlin Sans FB" panose="020E0602020502020306" pitchFamily="34" charset="0"/>
              </a:rPr>
              <a:t>La actividad es para todo el jardín de niños por lo que se requiere que al </a:t>
            </a:r>
            <a:r>
              <a:rPr lang="es-MX" sz="2800" dirty="0">
                <a:latin typeface="Berlin Sans FB" panose="020E0602020502020306" pitchFamily="34" charset="0"/>
              </a:rPr>
              <a:t>termino de la activación </a:t>
            </a:r>
            <a:r>
              <a:rPr lang="es-MX" sz="2800" dirty="0" smtClean="0">
                <a:latin typeface="Berlin Sans FB" panose="020E0602020502020306" pitchFamily="34" charset="0"/>
              </a:rPr>
              <a:t>física, un padre o madre de familia ingrese a la institución y cuente un cuento relacionado con la convivencia armónica. </a:t>
            </a:r>
            <a:endParaRPr lang="es-MX" sz="2800" dirty="0">
              <a:latin typeface="Berlin Sans FB" panose="020E0602020502020306" pitchFamily="34" charset="0"/>
            </a:endParaRPr>
          </a:p>
        </p:txBody>
      </p:sp>
      <p:pic>
        <p:nvPicPr>
          <p:cNvPr id="3074" name="Picture 2" descr="Pin en Imprimibles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0000" y1="93088" x2="78000" y2="96160"/>
                        <a14:foregroundMark x1="13000" y1="26114" x2="41000" y2="29493"/>
                        <a14:foregroundMark x1="49333" y1="30876" x2="61000" y2="270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97" y="984473"/>
            <a:ext cx="2857500" cy="620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1599151" y="1119268"/>
            <a:ext cx="4071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2000" dirty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Áreas de Desarrollo Personal y </a:t>
            </a:r>
            <a:r>
              <a:rPr lang="es-MX" sz="2000" dirty="0" smtClean="0">
                <a:latin typeface="Berlin Sans FB" panose="020E0602020502020306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Social</a:t>
            </a:r>
          </a:p>
          <a:p>
            <a:pPr algn="ctr"/>
            <a:r>
              <a:rPr lang="es-MX" sz="2000" dirty="0" smtClean="0">
                <a:latin typeface="Berlin Sans FB" panose="020E0602020502020306" pitchFamily="34" charset="0"/>
              </a:rPr>
              <a:t>Educación socioemocional </a:t>
            </a:r>
            <a:endParaRPr lang="es-MX" sz="2000" dirty="0">
              <a:latin typeface="Berlin Sans FB" panose="020E06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861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882</Words>
  <Application>Microsoft Office PowerPoint</Application>
  <PresentationFormat>Personalizado</PresentationFormat>
  <Paragraphs>176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Berlin Sans FB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31</cp:revision>
  <dcterms:created xsi:type="dcterms:W3CDTF">2020-04-29T07:20:15Z</dcterms:created>
  <dcterms:modified xsi:type="dcterms:W3CDTF">2020-04-29T23:20:51Z</dcterms:modified>
</cp:coreProperties>
</file>