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2" r:id="rId2"/>
    <p:sldId id="260" r:id="rId3"/>
    <p:sldId id="261" r:id="rId4"/>
    <p:sldId id="285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300" r:id="rId13"/>
    <p:sldId id="299" r:id="rId14"/>
    <p:sldId id="301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EA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>
      <p:cViewPr varScale="1">
        <p:scale>
          <a:sx n="72" d="100"/>
          <a:sy n="72" d="100"/>
        </p:scale>
        <p:origin x="139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F717E-4F93-42F4-B724-3E8BE437A1CF}" type="datetimeFigureOut">
              <a:rPr lang="es-MX" smtClean="0"/>
              <a:t>28/04/2020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9924C-F4B8-4398-B40F-A02FFEB649C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370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9924C-F4B8-4398-B40F-A02FFEB649C5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776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9924C-F4B8-4398-B40F-A02FFEB649C5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180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DBAE-5E34-454E-9213-008EB444D47B}" type="datetimeFigureOut">
              <a:rPr lang="es-MX" smtClean="0"/>
              <a:t>28/04/2020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2E19-EF5A-4BAB-97AA-E1EEA0DB1F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432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DBAE-5E34-454E-9213-008EB444D47B}" type="datetimeFigureOut">
              <a:rPr lang="es-MX" smtClean="0"/>
              <a:t>28/04/2020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2E19-EF5A-4BAB-97AA-E1EEA0DB1F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824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DBAE-5E34-454E-9213-008EB444D47B}" type="datetimeFigureOut">
              <a:rPr lang="es-MX" smtClean="0"/>
              <a:t>28/04/2020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2E19-EF5A-4BAB-97AA-E1EEA0DB1F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369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DBAE-5E34-454E-9213-008EB444D47B}" type="datetimeFigureOut">
              <a:rPr lang="es-MX" smtClean="0"/>
              <a:t>28/04/2020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2E19-EF5A-4BAB-97AA-E1EEA0DB1F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878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DBAE-5E34-454E-9213-008EB444D47B}" type="datetimeFigureOut">
              <a:rPr lang="es-MX" smtClean="0"/>
              <a:t>28/04/2020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2E19-EF5A-4BAB-97AA-E1EEA0DB1F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741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DBAE-5E34-454E-9213-008EB444D47B}" type="datetimeFigureOut">
              <a:rPr lang="es-MX" smtClean="0"/>
              <a:t>28/04/2020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2E19-EF5A-4BAB-97AA-E1EEA0DB1F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989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DBAE-5E34-454E-9213-008EB444D47B}" type="datetimeFigureOut">
              <a:rPr lang="es-MX" smtClean="0"/>
              <a:t>28/04/2020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2E19-EF5A-4BAB-97AA-E1EEA0DB1F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660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DBAE-5E34-454E-9213-008EB444D47B}" type="datetimeFigureOut">
              <a:rPr lang="es-MX" smtClean="0"/>
              <a:t>28/04/2020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2E19-EF5A-4BAB-97AA-E1EEA0DB1F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470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DBAE-5E34-454E-9213-008EB444D47B}" type="datetimeFigureOut">
              <a:rPr lang="es-MX" smtClean="0"/>
              <a:t>28/04/2020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2E19-EF5A-4BAB-97AA-E1EEA0DB1F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595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DBAE-5E34-454E-9213-008EB444D47B}" type="datetimeFigureOut">
              <a:rPr lang="es-MX" smtClean="0"/>
              <a:t>28/04/2020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2E19-EF5A-4BAB-97AA-E1EEA0DB1F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873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DBAE-5E34-454E-9213-008EB444D47B}" type="datetimeFigureOut">
              <a:rPr lang="es-MX" smtClean="0"/>
              <a:t>28/04/2020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2E19-EF5A-4BAB-97AA-E1EEA0DB1F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30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DBAE-5E34-454E-9213-008EB444D47B}" type="datetimeFigureOut">
              <a:rPr lang="es-MX" smtClean="0"/>
              <a:t>28/04/2020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02E19-EF5A-4BAB-97AA-E1EEA0DB1F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154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F00508-CDE0-4E71-969A-80C62FDA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60" y="460238"/>
            <a:ext cx="8178080" cy="593752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MX" sz="5600" b="1" dirty="0">
                <a:latin typeface="Century Gothic" panose="020B0502020202020204" pitchFamily="34" charset="0"/>
              </a:rPr>
              <a:t>Escuela Normal de Educación Preescolar.</a:t>
            </a:r>
          </a:p>
          <a:p>
            <a:pPr marL="0" indent="0" algn="ctr">
              <a:buNone/>
            </a:pPr>
            <a:endParaRPr lang="es-MX" sz="4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s-MX" sz="4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s-MX" sz="4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s-MX" sz="4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s-MX" sz="4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s-MX" sz="4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s-MX" sz="48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s-MX" sz="4800" b="1" dirty="0">
                <a:latin typeface="Century Gothic" panose="020B0502020202020204" pitchFamily="34" charset="0"/>
              </a:rPr>
              <a:t>Proyectos de intervención socioeducativa.</a:t>
            </a:r>
          </a:p>
          <a:p>
            <a:pPr marL="0" indent="0" algn="ctr">
              <a:buNone/>
            </a:pPr>
            <a:r>
              <a:rPr lang="es-MX" sz="4800" b="1" dirty="0">
                <a:latin typeface="Century Gothic" panose="020B0502020202020204" pitchFamily="34" charset="0"/>
              </a:rPr>
              <a:t>Maestra Isabel del Carmen Aguirre Ramos.</a:t>
            </a:r>
          </a:p>
          <a:p>
            <a:pPr marL="0" indent="0" algn="ctr">
              <a:buNone/>
            </a:pPr>
            <a:endParaRPr lang="es-MX" sz="48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s-ES" sz="4800" dirty="0">
                <a:latin typeface="Century Gothic" panose="020B0502020202020204" pitchFamily="34" charset="0"/>
              </a:rPr>
              <a:t>Unidad de aprendizaje II. SEGUIMIENTO Y EVALUACIÓN DEL PROYECTO DE INTERVENCIÓN SOCIOEDUCATIVA.</a:t>
            </a:r>
          </a:p>
          <a:p>
            <a:pPr marL="0" indent="0" algn="ctr">
              <a:buNone/>
            </a:pPr>
            <a:r>
              <a:rPr lang="es-ES" sz="4800" dirty="0">
                <a:latin typeface="Century Gothic" panose="020B0502020202020204" pitchFamily="34" charset="0"/>
              </a:rPr>
              <a:t>	</a:t>
            </a:r>
          </a:p>
          <a:p>
            <a:pPr algn="ctr"/>
            <a:r>
              <a:rPr lang="es-ES" sz="4800" dirty="0">
                <a:latin typeface="Century Gothic" panose="020B0502020202020204" pitchFamily="34" charset="0"/>
              </a:rPr>
              <a:t>Diseña planeaciones didácticas, aplicando sus conocimientos pedagógicos y disciplinares para responder a las necesidades del contexto en el marco de los planes y programas de educación básica.	</a:t>
            </a:r>
          </a:p>
          <a:p>
            <a:pPr algn="ctr"/>
            <a:r>
              <a:rPr lang="es-ES" sz="4800" dirty="0">
                <a:latin typeface="Century Gothic" panose="020B0502020202020204" pitchFamily="34" charset="0"/>
              </a:rPr>
              <a:t>Genera ambientes formativos para propiciar la autonomía y promover el desarrollo de las competencias en los alumnos de educación básica.</a:t>
            </a:r>
          </a:p>
          <a:p>
            <a:pPr algn="ctr"/>
            <a:r>
              <a:rPr lang="es-ES" sz="4800" dirty="0">
                <a:latin typeface="Century Gothic" panose="020B0502020202020204" pitchFamily="34" charset="0"/>
              </a:rPr>
              <a:t>Aplica críticamente el plan y programas de estudio de la educación básica para alcanzar los propósitos educativos y contribuir al pleno desenvolvimiento de las capacidades de los alumnos del nivel escolar.</a:t>
            </a:r>
          </a:p>
          <a:p>
            <a:pPr algn="ctr"/>
            <a:r>
              <a:rPr lang="es-ES" sz="4800" dirty="0">
                <a:latin typeface="Century Gothic" panose="020B0502020202020204" pitchFamily="34" charset="0"/>
              </a:rPr>
              <a:t>Emplea la evaluación para intervenir en los diferentes ámbitos y momentos de la tarea educativa.</a:t>
            </a:r>
          </a:p>
          <a:p>
            <a:pPr algn="ctr"/>
            <a:r>
              <a:rPr lang="es-ES" sz="4800" dirty="0">
                <a:latin typeface="Century Gothic" panose="020B0502020202020204" pitchFamily="34" charset="0"/>
              </a:rPr>
              <a:t>Propicia y regula espacios de aprendizaje incluyentes para todos los alumnos, con el fin de promover la convivencia, el respeto y la aceptación.</a:t>
            </a:r>
          </a:p>
          <a:p>
            <a:pPr algn="ctr"/>
            <a:r>
              <a:rPr lang="es-ES" sz="4800" dirty="0">
                <a:latin typeface="Century Gothic" panose="020B0502020202020204" pitchFamily="34" charset="0"/>
              </a:rPr>
              <a:t>Actúa de manera ética ante la diversidad de situaciones que se presentan en la práctica profesional.</a:t>
            </a:r>
          </a:p>
          <a:p>
            <a:pPr algn="ctr"/>
            <a:r>
              <a:rPr lang="es-ES" sz="4800" dirty="0">
                <a:latin typeface="Century Gothic" panose="020B0502020202020204" pitchFamily="34" charset="0"/>
              </a:rPr>
              <a:t>Utiliza recursos de la investigación educativa para enriquecer la práctica docente, expresando su interés por la ciencia y la propia investigación.</a:t>
            </a:r>
          </a:p>
          <a:p>
            <a:pPr algn="ctr"/>
            <a:r>
              <a:rPr lang="es-ES" sz="4800" dirty="0">
                <a:latin typeface="Century Gothic" panose="020B0502020202020204" pitchFamily="34" charset="0"/>
              </a:rPr>
              <a:t>Interviene de manera colaborativa con la comunidad escolar, padres de familia, autoridades y docentes, en la toma de decisiones y en el desarrollo de alternativas de solución a problemáticas socioeducativas.</a:t>
            </a:r>
          </a:p>
          <a:p>
            <a:pPr algn="ctr"/>
            <a:endParaRPr lang="es-ES" sz="4800" dirty="0">
              <a:latin typeface="Century Gothic" panose="020B0502020202020204" pitchFamily="34" charset="0"/>
            </a:endParaRPr>
          </a:p>
          <a:p>
            <a:pPr algn="ctr"/>
            <a:endParaRPr lang="es-ES" sz="4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s-ES" sz="4800" dirty="0">
                <a:latin typeface="Century Gothic" panose="020B0502020202020204" pitchFamily="34" charset="0"/>
              </a:rPr>
              <a:t>Daniela Paola Espinoza Villarreal.</a:t>
            </a:r>
          </a:p>
          <a:p>
            <a:pPr marL="0" indent="0" algn="ctr">
              <a:buNone/>
            </a:pPr>
            <a:endParaRPr lang="es-ES" sz="4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s-ES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s-ES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s-MX" dirty="0"/>
          </a:p>
        </p:txBody>
      </p:sp>
      <p:pic>
        <p:nvPicPr>
          <p:cNvPr id="6" name="Imagen 4">
            <a:extLst>
              <a:ext uri="{FF2B5EF4-FFF2-40B4-BE49-F238E27FC236}">
                <a16:creationId xmlns:a16="http://schemas.microsoft.com/office/drawing/2014/main" id="{7D2BEFA2-8485-41F6-A63B-6267AA38C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769" y="836712"/>
            <a:ext cx="1462461" cy="103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52202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346824"/>
              </p:ext>
            </p:extLst>
          </p:nvPr>
        </p:nvGraphicFramePr>
        <p:xfrm>
          <a:off x="72135" y="116632"/>
          <a:ext cx="8964361" cy="63493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4934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DESARROLLO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Filtro de agua</a:t>
                      </a:r>
                      <a:endParaRPr lang="es-MX" sz="1200" u="sng" dirty="0">
                        <a:solidFill>
                          <a:srgbClr val="00B0F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Escucha explicación acerca del drenaje y los filtros de agua que se utilizan para purificar el agua.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Desarrollo.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Observa el agua y responde las siguientes preguntas.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¿Crees que esta agua se pueda tomar?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¿Cómo creen que podamos hacer que este limpia?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Observa el experimento demostrativo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u="none" baseline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Menciona porque cree que es importante tener el servicio de drenaje en nuestra comunidad.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baseline="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Maquina de chicles.</a:t>
                      </a:r>
                      <a:endParaRPr lang="es-MX" sz="1400" u="sng" dirty="0">
                        <a:solidFill>
                          <a:srgbClr val="00B0F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Recibe instrucciones (Escribe su nombre y observa las imágenes de maquinas de chicle, coloca la cantidad de dinero que se menciona en cada dibujo y las pega sobre las maquinas de chicles)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Desarrollo.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Recibe la hoja y comienza a colocar la cantidad indicada en cada espacio.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Responde las preguntas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¿Cómo hiciste para saber cuantas monedas poner?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¿Cuántas monedas podrías poner si solo aceptara de $2 pesos?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¿Cuántas pondrías si fueran de $5?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-Botella de agua grande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-Algodón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-Piedras gruesas.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-Piedras medianas.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-Piedras pequeñas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-Arena gruesa.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Arena fina.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-Agua sucia.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-recipiente transparente.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-Copia de maquina de chicles.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Miércoles 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solidFill>
                          <a:srgbClr val="00B0F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los beneficios de los servicios con que se cuenta en su localidad.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+mn-ea"/>
                          <a:cs typeface="Arial" pitchFamily="34" charset="0"/>
                        </a:rPr>
                        <a:t>Identifica algunas relaciones de equivalencia entre monedas de $1, $2, $5 y $10 en situaciones reales o ficticias de compra y venta.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88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557000"/>
              </p:ext>
            </p:extLst>
          </p:nvPr>
        </p:nvGraphicFramePr>
        <p:xfrm>
          <a:off x="134634" y="182911"/>
          <a:ext cx="8874731" cy="62646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1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8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6469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CIERRE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erlin Sans FB" panose="020E0602020502020306" pitchFamily="34" charset="0"/>
                        </a:rPr>
                        <a:t>Lectura con </a:t>
                      </a:r>
                      <a:r>
                        <a:rPr lang="es-MX" sz="1400" u="sng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erlin Sans FB" panose="020E0602020502020306" pitchFamily="34" charset="0"/>
                        </a:rPr>
                        <a:t>padres (Proyecto).</a:t>
                      </a:r>
                      <a:endParaRPr lang="es-MX" sz="1400" u="sng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erlin Sans FB" panose="020E0602020502020306" pitchFamily="34" charset="0"/>
                        </a:rPr>
                        <a:t>Inicio: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Escucha las indicaciones (Se sienta alrededor del salón y escucha la lectura acerca del transito)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erlin Sans FB" panose="020E0602020502020306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Escucha el cuento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erlin Sans FB" panose="020E0602020502020306" pitchFamily="34" charset="0"/>
                        </a:rPr>
                        <a:t>Cierre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Responde preguntas acerca del cuento utilizando el cubo de la lectura.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700" u="sng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erlin Sans FB" panose="020E0602020502020306" pitchFamily="34" charset="0"/>
                        </a:rPr>
                        <a:t>Texto informativo (Agua, luz, drenaje)</a:t>
                      </a:r>
                      <a:endParaRPr lang="es-MX" sz="1200" u="sng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erlin Sans FB" panose="020E0602020502020306" pitchFamily="34" charset="0"/>
                        </a:rPr>
                        <a:t>Inicio: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Comenta cual es la función del agua y luz en nuestra comunidad.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erlin Sans FB" panose="020E0602020502020306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Recorta y pega una imagen acerca del servicio.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Escribe en una hoja la importancia de este servicio de la comunidad.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u="sng" dirty="0">
                        <a:solidFill>
                          <a:srgbClr val="00B0F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erlin Sans FB" panose="020E0602020502020306" pitchFamily="34" charset="0"/>
                        </a:rPr>
                        <a:t>Servicio de transporte publico.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erlin Sans FB" panose="020E0602020502020306" pitchFamily="34" charset="0"/>
                        </a:rPr>
                        <a:t>Inicio: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Escucha explicación acerca del transporte público.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erlin Sans FB" panose="020E0602020502020306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Recibe una imagen de un autobús e identifica la cantidad de dinero que se pide para transportarse en el.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erlin Sans FB" panose="020E0602020502020306" pitchFamily="34" charset="0"/>
                        </a:rPr>
                        <a:t>Cierre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Coloca la cantidad </a:t>
                      </a:r>
                      <a:r>
                        <a:rPr lang="es-MX" sz="1200" dirty="0" err="1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ede</a:t>
                      </a: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 dinero correspondiente sobre la imagen.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erlin Sans FB" panose="020E0602020502020306" pitchFamily="34" charset="0"/>
                        </a:rPr>
                        <a:t>Feria de campos (Proyecto).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u="sng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u="sng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Cubo de la lectura.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Cuento.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Libro de servicios de la comunidad.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Dibujos de camiones. 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Monedas.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erlin Sans FB" panose="020E0602020502020306" pitchFamily="34" charset="0"/>
                        </a:rPr>
                        <a:t>Jueves 5</a:t>
                      </a:r>
                      <a:endParaRPr lang="es-MX" sz="12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Expresa ideas para construir textos informativos.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653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0162DCD9-547D-4B87-AE49-F7E983A84D63}"/>
              </a:ext>
            </a:extLst>
          </p:cNvPr>
          <p:cNvSpPr txBox="1">
            <a:spLocks/>
          </p:cNvSpPr>
          <p:nvPr/>
        </p:nvSpPr>
        <p:spPr>
          <a:xfrm>
            <a:off x="899592" y="548680"/>
            <a:ext cx="3034680" cy="226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latin typeface="Berlin Sans FB" panose="020E0602020502020306" pitchFamily="34" charset="0"/>
              </a:rPr>
              <a:t>Feria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44E1CC60-3087-49E8-B577-73014ACB9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894032"/>
              </p:ext>
            </p:extLst>
          </p:nvPr>
        </p:nvGraphicFramePr>
        <p:xfrm>
          <a:off x="467544" y="955552"/>
          <a:ext cx="3888432" cy="530002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89782">
                  <a:extLst>
                    <a:ext uri="{9D8B030D-6E8A-4147-A177-3AD203B41FA5}">
                      <a16:colId xmlns:a16="http://schemas.microsoft.com/office/drawing/2014/main" val="1427182709"/>
                    </a:ext>
                  </a:extLst>
                </a:gridCol>
                <a:gridCol w="2898650">
                  <a:extLst>
                    <a:ext uri="{9D8B030D-6E8A-4147-A177-3AD203B41FA5}">
                      <a16:colId xmlns:a16="http://schemas.microsoft.com/office/drawing/2014/main" val="486394069"/>
                    </a:ext>
                  </a:extLst>
                </a:gridCol>
              </a:tblGrid>
              <a:tr h="677647"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Campo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Pensamiento Matemático, lenguaje y Comunicación, </a:t>
                      </a: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Exploración y Comprensión del Mundo Natural y Social y Educación Socioemocional.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026979"/>
                  </a:ext>
                </a:extLst>
              </a:tr>
              <a:tr h="383333"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Aprendizaje esperado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Resuelve problemas a través del conteo y con acciones sobre las colecciones.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271751"/>
                  </a:ext>
                </a:extLst>
              </a:tr>
              <a:tr h="978823"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Reglas para trabajar en el rincón.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Seguir las indicaciones.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No sacar el material de cada rincón.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Colocarse el carnet donde corresponde.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No masticar, introducir a la boca o romper el material.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No cambiar de equipo.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44058"/>
                  </a:ext>
                </a:extLst>
              </a:tr>
              <a:tr h="318293"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Cupo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8-9 personas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269518"/>
                  </a:ext>
                </a:extLst>
              </a:tr>
              <a:tr h="376471"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Tiempo y Espacio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20-25 minutos / Salón de clases.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297335"/>
                  </a:ext>
                </a:extLst>
              </a:tr>
              <a:tr h="1437220"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Materiales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Globos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Harina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Aserrín de colores.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Harina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Colorante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Agua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Tangram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Pantalla.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Platos.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987717"/>
                  </a:ext>
                </a:extLst>
              </a:tr>
              <a:tr h="318293"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Evaluación.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Berlin Sans FB" panose="020E0602020502020306" pitchFamily="34" charset="0"/>
                        </a:rPr>
                        <a:t>Observación y rúbrica.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071189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CFC3ADB1-E9CA-4C9D-8ED7-DEC6508E0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209439"/>
              </p:ext>
            </p:extLst>
          </p:nvPr>
        </p:nvGraphicFramePr>
        <p:xfrm>
          <a:off x="4499992" y="1192151"/>
          <a:ext cx="4398872" cy="24779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9436">
                  <a:extLst>
                    <a:ext uri="{9D8B030D-6E8A-4147-A177-3AD203B41FA5}">
                      <a16:colId xmlns:a16="http://schemas.microsoft.com/office/drawing/2014/main" val="2125045534"/>
                    </a:ext>
                  </a:extLst>
                </a:gridCol>
                <a:gridCol w="2199436">
                  <a:extLst>
                    <a:ext uri="{9D8B030D-6E8A-4147-A177-3AD203B41FA5}">
                      <a16:colId xmlns:a16="http://schemas.microsoft.com/office/drawing/2014/main" val="1460106014"/>
                    </a:ext>
                  </a:extLst>
                </a:gridCol>
              </a:tblGrid>
              <a:tr h="21259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erlin Sans FB" panose="020E0602020502020306" pitchFamily="34" charset="0"/>
                        </a:rPr>
                        <a:t>Rincón #1</a:t>
                      </a:r>
                      <a:endParaRPr lang="es-MX" sz="12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erlin Sans FB" panose="020E0602020502020306" pitchFamily="34" charset="0"/>
                        </a:rPr>
                        <a:t>Rincón #2</a:t>
                      </a:r>
                      <a:endParaRPr lang="es-MX" sz="12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117643"/>
                  </a:ext>
                </a:extLst>
              </a:tr>
              <a:tr h="2163671">
                <a:tc>
                  <a:txBody>
                    <a:bodyPr/>
                    <a:lstStyle/>
                    <a:p>
                      <a:pPr algn="ctr"/>
                      <a:r>
                        <a:rPr lang="es-MX" sz="1200" u="sng" dirty="0">
                          <a:solidFill>
                            <a:srgbClr val="00B050"/>
                          </a:solidFill>
                          <a:latin typeface="Berlin Sans FB" panose="020E0602020502020306" pitchFamily="34" charset="0"/>
                        </a:rPr>
                        <a:t>Tangram</a:t>
                      </a:r>
                    </a:p>
                    <a:p>
                      <a:pPr algn="ctr"/>
                      <a:endParaRPr lang="es-MX" sz="1200" u="sng" dirty="0">
                        <a:solidFill>
                          <a:srgbClr val="00B050"/>
                        </a:solidFill>
                        <a:latin typeface="Berlin Sans FB" panose="020E0602020502020306" pitchFamily="34" charset="0"/>
                      </a:endParaRPr>
                    </a:p>
                    <a:p>
                      <a:pPr algn="l"/>
                      <a:r>
                        <a:rPr lang="es-MX" sz="1200" u="sng" dirty="0">
                          <a:latin typeface="Berlin Sans FB" panose="020E0602020502020306" pitchFamily="34" charset="0"/>
                        </a:rPr>
                        <a:t>Inicio.</a:t>
                      </a:r>
                    </a:p>
                    <a:p>
                      <a:pPr algn="l"/>
                      <a:r>
                        <a:rPr lang="es-MX" sz="1200" dirty="0">
                          <a:latin typeface="Berlin Sans FB" panose="020E0602020502020306" pitchFamily="34" charset="0"/>
                        </a:rPr>
                        <a:t>Escucha las indicaciones y observa el material.</a:t>
                      </a:r>
                    </a:p>
                    <a:p>
                      <a:pPr algn="l"/>
                      <a:r>
                        <a:rPr lang="es-MX" sz="1200" u="sng" dirty="0">
                          <a:latin typeface="Berlin Sans FB" panose="020E0602020502020306" pitchFamily="34" charset="0"/>
                        </a:rPr>
                        <a:t>Desarrollo.</a:t>
                      </a:r>
                    </a:p>
                    <a:p>
                      <a:pPr algn="l"/>
                      <a:r>
                        <a:rPr lang="es-MX" sz="1200" dirty="0">
                          <a:latin typeface="Berlin Sans FB" panose="020E0602020502020306" pitchFamily="34" charset="0"/>
                        </a:rPr>
                        <a:t>Observa las figuras que puede formar con el tangram.</a:t>
                      </a:r>
                    </a:p>
                    <a:p>
                      <a:pPr algn="l"/>
                      <a:r>
                        <a:rPr lang="es-MX" sz="1200" u="sng" dirty="0">
                          <a:latin typeface="Berlin Sans FB" panose="020E0602020502020306" pitchFamily="34" charset="0"/>
                        </a:rPr>
                        <a:t>Cierre.</a:t>
                      </a:r>
                    </a:p>
                    <a:p>
                      <a:pPr algn="l"/>
                      <a:r>
                        <a:rPr lang="es-MX" sz="1200" dirty="0">
                          <a:latin typeface="Berlin Sans FB" panose="020E0602020502020306" pitchFamily="34" charset="0"/>
                        </a:rPr>
                        <a:t>Reproduce las figuras utilizando el tangram.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u="sng" dirty="0">
                          <a:latin typeface="Berlin Sans FB" panose="020E0602020502020306" pitchFamily="34" charset="0"/>
                        </a:rPr>
                        <a:t>Masa moldeable</a:t>
                      </a:r>
                    </a:p>
                    <a:p>
                      <a:pPr algn="ctr"/>
                      <a:endParaRPr lang="es-MX" sz="1200" u="sng" dirty="0">
                        <a:latin typeface="Berlin Sans FB" panose="020E0602020502020306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u="sng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Inicio.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Se sienta en su lugar y recibe las instrucciones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u="sng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Desarrollo.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Recibe los materiales y escucha el procedimiento.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u="sng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Cierre.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Hace la mezcla para hacer una masa moldeable.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090962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3AA4FD46-2625-4A5E-8AB3-5D5CE88ED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626845"/>
              </p:ext>
            </p:extLst>
          </p:nvPr>
        </p:nvGraphicFramePr>
        <p:xfrm>
          <a:off x="4499992" y="3655305"/>
          <a:ext cx="4401940" cy="2437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7804">
                  <a:extLst>
                    <a:ext uri="{9D8B030D-6E8A-4147-A177-3AD203B41FA5}">
                      <a16:colId xmlns:a16="http://schemas.microsoft.com/office/drawing/2014/main" val="3179945815"/>
                    </a:ext>
                  </a:extLst>
                </a:gridCol>
                <a:gridCol w="2214136">
                  <a:extLst>
                    <a:ext uri="{9D8B030D-6E8A-4147-A177-3AD203B41FA5}">
                      <a16:colId xmlns:a16="http://schemas.microsoft.com/office/drawing/2014/main" val="2863784025"/>
                    </a:ext>
                  </a:extLst>
                </a:gridCol>
              </a:tblGrid>
              <a:tr h="21259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erlin Sans FB" panose="020E0602020502020306" pitchFamily="34" charset="0"/>
                        </a:rPr>
                        <a:t>Rincón #3</a:t>
                      </a:r>
                      <a:endParaRPr lang="es-MX" sz="12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erlin Sans FB" panose="020E0602020502020306" pitchFamily="34" charset="0"/>
                        </a:rPr>
                        <a:t>Rincón #4</a:t>
                      </a:r>
                      <a:endParaRPr lang="es-MX" sz="12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798980"/>
                  </a:ext>
                </a:extLst>
              </a:tr>
              <a:tr h="2163671">
                <a:tc>
                  <a:txBody>
                    <a:bodyPr/>
                    <a:lstStyle/>
                    <a:p>
                      <a:pPr algn="ctr"/>
                      <a:r>
                        <a:rPr lang="es-MX" sz="1200" u="sng" dirty="0">
                          <a:solidFill>
                            <a:srgbClr val="00B0F0"/>
                          </a:solidFill>
                          <a:latin typeface="Berlin Sans FB" panose="020E0602020502020306" pitchFamily="34" charset="0"/>
                        </a:rPr>
                        <a:t>Letras de aserrín.</a:t>
                      </a:r>
                    </a:p>
                    <a:p>
                      <a:pPr algn="ctr"/>
                      <a:endParaRPr lang="es-MX" sz="1200" u="sng" dirty="0">
                        <a:latin typeface="Berlin Sans FB" panose="020E0602020502020306" pitchFamily="34" charset="0"/>
                      </a:endParaRPr>
                    </a:p>
                    <a:p>
                      <a:pPr algn="l"/>
                      <a:r>
                        <a:rPr lang="es-MX" sz="1200" u="sng" dirty="0">
                          <a:latin typeface="Berlin Sans FB" panose="020E0602020502020306" pitchFamily="34" charset="0"/>
                        </a:rPr>
                        <a:t>Inicio.</a:t>
                      </a:r>
                    </a:p>
                    <a:p>
                      <a:pPr algn="l"/>
                      <a:r>
                        <a:rPr lang="es-MX" sz="1200" dirty="0">
                          <a:latin typeface="Berlin Sans FB" panose="020E0602020502020306" pitchFamily="34" charset="0"/>
                        </a:rPr>
                        <a:t>Escucha las indicaciones.</a:t>
                      </a:r>
                    </a:p>
                    <a:p>
                      <a:pPr algn="l"/>
                      <a:r>
                        <a:rPr lang="es-MX" sz="1200" u="sng" dirty="0">
                          <a:latin typeface="Berlin Sans FB" panose="020E0602020502020306" pitchFamily="34" charset="0"/>
                        </a:rPr>
                        <a:t>Desarrollo.</a:t>
                      </a:r>
                    </a:p>
                    <a:p>
                      <a:pPr algn="l"/>
                      <a:r>
                        <a:rPr lang="es-MX" sz="1200" dirty="0">
                          <a:latin typeface="Berlin Sans FB" panose="020E0602020502020306" pitchFamily="34" charset="0"/>
                        </a:rPr>
                        <a:t>Recibe el material.</a:t>
                      </a:r>
                    </a:p>
                    <a:p>
                      <a:pPr algn="l"/>
                      <a:r>
                        <a:rPr lang="es-MX" sz="1200" u="sng" dirty="0">
                          <a:latin typeface="Berlin Sans FB" panose="020E0602020502020306" pitchFamily="34" charset="0"/>
                        </a:rPr>
                        <a:t>Cierre.</a:t>
                      </a:r>
                    </a:p>
                    <a:p>
                      <a:pPr algn="l"/>
                      <a:r>
                        <a:rPr lang="es-MX" sz="1200" u="none" dirty="0">
                          <a:latin typeface="Berlin Sans FB" panose="020E0602020502020306" pitchFamily="34" charset="0"/>
                        </a:rPr>
                        <a:t>Escribe en el aserrín la letra que sea indicada.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u="sng" dirty="0">
                          <a:latin typeface="Berlin Sans FB" panose="020E0602020502020306" pitchFamily="34" charset="0"/>
                        </a:rPr>
                        <a:t>Globos anti estrés.</a:t>
                      </a:r>
                    </a:p>
                    <a:p>
                      <a:pPr algn="ctr"/>
                      <a:endParaRPr lang="es-MX" sz="1200" u="sng" dirty="0">
                        <a:latin typeface="Berlin Sans FB" panose="020E0602020502020306" pitchFamily="34" charset="0"/>
                      </a:endParaRPr>
                    </a:p>
                    <a:p>
                      <a:pPr algn="l"/>
                      <a:r>
                        <a:rPr lang="es-MX" sz="1200" u="sng" dirty="0">
                          <a:latin typeface="Berlin Sans FB" panose="020E0602020502020306" pitchFamily="34" charset="0"/>
                        </a:rPr>
                        <a:t>Inicio.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u="none" dirty="0">
                          <a:latin typeface="Berlin Sans FB" panose="020E0602020502020306" pitchFamily="34" charset="0"/>
                        </a:rPr>
                        <a:t>Observa el material y escucha indicaciones.</a:t>
                      </a:r>
                    </a:p>
                    <a:p>
                      <a:pPr algn="l"/>
                      <a:r>
                        <a:rPr lang="es-MX" sz="1200" u="sng" dirty="0">
                          <a:latin typeface="Berlin Sans FB" panose="020E0602020502020306" pitchFamily="34" charset="0"/>
                        </a:rPr>
                        <a:t>Desarrollo.</a:t>
                      </a:r>
                    </a:p>
                    <a:p>
                      <a:pPr algn="l"/>
                      <a:r>
                        <a:rPr lang="es-MX" sz="1200" u="none" dirty="0">
                          <a:latin typeface="Berlin Sans FB" panose="020E0602020502020306" pitchFamily="34" charset="0"/>
                        </a:rPr>
                        <a:t>Observa el video para ver el procedimiento.</a:t>
                      </a:r>
                    </a:p>
                    <a:p>
                      <a:pPr algn="l"/>
                      <a:r>
                        <a:rPr lang="es-MX" sz="1200" u="sng" dirty="0">
                          <a:latin typeface="Berlin Sans FB" panose="020E0602020502020306" pitchFamily="34" charset="0"/>
                        </a:rPr>
                        <a:t>Cierre.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u="none" dirty="0">
                          <a:latin typeface="Berlin Sans FB" panose="020E0602020502020306" pitchFamily="34" charset="0"/>
                        </a:rPr>
                        <a:t>Sigue el procedimiento para hacer el globo.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333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18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044685"/>
              </p:ext>
            </p:extLst>
          </p:nvPr>
        </p:nvGraphicFramePr>
        <p:xfrm>
          <a:off x="89756" y="52451"/>
          <a:ext cx="8964487" cy="67530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9839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CIERRE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baseline="0" dirty="0">
                          <a:solidFill>
                            <a:srgbClr val="E23EA7"/>
                          </a:solidFill>
                          <a:effectLst/>
                          <a:latin typeface="Berlin Sans FB" panose="020E0602020502020306" pitchFamily="34" charset="0"/>
                        </a:rPr>
                        <a:t>Insignias de los valores (proyecto).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E23EA7"/>
                          </a:solidFill>
                          <a:effectLst/>
                          <a:latin typeface="Berlin Sans FB" panose="020E0602020502020306" pitchFamily="34" charset="0"/>
                        </a:rPr>
                        <a:t>Inicio: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Retoma el concepto de los valores abordados previamente.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E23EA7"/>
                          </a:solidFill>
                          <a:effectLst/>
                          <a:latin typeface="Berlin Sans FB" panose="020E0602020502020306" pitchFamily="34" charset="0"/>
                        </a:rPr>
                        <a:t>Desarrollo.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Menciona la importancia de estos en la convivencia escolar y menciona cuales son los </a:t>
                      </a:r>
                      <a:r>
                        <a:rPr lang="es-MX" sz="1200" dirty="0" err="1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aue</a:t>
                      </a: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 ha aplicado en la escuela.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E23EA7"/>
                          </a:solidFill>
                          <a:effectLst/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Coloca en su banda, la insignia de los valores que practica.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baseline="0" dirty="0">
                          <a:solidFill>
                            <a:srgbClr val="E23EA7"/>
                          </a:solidFill>
                          <a:effectLst/>
                          <a:latin typeface="Berlin Sans FB" panose="020E0602020502020306" pitchFamily="34" charset="0"/>
                        </a:rPr>
                        <a:t>Tienda.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E23EA7"/>
                          </a:solidFill>
                          <a:effectLst/>
                          <a:latin typeface="Berlin Sans FB" panose="020E0602020502020306" pitchFamily="34" charset="0"/>
                        </a:rPr>
                        <a:t>Inicio: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Escucha las indicaciones (Observa los objetos que puede comprar y con la cantidad de monedas que obtuvo puede comprar dependiendo del precio correspondiente)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E23EA7"/>
                          </a:solidFill>
                          <a:effectLst/>
                          <a:latin typeface="Berlin Sans FB" panose="020E0602020502020306" pitchFamily="34" charset="0"/>
                        </a:rPr>
                        <a:t>Desarrollo.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Identifica el objeto que puede comprar con la cantidad de monedas que obtiene.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E23EA7"/>
                          </a:solidFill>
                          <a:effectLst/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Escoge el objeto y paga con la cantidad correcta de monedas de diferente denominación.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baseline="0" dirty="0">
                          <a:solidFill>
                            <a:srgbClr val="E23EA7"/>
                          </a:solidFill>
                          <a:effectLst/>
                          <a:latin typeface="Berlin Sans FB" panose="020E0602020502020306" pitchFamily="34" charset="0"/>
                        </a:rPr>
                        <a:t>Palomitas de escribir.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E23EA7"/>
                          </a:solidFill>
                          <a:effectLst/>
                          <a:latin typeface="Berlin Sans FB" panose="020E0602020502020306" pitchFamily="34" charset="0"/>
                        </a:rPr>
                        <a:t>Inicio: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Escucha las indicaciones (Observa los portadores de texto y reproduce las palabras utilizando las palomitas con letras)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E23EA7"/>
                          </a:solidFill>
                          <a:effectLst/>
                          <a:latin typeface="Berlin Sans FB" panose="020E0602020502020306" pitchFamily="34" charset="0"/>
                        </a:rPr>
                        <a:t>Desarrollo.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Identifica la palabra que va a formar con las letras.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E23EA7"/>
                          </a:solidFill>
                          <a:effectLst/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Forma la palabra de acuerdo al vocabulario de la situación didáctica.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baseline="0" dirty="0">
                          <a:solidFill>
                            <a:srgbClr val="E23EA7"/>
                          </a:solidFill>
                          <a:effectLst/>
                          <a:latin typeface="Berlin Sans FB" panose="020E0602020502020306" pitchFamily="34" charset="0"/>
                        </a:rPr>
                        <a:t>Cine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E23EA7"/>
                          </a:solidFill>
                          <a:effectLst/>
                          <a:latin typeface="Berlin Sans FB" panose="020E0602020502020306" pitchFamily="34" charset="0"/>
                        </a:rPr>
                        <a:t>Inicio: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Escucha las indicaciones (Obtiene monedas y compra dulces, refresco y palomitas en la dulcería del cine de acuerdo a la cantidad indicada).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E23EA7"/>
                          </a:solidFill>
                          <a:effectLst/>
                          <a:latin typeface="Berlin Sans FB" panose="020E0602020502020306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Cuenta correctamente la cantidad de monedas que necesita para comprar en la dulcería.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E23EA7"/>
                          </a:solidFill>
                          <a:effectLst/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Observa la película.</a:t>
                      </a: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Insignias.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Bandas.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Juguetes para vender.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Monedas.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Palomitas con letras.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Dulces.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Película.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rgbClr val="E23EA7"/>
                          </a:solidFill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Viernes 6</a:t>
                      </a: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+mn-ea"/>
                          <a:cs typeface="Arial" pitchFamily="34" charset="0"/>
                        </a:rPr>
                        <a:t>Identifica algunas relaciones de equivalencia entre monedas de $1, $2, $5 y $10 en situaciones reales o ficticias de compra y venta.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785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0BE72A5-2636-452B-965B-6A138E004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602687"/>
              </p:ext>
            </p:extLst>
          </p:nvPr>
        </p:nvGraphicFramePr>
        <p:xfrm>
          <a:off x="1149322" y="1149896"/>
          <a:ext cx="6951070" cy="1316800"/>
        </p:xfrm>
        <a:graphic>
          <a:graphicData uri="http://schemas.openxmlformats.org/drawingml/2006/table">
            <a:tbl>
              <a:tblPr firstRow="1" firstCol="1" bandRow="1"/>
              <a:tblGrid>
                <a:gridCol w="3094439">
                  <a:extLst>
                    <a:ext uri="{9D8B030D-6E8A-4147-A177-3AD203B41FA5}">
                      <a16:colId xmlns:a16="http://schemas.microsoft.com/office/drawing/2014/main" val="3688746662"/>
                    </a:ext>
                  </a:extLst>
                </a:gridCol>
                <a:gridCol w="326766">
                  <a:extLst>
                    <a:ext uri="{9D8B030D-6E8A-4147-A177-3AD203B41FA5}">
                      <a16:colId xmlns:a16="http://schemas.microsoft.com/office/drawing/2014/main" val="3494503894"/>
                    </a:ext>
                  </a:extLst>
                </a:gridCol>
                <a:gridCol w="436214">
                  <a:extLst>
                    <a:ext uri="{9D8B030D-6E8A-4147-A177-3AD203B41FA5}">
                      <a16:colId xmlns:a16="http://schemas.microsoft.com/office/drawing/2014/main" val="1724691335"/>
                    </a:ext>
                  </a:extLst>
                </a:gridCol>
                <a:gridCol w="3093651">
                  <a:extLst>
                    <a:ext uri="{9D8B030D-6E8A-4147-A177-3AD203B41FA5}">
                      <a16:colId xmlns:a16="http://schemas.microsoft.com/office/drawing/2014/main" val="22586905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INDICADOR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OBSERVACIONES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788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Menciona el nombre del proyecto socioeducativo 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13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Menciona la problemática detectada en el proyecto socioeducativo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73504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CD39E8C-530B-4F6C-96C8-7DA53858C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99209"/>
              </p:ext>
            </p:extLst>
          </p:nvPr>
        </p:nvGraphicFramePr>
        <p:xfrm>
          <a:off x="1151216" y="3429000"/>
          <a:ext cx="6949176" cy="2440623"/>
        </p:xfrm>
        <a:graphic>
          <a:graphicData uri="http://schemas.openxmlformats.org/drawingml/2006/table">
            <a:tbl>
              <a:tblPr firstRow="1" firstCol="1" bandRow="1"/>
              <a:tblGrid>
                <a:gridCol w="3101468">
                  <a:extLst>
                    <a:ext uri="{9D8B030D-6E8A-4147-A177-3AD203B41FA5}">
                      <a16:colId xmlns:a16="http://schemas.microsoft.com/office/drawing/2014/main" val="3424883375"/>
                    </a:ext>
                  </a:extLst>
                </a:gridCol>
                <a:gridCol w="326677">
                  <a:extLst>
                    <a:ext uri="{9D8B030D-6E8A-4147-A177-3AD203B41FA5}">
                      <a16:colId xmlns:a16="http://schemas.microsoft.com/office/drawing/2014/main" val="1536350535"/>
                    </a:ext>
                  </a:extLst>
                </a:gridCol>
                <a:gridCol w="436095">
                  <a:extLst>
                    <a:ext uri="{9D8B030D-6E8A-4147-A177-3AD203B41FA5}">
                      <a16:colId xmlns:a16="http://schemas.microsoft.com/office/drawing/2014/main" val="2178842409"/>
                    </a:ext>
                  </a:extLst>
                </a:gridCol>
                <a:gridCol w="3084936">
                  <a:extLst>
                    <a:ext uri="{9D8B030D-6E8A-4147-A177-3AD203B41FA5}">
                      <a16:colId xmlns:a16="http://schemas.microsoft.com/office/drawing/2014/main" val="12317617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INDICADOR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OBSERVACIONES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982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Incluye los 5 días de la semana las 3 estrategias o actividades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674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Menciona el(los) Campo de Formación Académica o las Áreas de Desarrollo Personal y Social a desarrollar según las estrategias o actividades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108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Distribuye las estrategias o actividades con la fecha y horarios.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172441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6048ED88-EC2D-4F47-98F9-D7590DE58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34843"/>
            <a:ext cx="2645276" cy="274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de trabajo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b="1" u="sng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b="1" u="sng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b="1" u="sng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b="1" u="sng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Cronograma semanal</a:t>
            </a:r>
            <a:endParaRPr kumimoji="0" lang="es-MX" altLang="es-MX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0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B7C366BD-1D7B-4A37-B023-B3D49504D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224" y="404664"/>
            <a:ext cx="55819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ESCUELA NORMAL DE EDUCACIÓN PREESCOLAR DEL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ESTADO DE COAHUILA DE ZARAGOZA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</p:txBody>
      </p:sp>
      <p:pic>
        <p:nvPicPr>
          <p:cNvPr id="15" name="Imagen 4">
            <a:extLst>
              <a:ext uri="{FF2B5EF4-FFF2-40B4-BE49-F238E27FC236}">
                <a16:creationId xmlns:a16="http://schemas.microsoft.com/office/drawing/2014/main" id="{AC6121D0-BC48-4192-AC2B-654103143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1" y="1052736"/>
            <a:ext cx="1462461" cy="103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B9C212FF-3FB1-40C9-B2F9-23FA35B6A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53" y="2110120"/>
            <a:ext cx="5686029" cy="41857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2000" dirty="0">
                <a:solidFill>
                  <a:srgbClr val="0070C0"/>
                </a:solidFill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Jardín de Niños “Insurgentes de 1810”</a:t>
            </a:r>
            <a:endParaRPr lang="es-MX" altLang="es-MX" sz="1000" dirty="0">
              <a:solidFill>
                <a:srgbClr val="0070C0"/>
              </a:solidFill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Clave: </a:t>
            </a:r>
            <a:r>
              <a:rPr lang="es-MX" altLang="es-MX" sz="1600" u="sng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05DJN0037P</a:t>
            </a:r>
            <a:r>
              <a:rPr lang="es-MX" altLang="es-MX" sz="1600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                         Zona Escolar: </a:t>
            </a:r>
            <a:r>
              <a:rPr lang="es-MX" altLang="es-MX" sz="1600" u="sng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11</a:t>
            </a:r>
            <a:r>
              <a:rPr lang="es-MX" altLang="es-MX" sz="1600" dirty="0">
                <a:latin typeface="Berlin Sans FB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dirty="0">
                <a:latin typeface="Berlin Sans FB" pitchFamily="34" charset="0"/>
                <a:ea typeface="Calibri" pitchFamily="34" charset="0"/>
                <a:cs typeface="Arial" pitchFamily="34" charset="0"/>
              </a:rPr>
              <a:t>Grado en el que realiza su práctica: </a:t>
            </a:r>
            <a:r>
              <a:rPr lang="es-MX" altLang="es-MX" sz="1600" u="sng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3° “A”</a:t>
            </a:r>
            <a:endParaRPr lang="es-MX" altLang="es-MX" sz="800" dirty="0"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900" dirty="0">
              <a:latin typeface="Berlin Sans FB" panose="020E0602020502020306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dirty="0">
                <a:solidFill>
                  <a:srgbClr val="0070C0"/>
                </a:solidFill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Nombre del Educador(a) Titular:</a:t>
            </a:r>
            <a:endParaRPr lang="es-MX" altLang="es-MX" sz="900" dirty="0">
              <a:solidFill>
                <a:srgbClr val="0070C0"/>
              </a:solidFill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u="sng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Maestra Cristina Alvizo</a:t>
            </a:r>
            <a:endParaRPr lang="es-MX" altLang="es-MX" sz="800" dirty="0"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dirty="0">
              <a:solidFill>
                <a:srgbClr val="0070C0"/>
              </a:solidFill>
              <a:latin typeface="Berlin Sans FB" panose="020E0602020502020306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dirty="0">
                <a:solidFill>
                  <a:srgbClr val="0070C0"/>
                </a:solidFill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Total de niños</a:t>
            </a:r>
            <a:r>
              <a:rPr lang="es-MX" altLang="es-MX" sz="1600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lang="es-MX" altLang="es-MX" sz="1600" u="sng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 33</a:t>
            </a:r>
            <a:endParaRPr lang="es-MX" altLang="es-MX" sz="800" dirty="0"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dirty="0">
                <a:solidFill>
                  <a:srgbClr val="0070C0"/>
                </a:solidFill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Niños: </a:t>
            </a:r>
            <a:r>
              <a:rPr lang="es-MX" altLang="es-MX" sz="1600" u="sng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16</a:t>
            </a:r>
            <a:r>
              <a:rPr lang="es-MX" altLang="es-MX" sz="1600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altLang="es-MX" sz="1600" dirty="0">
                <a:solidFill>
                  <a:srgbClr val="0070C0"/>
                </a:solidFill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Niñas</a:t>
            </a:r>
            <a:r>
              <a:rPr lang="es-MX" altLang="es-MX" sz="1600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es-MX" altLang="es-MX" sz="1600" u="sng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17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u="sng" dirty="0">
              <a:latin typeface="Berlin Sans FB" panose="020E0602020502020306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Nombre del Alumno Practicante: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MX" altLang="es-MX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Daniela Paola Espinoza Villarreal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Grado: </a:t>
            </a:r>
            <a:r>
              <a:rPr lang="es-MX" altLang="es-MX" sz="1600" u="sng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es-MX" altLang="es-MX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°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 Sección: </a:t>
            </a:r>
            <a:r>
              <a:rPr lang="es-MX" altLang="es-MX" sz="1600" u="sng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B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 Número de Lista: </a:t>
            </a:r>
            <a:r>
              <a:rPr kumimoji="0" lang="es-MX" altLang="es-MX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Periodo de Práctica: </a:t>
            </a:r>
            <a:r>
              <a:rPr kumimoji="0" lang="es-MX" altLang="es-MX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Calibri" pitchFamily="34" charset="0"/>
                <a:cs typeface="Times New Roman" pitchFamily="18" charset="0"/>
              </a:rPr>
              <a:t>4-8 de ma</a:t>
            </a:r>
            <a:r>
              <a:rPr lang="es-MX" altLang="es-MX" sz="1600" u="sng" dirty="0">
                <a:solidFill>
                  <a:srgbClr val="000000"/>
                </a:solidFill>
                <a:latin typeface="Berlin Sans FB" panose="020E0602020502020306" pitchFamily="34" charset="0"/>
                <a:ea typeface="Calibri" pitchFamily="34" charset="0"/>
                <a:cs typeface="Times New Roman" pitchFamily="18" charset="0"/>
              </a:rPr>
              <a:t>yo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</p:txBody>
      </p:sp>
      <p:pic>
        <p:nvPicPr>
          <p:cNvPr id="6" name="Picture 4" descr="Â® ColecciÃ³n de Gifs Â®: RECURSOS ESCOLARES: IMÃGENES DE LAS PROFESIONES PARA IMPRIMIR">
            <a:extLst>
              <a:ext uri="{FF2B5EF4-FFF2-40B4-BE49-F238E27FC236}">
                <a16:creationId xmlns:a16="http://schemas.microsoft.com/office/drawing/2014/main" id="{42FD99AD-79A2-47EE-A143-788904814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67" b="72167" l="31236" r="69414">
                        <a14:foregroundMark x1="45553" y1="70500" x2="56399" y2="70000"/>
                        <a14:foregroundMark x1="32321" y1="48667" x2="32321" y2="48667"/>
                        <a14:foregroundMark x1="67245" y1="47000" x2="67245" y2="47000"/>
                        <a14:foregroundMark x1="64642" y1="32833" x2="64642" y2="32833"/>
                        <a14:foregroundMark x1="60087" y1="30167" x2="60087" y2="30167"/>
                        <a14:foregroundMark x1="57050" y1="10833" x2="57050" y2="10833"/>
                        <a14:foregroundMark x1="69848" y1="36167" x2="69848" y2="36167"/>
                        <a14:foregroundMark x1="46855" y1="71833" x2="46855" y2="71833"/>
                        <a14:foregroundMark x1="36009" y1="71167" x2="49241" y2="72167"/>
                        <a14:foregroundMark x1="64642" y1="70000" x2="53145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09" t="8782" r="38699" b="28327"/>
          <a:stretch/>
        </p:blipFill>
        <p:spPr bwMode="auto">
          <a:xfrm>
            <a:off x="7370201" y="2276873"/>
            <a:ext cx="1773799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n relacionada">
            <a:extLst>
              <a:ext uri="{FF2B5EF4-FFF2-40B4-BE49-F238E27FC236}">
                <a16:creationId xmlns:a16="http://schemas.microsoft.com/office/drawing/2014/main" id="{A3CAD59E-8F9D-4FFA-AF63-1B6004416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9" b="48730" l="66833" r="80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39" r="17361" b="54030"/>
          <a:stretch/>
        </p:blipFill>
        <p:spPr bwMode="auto">
          <a:xfrm>
            <a:off x="0" y="4098287"/>
            <a:ext cx="2001078" cy="27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D027686-57F4-4190-B7F9-3E3719CDCB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296" b="70764" l="29095" r="65733">
                        <a14:foregroundMark x1="35560" y1="71096" x2="46767" y2="71262"/>
                        <a14:foregroundMark x1="46767" y1="71262" x2="54095" y2="70930"/>
                        <a14:foregroundMark x1="51724" y1="14950" x2="51724" y2="14950"/>
                        <a14:foregroundMark x1="48276" y1="11296" x2="48276" y2="11296"/>
                        <a14:foregroundMark x1="29095" y1="17276" x2="29095" y2="17276"/>
                      </a14:backgroundRemoval>
                    </a14:imgEffect>
                  </a14:imgLayer>
                </a14:imgProps>
              </a:ext>
            </a:extLst>
          </a:blip>
          <a:srcRect l="25112" t="9392" r="29610" b="52583"/>
          <a:stretch/>
        </p:blipFill>
        <p:spPr>
          <a:xfrm rot="10800000">
            <a:off x="-53182" y="-1"/>
            <a:ext cx="2001078" cy="218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4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F4404B28-C2C0-4563-88AD-CE41985BC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39877"/>
            <a:ext cx="829126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s-MX" altLang="es-MX" sz="1400" dirty="0"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Propósito de la Jornada de Práctica:</a:t>
            </a:r>
            <a:endParaRPr lang="es-MX" altLang="es-MX" sz="1400" dirty="0">
              <a:latin typeface="Berlin Sans FB" panose="020E0602020502020306" pitchFamily="34" charset="0"/>
            </a:endParaRPr>
          </a:p>
          <a:p>
            <a:r>
              <a:rPr lang="es-MX" sz="1200" dirty="0">
                <a:latin typeface="Berlin Sans FB" panose="020E0602020502020306" pitchFamily="34" charset="0"/>
              </a:rPr>
              <a:t>Implementar estrategias pedagógicas creativas e innovadoras que nos ayuden a desarrollar las competencias necesarias para la práctica docente utilizando las tics, estrategias innovadoras, el diseño de planeaciones didácticas y propiciar ambientes de aprendizaje de acuerdo a los contenidos del plan y programa de estudios vigentes. </a:t>
            </a:r>
            <a:endParaRPr lang="es-MX" altLang="es-MX" sz="1200" dirty="0">
              <a:latin typeface="Berlin Sans FB" panose="020E0602020502020306" pitchFamily="34" charset="0"/>
            </a:endParaRPr>
          </a:p>
          <a:p>
            <a:pPr lvl="0"/>
            <a:endParaRPr lang="es-MX" altLang="es-MX" sz="1200" dirty="0">
              <a:latin typeface="Berlin Sans FB" panose="020E0602020502020306" pitchFamily="34" charset="0"/>
            </a:endParaRPr>
          </a:p>
          <a:p>
            <a:pPr lvl="0"/>
            <a:r>
              <a:rPr lang="es-MX" altLang="es-MX" sz="1400" dirty="0"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Propósito de la Situación Didáctica:</a:t>
            </a:r>
            <a:endParaRPr kumimoji="0" lang="es-MX" alt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</a:endParaRPr>
          </a:p>
          <a:p>
            <a:pPr lvl="0"/>
            <a:r>
              <a:rPr lang="es-MX" altLang="es-MX" sz="1200" dirty="0">
                <a:latin typeface="Berlin Sans FB" panose="020E0602020502020306" pitchFamily="34" charset="0"/>
              </a:rPr>
              <a:t>Aplicar situaciones de aprendizaje para lograr que los alumnos comprendan la equivalencia de las monedas, conozcan el beneficio de los servicios de su localidad y construyan textos informativos.</a:t>
            </a:r>
          </a:p>
          <a:p>
            <a:pPr lvl="0"/>
            <a:endParaRPr lang="es-MX" altLang="es-MX" sz="1200" dirty="0">
              <a:latin typeface="Berlin Sans FB" panose="020E0602020502020306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Situación Didáctica</a:t>
            </a:r>
            <a:endParaRPr lang="es-MX" altLang="es-MX" sz="1400" dirty="0"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Servicios de la comunidad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Fecha: </a:t>
            </a:r>
            <a:r>
              <a:rPr lang="es-MX" altLang="es-MX" sz="1400" dirty="0"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4-8 de Mayo.</a:t>
            </a:r>
            <a:endParaRPr kumimoji="0" lang="es-MX" alt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35C7967-C054-4865-9F4C-879C189CA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650060"/>
              </p:ext>
            </p:extLst>
          </p:nvPr>
        </p:nvGraphicFramePr>
        <p:xfrm>
          <a:off x="457200" y="3068960"/>
          <a:ext cx="8229599" cy="9636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12877">
                  <a:extLst>
                    <a:ext uri="{9D8B030D-6E8A-4147-A177-3AD203B41FA5}">
                      <a16:colId xmlns:a16="http://schemas.microsoft.com/office/drawing/2014/main" val="3212884811"/>
                    </a:ext>
                  </a:extLst>
                </a:gridCol>
                <a:gridCol w="2788188">
                  <a:extLst>
                    <a:ext uri="{9D8B030D-6E8A-4147-A177-3AD203B41FA5}">
                      <a16:colId xmlns:a16="http://schemas.microsoft.com/office/drawing/2014/main" val="4095285479"/>
                    </a:ext>
                  </a:extLst>
                </a:gridCol>
                <a:gridCol w="2628534">
                  <a:extLst>
                    <a:ext uri="{9D8B030D-6E8A-4147-A177-3AD203B41FA5}">
                      <a16:colId xmlns:a16="http://schemas.microsoft.com/office/drawing/2014/main" val="3805908502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u="sng" dirty="0">
                          <a:effectLst/>
                          <a:latin typeface="Berlin Sans FB" panose="020E0602020502020306" pitchFamily="34" charset="0"/>
                          <a:cs typeface="Arial" pitchFamily="34" charset="0"/>
                        </a:rPr>
                        <a:t>Campo de Formación Académica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cs typeface="Arial" pitchFamily="34" charset="0"/>
                        </a:rPr>
                        <a:t>Lenguaje y Comunicación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  <a:cs typeface="Arial" pitchFamily="34" charset="0"/>
                        </a:rPr>
                        <a:t>Pensamiento Matemático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cs typeface="Arial" pitchFamily="34" charset="0"/>
                        </a:rPr>
                        <a:t>Exploración y Comprensión del Mundo Natural y Social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cs typeface="Arial" pitchFamily="34" charset="0"/>
                        </a:rPr>
                        <a:t>Organizador Curricular 1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cs typeface="Arial" pitchFamily="34" charset="0"/>
                        </a:rPr>
                        <a:t>Aprendizaje esperado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31700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u="none" kern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+mn-ea"/>
                          <a:cs typeface="Arial" pitchFamily="34" charset="0"/>
                        </a:rPr>
                        <a:t>Número, algebra y variación</a:t>
                      </a:r>
                      <a:endParaRPr lang="es-ES" sz="1200" u="none" kern="120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+mn-ea"/>
                          <a:cs typeface="Arial" pitchFamily="34" charset="0"/>
                        </a:rPr>
                        <a:t>Identifica algunas relaciones de equivalencia entre monedas de $1, $2, $5 y $10 en situaciones reales o ficticias de compra y venta.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3197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cs typeface="Arial" pitchFamily="34" charset="0"/>
                        </a:rPr>
                        <a:t>Organizador Curricular 2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58322"/>
                  </a:ext>
                </a:extLst>
              </a:tr>
              <a:tr h="21717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u="none" kern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+mn-ea"/>
                          <a:cs typeface="Arial" pitchFamily="34" charset="0"/>
                        </a:rPr>
                        <a:t>Número </a:t>
                      </a:r>
                      <a:endParaRPr lang="es-ES" sz="1200" u="none" kern="120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730711"/>
                  </a:ext>
                </a:extLst>
              </a:tr>
            </a:tbl>
          </a:graphicData>
        </a:graphic>
      </p:graphicFrame>
      <p:graphicFrame>
        <p:nvGraphicFramePr>
          <p:cNvPr id="6" name="Tabla 8">
            <a:extLst>
              <a:ext uri="{FF2B5EF4-FFF2-40B4-BE49-F238E27FC236}">
                <a16:creationId xmlns:a16="http://schemas.microsoft.com/office/drawing/2014/main" id="{57EF1B58-6117-4386-8E85-423FDCC90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773337"/>
              </p:ext>
            </p:extLst>
          </p:nvPr>
        </p:nvGraphicFramePr>
        <p:xfrm>
          <a:off x="467544" y="5422828"/>
          <a:ext cx="8229599" cy="9636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12877">
                  <a:extLst>
                    <a:ext uri="{9D8B030D-6E8A-4147-A177-3AD203B41FA5}">
                      <a16:colId xmlns:a16="http://schemas.microsoft.com/office/drawing/2014/main" val="292343259"/>
                    </a:ext>
                  </a:extLst>
                </a:gridCol>
                <a:gridCol w="2788188">
                  <a:extLst>
                    <a:ext uri="{9D8B030D-6E8A-4147-A177-3AD203B41FA5}">
                      <a16:colId xmlns:a16="http://schemas.microsoft.com/office/drawing/2014/main" val="3846694568"/>
                    </a:ext>
                  </a:extLst>
                </a:gridCol>
                <a:gridCol w="2628534">
                  <a:extLst>
                    <a:ext uri="{9D8B030D-6E8A-4147-A177-3AD203B41FA5}">
                      <a16:colId xmlns:a16="http://schemas.microsoft.com/office/drawing/2014/main" val="2117224888"/>
                    </a:ext>
                  </a:extLst>
                </a:gridCol>
              </a:tblGrid>
              <a:tr h="129643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u="sng" dirty="0">
                          <a:effectLst/>
                          <a:latin typeface="Berlin Sans FB" panose="020E0602020502020306" pitchFamily="34" charset="0"/>
                        </a:rPr>
                        <a:t>Campo de Formación Académica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Lenguaje y Comunicación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Pensamiento Matemático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Exploración y Comprensión del Mundo Natural y Social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Organizador Curricular 1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Aprendizaje esperado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98257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Estudio.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Expresa ideas para construir textos informativos.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2689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Organizador Curricular 2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02923"/>
                  </a:ext>
                </a:extLst>
              </a:tr>
              <a:tr h="1219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Berlin Sans FB" panose="020E0602020502020306" pitchFamily="34" charset="0"/>
                        </a:rPr>
                        <a:t>Búsqueda, análisis y registro de información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3499"/>
                  </a:ext>
                </a:extLst>
              </a:tr>
            </a:tbl>
          </a:graphicData>
        </a:graphic>
      </p:graphicFrame>
      <p:graphicFrame>
        <p:nvGraphicFramePr>
          <p:cNvPr id="11" name="Tabla 8">
            <a:extLst>
              <a:ext uri="{FF2B5EF4-FFF2-40B4-BE49-F238E27FC236}">
                <a16:creationId xmlns:a16="http://schemas.microsoft.com/office/drawing/2014/main" id="{57EF1B58-6117-4386-8E85-423FDCC90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464909"/>
              </p:ext>
            </p:extLst>
          </p:nvPr>
        </p:nvGraphicFramePr>
        <p:xfrm>
          <a:off x="474730" y="4270700"/>
          <a:ext cx="8229599" cy="9636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12877">
                  <a:extLst>
                    <a:ext uri="{9D8B030D-6E8A-4147-A177-3AD203B41FA5}">
                      <a16:colId xmlns:a16="http://schemas.microsoft.com/office/drawing/2014/main" val="292343259"/>
                    </a:ext>
                  </a:extLst>
                </a:gridCol>
                <a:gridCol w="2788188">
                  <a:extLst>
                    <a:ext uri="{9D8B030D-6E8A-4147-A177-3AD203B41FA5}">
                      <a16:colId xmlns:a16="http://schemas.microsoft.com/office/drawing/2014/main" val="3846694568"/>
                    </a:ext>
                  </a:extLst>
                </a:gridCol>
                <a:gridCol w="2628534">
                  <a:extLst>
                    <a:ext uri="{9D8B030D-6E8A-4147-A177-3AD203B41FA5}">
                      <a16:colId xmlns:a16="http://schemas.microsoft.com/office/drawing/2014/main" val="2117224888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u="sng" dirty="0">
                          <a:effectLst/>
                          <a:latin typeface="Berlin Sans FB" panose="020E0602020502020306" pitchFamily="34" charset="0"/>
                        </a:rPr>
                        <a:t>Campo de Formación Académica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Lenguaje y Comunicación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Pensamiento Matemático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Exploración y Comprensión del Mundo Natural y Social</a:t>
                      </a:r>
                      <a:endParaRPr lang="es-MX" sz="1200" dirty="0">
                        <a:solidFill>
                          <a:srgbClr val="00B0F0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Organizador Curricular 1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Aprendizaje esperado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9825731"/>
                  </a:ext>
                </a:extLst>
              </a:tr>
              <a:tr h="923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Cultura y vida social. 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los beneficios de los servicios con que se cuenta en su localidad.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2689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Organizador Curricular 2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02923"/>
                  </a:ext>
                </a:extLst>
              </a:tr>
              <a:tr h="448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Berlin Sans FB" panose="020E0602020502020306" pitchFamily="34" charset="0"/>
                        </a:rPr>
                        <a:t>Interacciones con el entorno social</a:t>
                      </a:r>
                      <a:endParaRPr lang="es-MX" sz="1200" baseline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3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B0ED8BD-522D-4BA1-BCB3-23B88321F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253642"/>
              </p:ext>
            </p:extLst>
          </p:nvPr>
        </p:nvGraphicFramePr>
        <p:xfrm>
          <a:off x="269521" y="2552545"/>
          <a:ext cx="8604958" cy="31087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90111">
                  <a:extLst>
                    <a:ext uri="{9D8B030D-6E8A-4147-A177-3AD203B41FA5}">
                      <a16:colId xmlns:a16="http://schemas.microsoft.com/office/drawing/2014/main" val="2567708926"/>
                    </a:ext>
                  </a:extLst>
                </a:gridCol>
                <a:gridCol w="1877747">
                  <a:extLst>
                    <a:ext uri="{9D8B030D-6E8A-4147-A177-3AD203B41FA5}">
                      <a16:colId xmlns:a16="http://schemas.microsoft.com/office/drawing/2014/main" val="3186793012"/>
                    </a:ext>
                  </a:extLst>
                </a:gridCol>
                <a:gridCol w="1434621">
                  <a:extLst>
                    <a:ext uri="{9D8B030D-6E8A-4147-A177-3AD203B41FA5}">
                      <a16:colId xmlns:a16="http://schemas.microsoft.com/office/drawing/2014/main" val="1441038886"/>
                    </a:ext>
                  </a:extLst>
                </a:gridCol>
                <a:gridCol w="1433237">
                  <a:extLst>
                    <a:ext uri="{9D8B030D-6E8A-4147-A177-3AD203B41FA5}">
                      <a16:colId xmlns:a16="http://schemas.microsoft.com/office/drawing/2014/main" val="2958348126"/>
                    </a:ext>
                  </a:extLst>
                </a:gridCol>
                <a:gridCol w="1434621">
                  <a:extLst>
                    <a:ext uri="{9D8B030D-6E8A-4147-A177-3AD203B41FA5}">
                      <a16:colId xmlns:a16="http://schemas.microsoft.com/office/drawing/2014/main" val="1446144098"/>
                    </a:ext>
                  </a:extLst>
                </a:gridCol>
                <a:gridCol w="1434621">
                  <a:extLst>
                    <a:ext uri="{9D8B030D-6E8A-4147-A177-3AD203B41FA5}">
                      <a16:colId xmlns:a16="http://schemas.microsoft.com/office/drawing/2014/main" val="2544618083"/>
                    </a:ext>
                  </a:extLst>
                </a:gridCol>
              </a:tblGrid>
              <a:tr h="37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Berlin Sans FB" panose="020E0602020502020306" pitchFamily="34" charset="0"/>
                        </a:rPr>
                        <a:t>HORA</a:t>
                      </a:r>
                      <a:endParaRPr lang="es-MX" sz="14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LUNES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MARTES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MIERCOLES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JUEVES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VIERNES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65069"/>
                  </a:ext>
                </a:extLst>
              </a:tr>
              <a:tr h="77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8:00 – 8:20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Honores a la bandera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Activación física 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Activación física 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Activación física 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Activación física 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3493610"/>
                  </a:ext>
                </a:extLst>
              </a:tr>
              <a:tr h="122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8:20 – 8:35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Asamblea 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Asamblea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Asamblea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Asamblea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Asamblea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447228"/>
                  </a:ext>
                </a:extLst>
              </a:tr>
              <a:tr h="291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8:35 – 9:05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 de correo.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Headbanz.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Domino de monedas.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rgbClr val="0070C0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Lectura con Padres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solidFill>
                            <a:srgbClr val="0070C0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Insignias de la responsabilidad.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2919507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9:05 – 9:30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Carta.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Recolector de basura.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Texto informativo (Emergencias).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Texto informativo (Agua y luz)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Tienda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598256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9:30 – 10:00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Supermercado.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Separación de la basura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Música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 de transporte público.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Palomitas de escritura.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113941"/>
                  </a:ext>
                </a:extLst>
              </a:tr>
              <a:tr h="186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 – 10:30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Hora de comida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y recreo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73405881"/>
                  </a:ext>
                </a:extLst>
              </a:tr>
              <a:tr h="122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10:30 – 11:00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Valores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Educación Física.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Restaurant.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rgbClr val="0070C0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Feria de campos.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Educación Física.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6485738"/>
                  </a:ext>
                </a:extLst>
              </a:tr>
              <a:tr h="276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11:00 – 11:30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Nube de valores.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Taller.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Filtro de agua.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solidFill>
                            <a:srgbClr val="0070C0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Feria de campos.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921312"/>
                  </a:ext>
                </a:extLst>
              </a:tr>
              <a:tr h="191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11:30 – 12:00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Bomberos.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Policías y ladrones.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Filtro de agua.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solidFill>
                            <a:srgbClr val="0070C0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Feria de campos.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7192015"/>
                  </a:ext>
                </a:extLst>
              </a:tr>
              <a:tr h="224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12:00 – 12:30 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Texto informativo (.bomberos).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Texto informativo (Policías).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Maquina de chicles (copias).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rgbClr val="0070C0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Feria de campos.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2380178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FE5EEDA4-5084-4795-BEA9-623674DE8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659104"/>
            <a:ext cx="87129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Cronograma Semanal: Escribir el nombre de todas las actividades (Incluyendo: honores a la bandera, RCYJ, educación física, inglés, computación y clubes, etc.)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58956FA-C542-4916-8729-FB879DCEA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868" y="1182324"/>
            <a:ext cx="69482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Berlin Sans FB" panose="020E0602020502020306" pitchFamily="34" charset="0"/>
                <a:cs typeface="Arial" panose="020B0604020202020204" pitchFamily="34" charset="0"/>
              </a:rPr>
              <a:t>Proyec</a:t>
            </a:r>
            <a:r>
              <a:rPr lang="es-MX" altLang="es-MX" sz="1200" dirty="0">
                <a:solidFill>
                  <a:srgbClr val="0070C0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to de intervención socioeducativa: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latin typeface="Berlin Sans FB" panose="020E0602020502020306" pitchFamily="34" charset="0"/>
              </a:rPr>
              <a:t>“La ausencia de los padres de familia en los procesos de enseñanza-aprendizaje de sus hijos”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200" dirty="0">
              <a:latin typeface="Berlin Sans FB" panose="020E0602020502020306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latin typeface="Berlin Sans FB" panose="020E0602020502020306" pitchFamily="34" charset="0"/>
              </a:rPr>
              <a:t>Las estrategias señaladas se implementaran para involucrar a los padres de familia en la educación de sus hijos por medio de actividades que favorecen la practica de valores y acuerdos de convivencia social dentro y fuera del aula.</a:t>
            </a:r>
          </a:p>
        </p:txBody>
      </p:sp>
    </p:spTree>
    <p:extLst>
      <p:ext uri="{BB962C8B-B14F-4D97-AF65-F5344CB8AC3E}">
        <p14:creationId xmlns:p14="http://schemas.microsoft.com/office/powerpoint/2010/main" val="278314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688409"/>
              </p:ext>
            </p:extLst>
          </p:nvPr>
        </p:nvGraphicFramePr>
        <p:xfrm>
          <a:off x="144810" y="188640"/>
          <a:ext cx="8929671" cy="63630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Actividades, Organización y Consignas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Recurso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Día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Aprendizaje Esperado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79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INICIO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Servicio de correo.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Escucha la introducción del correo como servicio de su comunidad.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Menciona experiencias que ha tenido al recibir un paquete o al experiencias de padres o abuelos al recibir o enviar cartas.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Observa e identifica los elementos de la carta y lugares donde se envían los paquetes.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u="sng" dirty="0">
                        <a:solidFill>
                          <a:srgbClr val="7030A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Carta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Inicio: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Escucha las indicaciones para hacer una carta con las especificaciones con las que debe contar para ser enviada por correo.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Escribe un breve mensaje para un compañero y coloca las estampillas que obtiene del servicio de correo al comprarlas con monedas.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u="none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Deposita su carta en el buzón y el cartero reparte las cartas en el locker de cada uno de los niños.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Supermercado.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Inicio: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Se sienta en el centro del salón y responde las preguntas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¿Qué creen que haremos con el material que se encuentra alrededor?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¿Cómo podemos comprar los objetos que ven?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Desarrollo</a:t>
                      </a: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Recibe monedas para poder realizar compras, mandil en caso de ser cajero,  y bolsas para ser empacador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Cierre: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u="none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Realiza compras dependiendo de la cantidad de monedas que soliciten los cajeros para poder adquirir productos con el precio señalado.</a:t>
                      </a: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cs typeface="Times New Roman"/>
                        </a:rPr>
                        <a:t>Ejemplo de carta y paquete.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cs typeface="Times New Roman"/>
                        </a:rPr>
                        <a:t>Buzón.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cs typeface="Times New Roman"/>
                        </a:rPr>
                        <a:t>Imágenes de estampillas.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cs typeface="Times New Roman"/>
                        </a:rPr>
                        <a:t>Hojas.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cs typeface="Times New Roman"/>
                        </a:rPr>
                        <a:t>Sobres.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cs typeface="Times New Roman"/>
                        </a:rPr>
                        <a:t>Frutas.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cs typeface="Times New Roman"/>
                        </a:rPr>
                        <a:t>Empaques de comida.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cs typeface="Times New Roman"/>
                        </a:rPr>
                        <a:t>Caja registradora.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cs typeface="Times New Roman"/>
                        </a:rPr>
                        <a:t>Monedas.</a:t>
                      </a: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Lunes 2</a:t>
                      </a:r>
                      <a:endParaRPr lang="es-MX" sz="1200" b="0" dirty="0">
                        <a:solidFill>
                          <a:srgbClr val="7030A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los beneficios de los servicios con que se cuenta en su localidad.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63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97685"/>
              </p:ext>
            </p:extLst>
          </p:nvPr>
        </p:nvGraphicFramePr>
        <p:xfrm>
          <a:off x="144810" y="116632"/>
          <a:ext cx="8854380" cy="65587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Actividades, Organización y Consignas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Recurso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Día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Aprendizaje Esperado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79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INICIO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Valores.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Inicio: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Escucha </a:t>
                      </a:r>
                      <a:r>
                        <a:rPr lang="es-MX" sz="1200" dirty="0" err="1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explocacion</a:t>
                      </a: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 de los valores.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Menciona a que cree que se refiere cada uno de los valores.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u="none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Identifica cuales de ellos practica en la escuela.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Nube de valores.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Inicio: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Escucha las indicaciones (Utiliza la nube como base para pegar hojas donde escribe los valores que practica en la escuela)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Recibe el material y escribe en las hojas los valores que practica en la escuela.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u="none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Menciona la importancia de los valores en la vida cotidiana para lograr una buena convivencia.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Bomberos.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Escucha las indicaciones.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Desarrollo.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Realiza un juego de rol en el que utiliza los instrumentos y herramientas identificando su función.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Menciona la importancia de este servicio en su comunidad.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Texto informativo.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Inicio: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Comenta cual es la función de los bomberos en nuestra comunidad.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Recorta y pega una imagen acerca del servicio.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Escribe en una hoja la importancia de este servicio de la comunidad.</a:t>
                      </a: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cs typeface="Times New Roman"/>
                        </a:rPr>
                        <a:t>Hojas de maquina.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cs typeface="Times New Roman"/>
                        </a:rPr>
                        <a:t>Tiras de hojas de colores.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cs typeface="Times New Roman"/>
                        </a:rPr>
                        <a:t>Letreros de valores.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cs typeface="Times New Roman"/>
                        </a:rPr>
                        <a:t>Instrumentos de bomberos.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cs typeface="Times New Roman"/>
                        </a:rPr>
                        <a:t>Ambientación.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cs typeface="Times New Roman"/>
                        </a:rPr>
                        <a:t>Libro de servicios de la comunidad.</a:t>
                      </a: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Lunes 2</a:t>
                      </a:r>
                      <a:endParaRPr lang="es-MX" sz="1200" b="0" dirty="0">
                        <a:solidFill>
                          <a:srgbClr val="7030A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los beneficios de los servicios con que se cuenta en su localidad.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60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134657"/>
              </p:ext>
            </p:extLst>
          </p:nvPr>
        </p:nvGraphicFramePr>
        <p:xfrm>
          <a:off x="107758" y="188640"/>
          <a:ext cx="8925381" cy="64087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2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871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DESARROLLO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dirty="0">
                          <a:solidFill>
                            <a:srgbClr val="00B050"/>
                          </a:solidFill>
                          <a:effectLst/>
                          <a:latin typeface="Berlin Sans FB" panose="020E0602020502020306" pitchFamily="34" charset="0"/>
                        </a:rPr>
                        <a:t>Headbanz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50"/>
                          </a:solidFill>
                          <a:effectLst/>
                          <a:latin typeface="Berlin Sans FB" panose="020E0602020502020306" pitchFamily="34" charset="0"/>
                        </a:rPr>
                        <a:t>Inicio: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Escucha las indicaciones (Se coloca la diadema sobre la cabeza con una imagen de un servidor de la comunidad y escucha las características que dicen sus compañeros para adivinar el nombre del instrumento antes de que el tiempo se acabe) 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50"/>
                          </a:solidFill>
                          <a:effectLst/>
                          <a:latin typeface="Berlin Sans FB" panose="020E0602020502020306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Se coloca la diadema y escucha las características y funciones del servidor.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50"/>
                          </a:solidFill>
                          <a:effectLst/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u="none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Menciona el nombre del servidor de la comunidad antes de que el tiempo en el reloj de arena termine.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u="sng" dirty="0">
                        <a:solidFill>
                          <a:srgbClr val="00B05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dirty="0">
                          <a:solidFill>
                            <a:srgbClr val="00B050"/>
                          </a:solidFill>
                          <a:effectLst/>
                          <a:latin typeface="Berlin Sans FB" panose="020E0602020502020306" pitchFamily="34" charset="0"/>
                        </a:rPr>
                        <a:t>Recolector de basura.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50"/>
                          </a:solidFill>
                          <a:effectLst/>
                          <a:latin typeface="Berlin Sans FB" panose="020E0602020502020306" pitchFamily="34" charset="0"/>
                        </a:rPr>
                        <a:t>Inicio: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Responde las siguientes preguntas.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¿Quiénes son las personas que se encargan de pasar por la noche a nuestras casas para separar la basura?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¿Qué pasaría si los recolectores no pasaran por nuestras casas para recoger la basura?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Escucha explicación acerca de la función del recolector de basura.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50"/>
                          </a:solidFill>
                          <a:effectLst/>
                          <a:latin typeface="Berlin Sans FB" panose="020E0602020502020306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Observa el video acerca la separación de la basura.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50"/>
                          </a:solidFill>
                          <a:effectLst/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Menciona la importancia del servicio recolector de basura en su comunidad.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u="sng" dirty="0">
                        <a:solidFill>
                          <a:srgbClr val="00B05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dirty="0">
                          <a:solidFill>
                            <a:srgbClr val="00B050"/>
                          </a:solidFill>
                          <a:effectLst/>
                          <a:latin typeface="Berlin Sans FB" panose="020E0602020502020306" pitchFamily="34" charset="0"/>
                        </a:rPr>
                        <a:t>Separación de la basura.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50"/>
                          </a:solidFill>
                          <a:effectLst/>
                          <a:latin typeface="Berlin Sans FB" panose="020E0602020502020306" pitchFamily="34" charset="0"/>
                        </a:rPr>
                        <a:t>Inicio: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Escucha las indicaciones (Separa las imágenes de los residuos producidos comúnmente en el hogar dependiendo de los botes de basura orgánica, inorgánica reciclable e inorgánica no reciclable).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50"/>
                          </a:solidFill>
                          <a:effectLst/>
                          <a:latin typeface="Berlin Sans FB" panose="020E0602020502020306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Observa las imágenes y menciona a que tipo de residuos pertenecen.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50"/>
                          </a:solidFill>
                          <a:effectLst/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Coloca las imágenes dentro del bote correspondiente.</a:t>
                      </a: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Headbanz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Imágenes de servidores de la comunidad.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Video de separación de la basura.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Botes de basura.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Imágenes de residuos.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50"/>
                          </a:solidFill>
                          <a:effectLst/>
                          <a:latin typeface="Berlin Sans FB" panose="020E0602020502020306" pitchFamily="34" charset="0"/>
                        </a:rPr>
                        <a:t>Martes 3</a:t>
                      </a: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los beneficios de los servicios con que se cuenta en su localidad.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22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602773"/>
              </p:ext>
            </p:extLst>
          </p:nvPr>
        </p:nvGraphicFramePr>
        <p:xfrm>
          <a:off x="107758" y="188640"/>
          <a:ext cx="8928484" cy="64087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871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DESARROLLO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dirty="0">
                          <a:solidFill>
                            <a:srgbClr val="00B050"/>
                          </a:solidFill>
                          <a:effectLst/>
                          <a:latin typeface="Berlin Sans FB" panose="020E0602020502020306" pitchFamily="34" charset="0"/>
                        </a:rPr>
                        <a:t>Texto informativo (policías)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50"/>
                          </a:solidFill>
                          <a:effectLst/>
                          <a:latin typeface="Berlin Sans FB" panose="020E0602020502020306" pitchFamily="34" charset="0"/>
                        </a:rPr>
                        <a:t>Inicio</a:t>
                      </a: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  <a:latin typeface="Berlin Sans FB" panose="020E0602020502020306" pitchFamily="34" charset="0"/>
                        </a:rPr>
                        <a:t>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Comenta cual es la función de los policías en nuestra comunidad.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50"/>
                          </a:solidFill>
                          <a:effectLst/>
                          <a:latin typeface="Berlin Sans FB" panose="020E0602020502020306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Recorta y pega una imagen acerca del servicio.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50"/>
                          </a:solidFill>
                          <a:effectLst/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Escribe en una hoja la importancia de este servicio de la comunidad.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u="sng" dirty="0">
                        <a:solidFill>
                          <a:srgbClr val="00B05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dirty="0">
                          <a:solidFill>
                            <a:srgbClr val="00B050"/>
                          </a:solidFill>
                          <a:effectLst/>
                          <a:latin typeface="Berlin Sans FB" panose="020E0602020502020306" pitchFamily="34" charset="0"/>
                        </a:rPr>
                        <a:t>Filtro de agua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50"/>
                          </a:solidFill>
                          <a:effectLst/>
                          <a:latin typeface="Berlin Sans FB" panose="020E0602020502020306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Escucha explicación acerca del drenaje y los filtros de agua que se utilizan para purificar el agua.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50"/>
                          </a:solidFill>
                          <a:effectLst/>
                          <a:latin typeface="Berlin Sans FB" panose="020E0602020502020306" pitchFamily="34" charset="0"/>
                        </a:rPr>
                        <a:t>Desarrollo.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Observa el agua y responde las siguientes preguntas.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¿Crees que esta agua se pueda tomar?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¿Cómo creen que podamos hacer que este limpia?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Observa el experimento demostrativo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50"/>
                          </a:solidFill>
                          <a:effectLst/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u="none" baseline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Menciona porque cree que es importante tener el servicio de drenaje en nuestra comunidad.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u="sng" dirty="0">
                        <a:solidFill>
                          <a:srgbClr val="00B05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- Libros de servicios de la comunidad.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-Botella de agua grande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-Algodón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-Piedras gruesas.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-Piedras medianas.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-Piedras pequeñas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-Arena gruesa.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Arena fina.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-Agua sucia.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-recipiente transparente 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50"/>
                          </a:solidFill>
                          <a:effectLst/>
                          <a:latin typeface="Berlin Sans FB" panose="020E0602020502020306" pitchFamily="34" charset="0"/>
                        </a:rPr>
                        <a:t>Martes 3</a:t>
                      </a: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los beneficios de los servicios con que se cuenta en su localidad.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81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224354"/>
              </p:ext>
            </p:extLst>
          </p:nvPr>
        </p:nvGraphicFramePr>
        <p:xfrm>
          <a:off x="72135" y="116632"/>
          <a:ext cx="8964361" cy="63493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4934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DESARROLLO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Domino de monedas</a:t>
                      </a:r>
                      <a:endParaRPr lang="es-MX" sz="1200" u="sng" dirty="0">
                        <a:solidFill>
                          <a:srgbClr val="00B0F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Inicio: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Se sienta en el piso y observa las piezas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Desarrollo.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Escucha indicaciones (Por turnos cada uno pasara y colocara su pieza en el lugar que corresponda)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Quien termine de colocar las piezas primero será el ganador.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baseline="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Texto informativo (Cruz roja).</a:t>
                      </a:r>
                      <a:endParaRPr lang="es-MX" sz="1400" u="sng" dirty="0">
                        <a:solidFill>
                          <a:srgbClr val="00B0F0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Inicio: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Comenta cual es la función de los doctores y enfermeros en nuestra comunidad.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Recorta y pega una imagen acerca del servicio.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Escribe en una hoja la importancia de este servicio de la comunidad.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u="sng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Restaurant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Observa la ambientación y menciona que cree que hará con el material.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Desarrollo.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Toma el material correspondiente al rol que se le asigna (Mesero, cocinero, cajero, consumidor)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Utiliza su papel para conocer acerca de diferentes roles y al finalizar cobra a los consumidores por la cantidad correspondiente</a:t>
                      </a: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Domino de monedas.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Libros de servicios de la comunidad.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Comida de plástico.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Menú.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Tickets.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</a:rPr>
                        <a:t>Miércoles 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solidFill>
                          <a:srgbClr val="00B0F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los beneficios de los servicios con que se cuenta en su localidad.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+mn-ea"/>
                          <a:cs typeface="Arial" pitchFamily="34" charset="0"/>
                        </a:rPr>
                        <a:t>Identifica algunas relaciones de equivalencia entre monedas de $1, $2, $5 y $10 en situaciones reales o ficticias de compra y venta.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Expresa ideas para construir textos informativos.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4959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15780</TotalTime>
  <Words>3062</Words>
  <Application>Microsoft Office PowerPoint</Application>
  <PresentationFormat>Presentación en pantalla (4:3)</PresentationFormat>
  <Paragraphs>571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Berlin Sans FB</vt:lpstr>
      <vt:lpstr>Calibri</vt:lpstr>
      <vt:lpstr>Century Gothic</vt:lpstr>
      <vt:lpstr>Courier New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Lobillo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Lobillo</dc:creator>
  <cp:lastModifiedBy>Daniela Espinoza</cp:lastModifiedBy>
  <cp:revision>384</cp:revision>
  <dcterms:created xsi:type="dcterms:W3CDTF">2018-11-20T22:17:31Z</dcterms:created>
  <dcterms:modified xsi:type="dcterms:W3CDTF">2020-04-28T20:16:37Z</dcterms:modified>
</cp:coreProperties>
</file>