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7" r:id="rId5"/>
    <p:sldId id="258" r:id="rId6"/>
    <p:sldId id="259" r:id="rId7"/>
    <p:sldId id="261" r:id="rId8"/>
    <p:sldId id="262" r:id="rId9"/>
    <p:sldId id="263" r:id="rId10"/>
    <p:sldId id="264" r:id="rId11"/>
    <p:sldId id="265" r:id="rId12"/>
    <p:sldId id="266" r:id="rId13"/>
    <p:sldId id="267" r:id="rId14"/>
    <p:sldId id="271" r:id="rId15"/>
    <p:sldId id="268" r:id="rId16"/>
    <p:sldId id="269" r:id="rId17"/>
  </p:sldIdLst>
  <p:sldSz cx="1188085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654" y="6"/>
      </p:cViewPr>
      <p:guideLst>
        <p:guide orient="horz" pos="2160"/>
        <p:guide pos="37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91072" y="2130456"/>
            <a:ext cx="10098723"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782138" y="3886200"/>
            <a:ext cx="831659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40957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288233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13625" y="274669"/>
            <a:ext cx="2673192"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94052" y="274669"/>
            <a:ext cx="7821559"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149520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8C34E1-1D79-4DF0-95EA-3BE923F0FA6B}"/>
              </a:ext>
            </a:extLst>
          </p:cNvPr>
          <p:cNvSpPr>
            <a:spLocks noGrp="1"/>
          </p:cNvSpPr>
          <p:nvPr>
            <p:ph type="ctrTitle"/>
          </p:nvPr>
        </p:nvSpPr>
        <p:spPr>
          <a:xfrm>
            <a:off x="1485115" y="1122363"/>
            <a:ext cx="8910637"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416C8576-6221-4089-824D-D3F3F4E02641}"/>
              </a:ext>
            </a:extLst>
          </p:cNvPr>
          <p:cNvSpPr>
            <a:spLocks noGrp="1"/>
          </p:cNvSpPr>
          <p:nvPr>
            <p:ph type="subTitle" idx="1"/>
          </p:nvPr>
        </p:nvSpPr>
        <p:spPr>
          <a:xfrm>
            <a:off x="1485115" y="3602038"/>
            <a:ext cx="891063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1562D234-C67F-437C-AE61-36156F8675EA}"/>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A9DB0159-B8F9-4F10-94E2-A9CAEF641C50}"/>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85ED73C-7C85-4B30-9D4C-A2541C159836}"/>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672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F4305D-BCC7-4986-AA35-6C84CDEAE00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54F11F39-2F69-4EC9-8B4D-59783F39D33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CC1A7B0D-A222-4E2D-9953-C1DD817ADB12}"/>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2490592E-F074-445E-9861-F377956ABEC6}"/>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5B86842-86B9-4F54-816C-38FD00A0563C}"/>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3808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892C6E-45CD-462F-BC8D-101608749A33}"/>
              </a:ext>
            </a:extLst>
          </p:cNvPr>
          <p:cNvSpPr>
            <a:spLocks noGrp="1"/>
          </p:cNvSpPr>
          <p:nvPr>
            <p:ph type="title"/>
          </p:nvPr>
        </p:nvSpPr>
        <p:spPr>
          <a:xfrm>
            <a:off x="810623" y="1709768"/>
            <a:ext cx="10247233"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B4313A7B-3690-4FB7-A6F5-8D6AB778E86D}"/>
              </a:ext>
            </a:extLst>
          </p:cNvPr>
          <p:cNvSpPr>
            <a:spLocks noGrp="1"/>
          </p:cNvSpPr>
          <p:nvPr>
            <p:ph type="body" idx="1"/>
          </p:nvPr>
        </p:nvSpPr>
        <p:spPr>
          <a:xfrm>
            <a:off x="810623" y="4589493"/>
            <a:ext cx="1024723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FA47DA2D-D60E-43CC-AF31-4C4DA03ADE7A}"/>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042C5551-1068-43E1-A3DB-EBC7AEB8DFA1}"/>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15FFB33-7ED3-43CF-94D4-1C20951D1215}"/>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26570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1E892A-A819-4967-A382-696425045EB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891E9436-63AA-4B55-9F64-DB6AFBDD6242}"/>
              </a:ext>
            </a:extLst>
          </p:cNvPr>
          <p:cNvSpPr>
            <a:spLocks noGrp="1"/>
          </p:cNvSpPr>
          <p:nvPr>
            <p:ph sz="half" idx="1"/>
          </p:nvPr>
        </p:nvSpPr>
        <p:spPr>
          <a:xfrm>
            <a:off x="816811" y="1825625"/>
            <a:ext cx="504936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9348A3C3-E5BF-498D-9C0F-C63BC135C13F}"/>
              </a:ext>
            </a:extLst>
          </p:cNvPr>
          <p:cNvSpPr>
            <a:spLocks noGrp="1"/>
          </p:cNvSpPr>
          <p:nvPr>
            <p:ph sz="half" idx="2"/>
          </p:nvPr>
        </p:nvSpPr>
        <p:spPr>
          <a:xfrm>
            <a:off x="6014681" y="1825625"/>
            <a:ext cx="504936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003DC50C-2069-454B-A04F-DEF4093528B2}"/>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B43DAA32-DFF1-4BAD-BBD7-F87A49B573B1}"/>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E5F172F1-D6B8-4330-8D16-623D4E57CFD0}"/>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15471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9471BB-0FF3-46AF-9AE6-4F67368F229E}"/>
              </a:ext>
            </a:extLst>
          </p:cNvPr>
          <p:cNvSpPr>
            <a:spLocks noGrp="1"/>
          </p:cNvSpPr>
          <p:nvPr>
            <p:ph type="title"/>
          </p:nvPr>
        </p:nvSpPr>
        <p:spPr>
          <a:xfrm>
            <a:off x="818366" y="365129"/>
            <a:ext cx="10247233"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8B194FD1-C592-48F9-887C-220F2D286738}"/>
              </a:ext>
            </a:extLst>
          </p:cNvPr>
          <p:cNvSpPr>
            <a:spLocks noGrp="1"/>
          </p:cNvSpPr>
          <p:nvPr>
            <p:ph type="body" idx="1"/>
          </p:nvPr>
        </p:nvSpPr>
        <p:spPr>
          <a:xfrm>
            <a:off x="818365" y="1681163"/>
            <a:ext cx="50261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A8479D9B-C403-4ACA-BEAE-324DB324CCA2}"/>
              </a:ext>
            </a:extLst>
          </p:cNvPr>
          <p:cNvSpPr>
            <a:spLocks noGrp="1"/>
          </p:cNvSpPr>
          <p:nvPr>
            <p:ph sz="half" idx="2"/>
          </p:nvPr>
        </p:nvSpPr>
        <p:spPr>
          <a:xfrm>
            <a:off x="818365" y="2505075"/>
            <a:ext cx="5026155"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E5495C9D-7574-4F8A-A156-8B6DDB40B861}"/>
              </a:ext>
            </a:extLst>
          </p:cNvPr>
          <p:cNvSpPr>
            <a:spLocks noGrp="1"/>
          </p:cNvSpPr>
          <p:nvPr>
            <p:ph type="body" sz="quarter" idx="3"/>
          </p:nvPr>
        </p:nvSpPr>
        <p:spPr>
          <a:xfrm>
            <a:off x="6014687" y="1681163"/>
            <a:ext cx="50509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0105B513-D90F-4415-A7A6-9C5C3F7CB5CA}"/>
              </a:ext>
            </a:extLst>
          </p:cNvPr>
          <p:cNvSpPr>
            <a:spLocks noGrp="1"/>
          </p:cNvSpPr>
          <p:nvPr>
            <p:ph sz="quarter" idx="4"/>
          </p:nvPr>
        </p:nvSpPr>
        <p:spPr>
          <a:xfrm>
            <a:off x="6014687" y="2505075"/>
            <a:ext cx="505090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6D172E68-B585-4AE2-ABEC-416AF1E1DBA9}"/>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8" name="Marcador de pie de página 7">
            <a:extLst>
              <a:ext uri="{FF2B5EF4-FFF2-40B4-BE49-F238E27FC236}">
                <a16:creationId xmlns:a16="http://schemas.microsoft.com/office/drawing/2014/main" xmlns="" id="{17E96EBE-C97B-42F1-B8C6-D51151D56E00}"/>
              </a:ext>
            </a:extLst>
          </p:cNvPr>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86074B49-0C55-425D-B189-E468E6ED78C1}"/>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34368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420CC9-7C5D-4B8A-B162-F2C9FEBC207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71D612D3-1743-48F0-9C59-6BA271BFBAA8}"/>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4" name="Marcador de pie de página 3">
            <a:extLst>
              <a:ext uri="{FF2B5EF4-FFF2-40B4-BE49-F238E27FC236}">
                <a16:creationId xmlns:a16="http://schemas.microsoft.com/office/drawing/2014/main" xmlns="" id="{D59AB5B3-737A-470D-AFD6-7F48CBB96C06}"/>
              </a:ext>
            </a:extLst>
          </p:cNvPr>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3F6F79A8-AD3A-4C0C-9E7D-80C0633E9807}"/>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10933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8D3F795-59DC-42C3-B390-51DA1E8E4E2C}"/>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3" name="Marcador de pie de página 2">
            <a:extLst>
              <a:ext uri="{FF2B5EF4-FFF2-40B4-BE49-F238E27FC236}">
                <a16:creationId xmlns:a16="http://schemas.microsoft.com/office/drawing/2014/main" xmlns="" id="{BD576176-1989-435C-A59E-A095E7E0E6B3}"/>
              </a:ext>
            </a:extLst>
          </p:cNvPr>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6D2A12E4-865C-483A-B22B-D87A55137280}"/>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82501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DED70A-DF7E-4290-BBC2-7FE58E34DC6C}"/>
              </a:ext>
            </a:extLst>
          </p:cNvPr>
          <p:cNvSpPr>
            <a:spLocks noGrp="1"/>
          </p:cNvSpPr>
          <p:nvPr>
            <p:ph type="title"/>
          </p:nvPr>
        </p:nvSpPr>
        <p:spPr>
          <a:xfrm>
            <a:off x="818357" y="457200"/>
            <a:ext cx="3831882"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5874A0B9-EC50-465F-8C92-A1D0105FBDBA}"/>
              </a:ext>
            </a:extLst>
          </p:cNvPr>
          <p:cNvSpPr>
            <a:spLocks noGrp="1"/>
          </p:cNvSpPr>
          <p:nvPr>
            <p:ph idx="1"/>
          </p:nvPr>
        </p:nvSpPr>
        <p:spPr>
          <a:xfrm>
            <a:off x="5050917" y="987455"/>
            <a:ext cx="601468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E5D3EFED-1356-42B9-8138-E20FDCFE6C38}"/>
              </a:ext>
            </a:extLst>
          </p:cNvPr>
          <p:cNvSpPr>
            <a:spLocks noGrp="1"/>
          </p:cNvSpPr>
          <p:nvPr>
            <p:ph type="body" sz="half" idx="2"/>
          </p:nvPr>
        </p:nvSpPr>
        <p:spPr>
          <a:xfrm>
            <a:off x="818357" y="2057400"/>
            <a:ext cx="38318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67C3C63-780E-4BD5-8A6E-0F427550A99F}"/>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C1C37D8C-E402-4B35-81C4-0BE22203FCC2}"/>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3454399-A093-46F8-8386-7A1301EDB195}"/>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1681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3160003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857C06-0EB8-4412-952C-41948449AD4C}"/>
              </a:ext>
            </a:extLst>
          </p:cNvPr>
          <p:cNvSpPr>
            <a:spLocks noGrp="1"/>
          </p:cNvSpPr>
          <p:nvPr>
            <p:ph type="title"/>
          </p:nvPr>
        </p:nvSpPr>
        <p:spPr>
          <a:xfrm>
            <a:off x="818357" y="457200"/>
            <a:ext cx="3831882"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25A84992-9159-41C8-8DDD-6958AA8581B6}"/>
              </a:ext>
            </a:extLst>
          </p:cNvPr>
          <p:cNvSpPr>
            <a:spLocks noGrp="1"/>
          </p:cNvSpPr>
          <p:nvPr>
            <p:ph type="pic" idx="1"/>
          </p:nvPr>
        </p:nvSpPr>
        <p:spPr>
          <a:xfrm>
            <a:off x="5050917" y="987455"/>
            <a:ext cx="60146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44BD511F-4089-4181-96CE-16367073E8AE}"/>
              </a:ext>
            </a:extLst>
          </p:cNvPr>
          <p:cNvSpPr>
            <a:spLocks noGrp="1"/>
          </p:cNvSpPr>
          <p:nvPr>
            <p:ph type="body" sz="half" idx="2"/>
          </p:nvPr>
        </p:nvSpPr>
        <p:spPr>
          <a:xfrm>
            <a:off x="818357" y="2057400"/>
            <a:ext cx="38318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E2DBC76-E2B0-4920-964C-5450ED62827C}"/>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C5735AEC-1EBB-42E3-AD54-3042DC682F09}"/>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19DE092-556F-4E96-A7F4-62CEF02A084F}"/>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48572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E5EDA22-BD27-4932-98AB-E5C1AA98FB8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6A330257-F6D1-48DC-A80D-9A02C190DA1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99FBE507-F9ED-4E8D-AF4C-F303DD5E2F91}"/>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264FF76B-8EC1-4ECD-A399-C5BDB5E47B32}"/>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CF53D41-4BFE-451B-A75C-E479B3FC9606}"/>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65118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8E49EB0C-1F33-41B2-B698-598080A25B63}"/>
              </a:ext>
            </a:extLst>
          </p:cNvPr>
          <p:cNvSpPr>
            <a:spLocks noGrp="1"/>
          </p:cNvSpPr>
          <p:nvPr>
            <p:ph type="title" orient="vert"/>
          </p:nvPr>
        </p:nvSpPr>
        <p:spPr>
          <a:xfrm>
            <a:off x="8502244" y="365125"/>
            <a:ext cx="2561807"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09876D89-E1AE-4735-BE8C-CB6A14EE51C2}"/>
              </a:ext>
            </a:extLst>
          </p:cNvPr>
          <p:cNvSpPr>
            <a:spLocks noGrp="1"/>
          </p:cNvSpPr>
          <p:nvPr>
            <p:ph type="body" orient="vert" idx="1"/>
          </p:nvPr>
        </p:nvSpPr>
        <p:spPr>
          <a:xfrm>
            <a:off x="816812" y="365125"/>
            <a:ext cx="7536914"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8E0A10B4-1649-42CA-AB2F-CDE016CB478E}"/>
              </a:ext>
            </a:extLst>
          </p:cNvPr>
          <p:cNvSpPr>
            <a:spLocks noGrp="1"/>
          </p:cNvSpPr>
          <p:nvPr>
            <p:ph type="dt" sz="half" idx="10"/>
          </p:nvPr>
        </p:nvSpPr>
        <p:spPr/>
        <p:txBody>
          <a:body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0BD033C6-B9A3-40F2-AB91-9C592DFBEF7F}"/>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EE0CBACD-878B-4C5D-ACAD-25D064961094}"/>
              </a:ext>
            </a:extLst>
          </p:cNvPr>
          <p:cNvSpPr>
            <a:spLocks noGrp="1"/>
          </p:cNvSpPr>
          <p:nvPr>
            <p:ph type="sldNum" sz="quarter" idx="12"/>
          </p:nvPr>
        </p:nvSpPr>
        <p:spPr/>
        <p:txBody>
          <a:body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25675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8A79FB-294E-446B-A8C4-00D638F54492}"/>
              </a:ext>
            </a:extLst>
          </p:cNvPr>
          <p:cNvSpPr>
            <a:spLocks noGrp="1"/>
          </p:cNvSpPr>
          <p:nvPr>
            <p:ph type="ctrTitle"/>
          </p:nvPr>
        </p:nvSpPr>
        <p:spPr>
          <a:xfrm>
            <a:off x="1485115" y="1122363"/>
            <a:ext cx="8910637"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7D269141-8FA8-4C23-B609-92297709ECB5}"/>
              </a:ext>
            </a:extLst>
          </p:cNvPr>
          <p:cNvSpPr>
            <a:spLocks noGrp="1"/>
          </p:cNvSpPr>
          <p:nvPr>
            <p:ph type="subTitle" idx="1"/>
          </p:nvPr>
        </p:nvSpPr>
        <p:spPr>
          <a:xfrm>
            <a:off x="1485115" y="3602038"/>
            <a:ext cx="891063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08A50EBB-6050-43B7-95F9-E62A2BBEDFB2}"/>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5B9608A6-EBD7-479E-89BC-5152A3D5002A}"/>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447E437B-C350-476D-84B6-D24943BEF025}"/>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80106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97ADE0-BA5A-4076-B4C1-7CD9577DB76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C2170D40-294B-4649-A71C-2E71B2764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872F7581-926C-4318-BDF7-71F9066414B4}"/>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39C7D5E2-4155-4107-87AB-2BAE55DB048A}"/>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CBF411B-7156-44BD-81D7-3335E1C76091}"/>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09830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7E0953-15FC-4187-80DD-26D5E139AAD4}"/>
              </a:ext>
            </a:extLst>
          </p:cNvPr>
          <p:cNvSpPr>
            <a:spLocks noGrp="1"/>
          </p:cNvSpPr>
          <p:nvPr>
            <p:ph type="title"/>
          </p:nvPr>
        </p:nvSpPr>
        <p:spPr>
          <a:xfrm>
            <a:off x="810623" y="1709764"/>
            <a:ext cx="10247233"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CA014738-887B-4A6F-B736-1F6279B67C18}"/>
              </a:ext>
            </a:extLst>
          </p:cNvPr>
          <p:cNvSpPr>
            <a:spLocks noGrp="1"/>
          </p:cNvSpPr>
          <p:nvPr>
            <p:ph type="body" idx="1"/>
          </p:nvPr>
        </p:nvSpPr>
        <p:spPr>
          <a:xfrm>
            <a:off x="810623" y="4589489"/>
            <a:ext cx="1024723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4DC41A43-0618-4B73-A462-C4F02D73BC86}"/>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4F391790-875C-4EB6-9B96-EC9E71445C47}"/>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685EF3A-8E96-42E3-8670-3C23B99D41D9}"/>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95538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E9B543-5A23-497A-B65F-1798DAD30E7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3ADAA458-B32C-4447-8FC5-D7C680AF3C57}"/>
              </a:ext>
            </a:extLst>
          </p:cNvPr>
          <p:cNvSpPr>
            <a:spLocks noGrp="1"/>
          </p:cNvSpPr>
          <p:nvPr>
            <p:ph sz="half" idx="1"/>
          </p:nvPr>
        </p:nvSpPr>
        <p:spPr>
          <a:xfrm>
            <a:off x="816811" y="1825625"/>
            <a:ext cx="504936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D5A4560F-D060-486E-9F19-8D631F18B072}"/>
              </a:ext>
            </a:extLst>
          </p:cNvPr>
          <p:cNvSpPr>
            <a:spLocks noGrp="1"/>
          </p:cNvSpPr>
          <p:nvPr>
            <p:ph sz="half" idx="2"/>
          </p:nvPr>
        </p:nvSpPr>
        <p:spPr>
          <a:xfrm>
            <a:off x="6014681" y="1825625"/>
            <a:ext cx="504936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2A847BB5-D3BB-404B-8068-DCA1E4411CB4}"/>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7E984110-A664-447C-9C6A-9044CF6D0460}"/>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BBCA38D-A56D-4C30-8287-6747B3390129}"/>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72925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EE26F0-6606-4ED5-99E9-5C5A9AC5E468}"/>
              </a:ext>
            </a:extLst>
          </p:cNvPr>
          <p:cNvSpPr>
            <a:spLocks noGrp="1"/>
          </p:cNvSpPr>
          <p:nvPr>
            <p:ph type="title"/>
          </p:nvPr>
        </p:nvSpPr>
        <p:spPr>
          <a:xfrm>
            <a:off x="818366" y="365129"/>
            <a:ext cx="10247233"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861F9DA2-AA13-483A-8E74-41D8A0E8D7AF}"/>
              </a:ext>
            </a:extLst>
          </p:cNvPr>
          <p:cNvSpPr>
            <a:spLocks noGrp="1"/>
          </p:cNvSpPr>
          <p:nvPr>
            <p:ph type="body" idx="1"/>
          </p:nvPr>
        </p:nvSpPr>
        <p:spPr>
          <a:xfrm>
            <a:off x="818365" y="1681163"/>
            <a:ext cx="50261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CD8F527E-35F3-4032-8445-869A5C844D29}"/>
              </a:ext>
            </a:extLst>
          </p:cNvPr>
          <p:cNvSpPr>
            <a:spLocks noGrp="1"/>
          </p:cNvSpPr>
          <p:nvPr>
            <p:ph sz="half" idx="2"/>
          </p:nvPr>
        </p:nvSpPr>
        <p:spPr>
          <a:xfrm>
            <a:off x="818365" y="2505075"/>
            <a:ext cx="5026155"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23BAA617-1804-4DB2-A841-5F5409C5B820}"/>
              </a:ext>
            </a:extLst>
          </p:cNvPr>
          <p:cNvSpPr>
            <a:spLocks noGrp="1"/>
          </p:cNvSpPr>
          <p:nvPr>
            <p:ph type="body" sz="quarter" idx="3"/>
          </p:nvPr>
        </p:nvSpPr>
        <p:spPr>
          <a:xfrm>
            <a:off x="6014687" y="1681163"/>
            <a:ext cx="50509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020961F-F677-48C4-A742-2C486B5EEE4B}"/>
              </a:ext>
            </a:extLst>
          </p:cNvPr>
          <p:cNvSpPr>
            <a:spLocks noGrp="1"/>
          </p:cNvSpPr>
          <p:nvPr>
            <p:ph sz="quarter" idx="4"/>
          </p:nvPr>
        </p:nvSpPr>
        <p:spPr>
          <a:xfrm>
            <a:off x="6014687" y="2505075"/>
            <a:ext cx="505090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201E4467-C2CE-414D-B2D4-DD240730F5F9}"/>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8" name="Marcador de pie de página 7">
            <a:extLst>
              <a:ext uri="{FF2B5EF4-FFF2-40B4-BE49-F238E27FC236}">
                <a16:creationId xmlns:a16="http://schemas.microsoft.com/office/drawing/2014/main" xmlns="" id="{1A5AF131-E47E-4A18-9902-9E5B9DE242E4}"/>
              </a:ext>
            </a:extLst>
          </p:cNvPr>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403DF7EB-FD81-4AD6-ABE1-64DB1C097C79}"/>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58920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60DCE9-DB9B-4457-A7C7-C120391E4C1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93B413BC-8F73-48F1-988A-00B2DA4A9D4F}"/>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4" name="Marcador de pie de página 3">
            <a:extLst>
              <a:ext uri="{FF2B5EF4-FFF2-40B4-BE49-F238E27FC236}">
                <a16:creationId xmlns:a16="http://schemas.microsoft.com/office/drawing/2014/main" xmlns="" id="{CD38E993-0A94-4787-80CE-9181A65AE190}"/>
              </a:ext>
            </a:extLst>
          </p:cNvPr>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B6704033-1BD8-4636-9852-C4006BD75D74}"/>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45313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6CADBBC-990E-41CA-B02B-0239626F1CAC}"/>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3" name="Marcador de pie de página 2">
            <a:extLst>
              <a:ext uri="{FF2B5EF4-FFF2-40B4-BE49-F238E27FC236}">
                <a16:creationId xmlns:a16="http://schemas.microsoft.com/office/drawing/2014/main" xmlns="" id="{F07DBF5E-3A0E-4FFE-ABC3-CB6F1AAF5A69}"/>
              </a:ext>
            </a:extLst>
          </p:cNvPr>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02EC5A34-8390-4A0B-9839-EB90E85AAB93}"/>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0049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38514" y="4406931"/>
            <a:ext cx="10098723"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38514" y="2906713"/>
            <a:ext cx="1009872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338829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981190-490B-4FC0-9E74-A75CBDA308AD}"/>
              </a:ext>
            </a:extLst>
          </p:cNvPr>
          <p:cNvSpPr>
            <a:spLocks noGrp="1"/>
          </p:cNvSpPr>
          <p:nvPr>
            <p:ph type="title"/>
          </p:nvPr>
        </p:nvSpPr>
        <p:spPr>
          <a:xfrm>
            <a:off x="818357" y="457200"/>
            <a:ext cx="3831882"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061FA890-A697-4C2B-AC2A-CF2F4A6E014F}"/>
              </a:ext>
            </a:extLst>
          </p:cNvPr>
          <p:cNvSpPr>
            <a:spLocks noGrp="1"/>
          </p:cNvSpPr>
          <p:nvPr>
            <p:ph idx="1"/>
          </p:nvPr>
        </p:nvSpPr>
        <p:spPr>
          <a:xfrm>
            <a:off x="5050917" y="987451"/>
            <a:ext cx="601468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86CDCDFC-9DC0-4C66-96A4-33AD703A7FCE}"/>
              </a:ext>
            </a:extLst>
          </p:cNvPr>
          <p:cNvSpPr>
            <a:spLocks noGrp="1"/>
          </p:cNvSpPr>
          <p:nvPr>
            <p:ph type="body" sz="half" idx="2"/>
          </p:nvPr>
        </p:nvSpPr>
        <p:spPr>
          <a:xfrm>
            <a:off x="818357" y="2057400"/>
            <a:ext cx="38318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E59E4E4B-3725-4674-BA2E-63E300BBA07E}"/>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5537E16B-65E4-4C86-93A9-FD383BEB1435}"/>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E8616DF-11CD-40D7-9500-8ECF9D9368C2}"/>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47491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45AF3C-205C-4503-B9E6-27F2B925B0A3}"/>
              </a:ext>
            </a:extLst>
          </p:cNvPr>
          <p:cNvSpPr>
            <a:spLocks noGrp="1"/>
          </p:cNvSpPr>
          <p:nvPr>
            <p:ph type="title"/>
          </p:nvPr>
        </p:nvSpPr>
        <p:spPr>
          <a:xfrm>
            <a:off x="818357" y="457200"/>
            <a:ext cx="3831882"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532E7A0E-B7D4-468D-8B43-AADDC662C175}"/>
              </a:ext>
            </a:extLst>
          </p:cNvPr>
          <p:cNvSpPr>
            <a:spLocks noGrp="1"/>
          </p:cNvSpPr>
          <p:nvPr>
            <p:ph type="pic" idx="1"/>
          </p:nvPr>
        </p:nvSpPr>
        <p:spPr>
          <a:xfrm>
            <a:off x="5050917" y="987451"/>
            <a:ext cx="60146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E4798936-87AB-40C5-A1B6-DBA006FE856B}"/>
              </a:ext>
            </a:extLst>
          </p:cNvPr>
          <p:cNvSpPr>
            <a:spLocks noGrp="1"/>
          </p:cNvSpPr>
          <p:nvPr>
            <p:ph type="body" sz="half" idx="2"/>
          </p:nvPr>
        </p:nvSpPr>
        <p:spPr>
          <a:xfrm>
            <a:off x="818357" y="2057400"/>
            <a:ext cx="38318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D404D10-0492-40CD-9A17-0BB855378574}"/>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4E86A544-A18C-4687-852B-71DDED851DD1}"/>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F8610D3-E378-4120-B61E-0ABE0F7A7FC5}"/>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82841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243961-EC19-4C7E-A4E7-573E06B74C5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607B1414-06AC-4AFC-93A8-230BF656FD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A0111F92-347F-4B56-B8EC-1779A37D17B6}"/>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1031AB6C-5CEC-441F-A193-83E870E5758B}"/>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42DCC4FA-B9C1-4D01-AAFB-83AE3F0D3FE9}"/>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5721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E2007FB-A6A8-462E-88AC-B47D5D3153A9}"/>
              </a:ext>
            </a:extLst>
          </p:cNvPr>
          <p:cNvSpPr>
            <a:spLocks noGrp="1"/>
          </p:cNvSpPr>
          <p:nvPr>
            <p:ph type="title" orient="vert"/>
          </p:nvPr>
        </p:nvSpPr>
        <p:spPr>
          <a:xfrm>
            <a:off x="8502244" y="365125"/>
            <a:ext cx="2561807"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B907799C-87E6-4F85-B6AB-38C6FA2B7AAD}"/>
              </a:ext>
            </a:extLst>
          </p:cNvPr>
          <p:cNvSpPr>
            <a:spLocks noGrp="1"/>
          </p:cNvSpPr>
          <p:nvPr>
            <p:ph type="body" orient="vert" idx="1"/>
          </p:nvPr>
        </p:nvSpPr>
        <p:spPr>
          <a:xfrm>
            <a:off x="816812" y="365125"/>
            <a:ext cx="7536914"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AF060DBF-1F53-4304-815B-A59CF8FEB99A}"/>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5BE75936-A278-4179-954E-C3CB4C22A1E6}"/>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C4C37607-0FAB-4DF4-809E-7B4A11A0F14A}"/>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34139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8A79FB-294E-446B-A8C4-00D638F54492}"/>
              </a:ext>
            </a:extLst>
          </p:cNvPr>
          <p:cNvSpPr>
            <a:spLocks noGrp="1"/>
          </p:cNvSpPr>
          <p:nvPr>
            <p:ph type="ctrTitle"/>
          </p:nvPr>
        </p:nvSpPr>
        <p:spPr>
          <a:xfrm>
            <a:off x="1485115" y="1122363"/>
            <a:ext cx="8910637"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7D269141-8FA8-4C23-B609-92297709ECB5}"/>
              </a:ext>
            </a:extLst>
          </p:cNvPr>
          <p:cNvSpPr>
            <a:spLocks noGrp="1"/>
          </p:cNvSpPr>
          <p:nvPr>
            <p:ph type="subTitle" idx="1"/>
          </p:nvPr>
        </p:nvSpPr>
        <p:spPr>
          <a:xfrm>
            <a:off x="1485115" y="3602038"/>
            <a:ext cx="891063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08A50EBB-6050-43B7-95F9-E62A2BBEDFB2}"/>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5B9608A6-EBD7-479E-89BC-5152A3D5002A}"/>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447E437B-C350-476D-84B6-D24943BEF025}"/>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92044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97ADE0-BA5A-4076-B4C1-7CD9577DB76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C2170D40-294B-4649-A71C-2E71B2764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872F7581-926C-4318-BDF7-71F9066414B4}"/>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39C7D5E2-4155-4107-87AB-2BAE55DB048A}"/>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CBF411B-7156-44BD-81D7-3335E1C76091}"/>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46179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7E0953-15FC-4187-80DD-26D5E139AAD4}"/>
              </a:ext>
            </a:extLst>
          </p:cNvPr>
          <p:cNvSpPr>
            <a:spLocks noGrp="1"/>
          </p:cNvSpPr>
          <p:nvPr>
            <p:ph type="title"/>
          </p:nvPr>
        </p:nvSpPr>
        <p:spPr>
          <a:xfrm>
            <a:off x="810623" y="1709758"/>
            <a:ext cx="10247233"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CA014738-887B-4A6F-B736-1F6279B67C18}"/>
              </a:ext>
            </a:extLst>
          </p:cNvPr>
          <p:cNvSpPr>
            <a:spLocks noGrp="1"/>
          </p:cNvSpPr>
          <p:nvPr>
            <p:ph type="body" idx="1"/>
          </p:nvPr>
        </p:nvSpPr>
        <p:spPr>
          <a:xfrm>
            <a:off x="810623" y="4589483"/>
            <a:ext cx="1024723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4DC41A43-0618-4B73-A462-C4F02D73BC86}"/>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4F391790-875C-4EB6-9B96-EC9E71445C47}"/>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685EF3A-8E96-42E3-8670-3C23B99D41D9}"/>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75649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E9B543-5A23-497A-B65F-1798DAD30E7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3ADAA458-B32C-4447-8FC5-D7C680AF3C57}"/>
              </a:ext>
            </a:extLst>
          </p:cNvPr>
          <p:cNvSpPr>
            <a:spLocks noGrp="1"/>
          </p:cNvSpPr>
          <p:nvPr>
            <p:ph sz="half" idx="1"/>
          </p:nvPr>
        </p:nvSpPr>
        <p:spPr>
          <a:xfrm>
            <a:off x="816811" y="1825625"/>
            <a:ext cx="504936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D5A4560F-D060-486E-9F19-8D631F18B072}"/>
              </a:ext>
            </a:extLst>
          </p:cNvPr>
          <p:cNvSpPr>
            <a:spLocks noGrp="1"/>
          </p:cNvSpPr>
          <p:nvPr>
            <p:ph sz="half" idx="2"/>
          </p:nvPr>
        </p:nvSpPr>
        <p:spPr>
          <a:xfrm>
            <a:off x="6014681" y="1825625"/>
            <a:ext cx="5049361"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2A847BB5-D3BB-404B-8068-DCA1E4411CB4}"/>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7E984110-A664-447C-9C6A-9044CF6D0460}"/>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BBCA38D-A56D-4C30-8287-6747B3390129}"/>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41456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EE26F0-6606-4ED5-99E9-5C5A9AC5E468}"/>
              </a:ext>
            </a:extLst>
          </p:cNvPr>
          <p:cNvSpPr>
            <a:spLocks noGrp="1"/>
          </p:cNvSpPr>
          <p:nvPr>
            <p:ph type="title"/>
          </p:nvPr>
        </p:nvSpPr>
        <p:spPr>
          <a:xfrm>
            <a:off x="818366" y="365129"/>
            <a:ext cx="10247233"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861F9DA2-AA13-483A-8E74-41D8A0E8D7AF}"/>
              </a:ext>
            </a:extLst>
          </p:cNvPr>
          <p:cNvSpPr>
            <a:spLocks noGrp="1"/>
          </p:cNvSpPr>
          <p:nvPr>
            <p:ph type="body" idx="1"/>
          </p:nvPr>
        </p:nvSpPr>
        <p:spPr>
          <a:xfrm>
            <a:off x="818365" y="1681163"/>
            <a:ext cx="50261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CD8F527E-35F3-4032-8445-869A5C844D29}"/>
              </a:ext>
            </a:extLst>
          </p:cNvPr>
          <p:cNvSpPr>
            <a:spLocks noGrp="1"/>
          </p:cNvSpPr>
          <p:nvPr>
            <p:ph sz="half" idx="2"/>
          </p:nvPr>
        </p:nvSpPr>
        <p:spPr>
          <a:xfrm>
            <a:off x="818365" y="2505075"/>
            <a:ext cx="5026155"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23BAA617-1804-4DB2-A841-5F5409C5B820}"/>
              </a:ext>
            </a:extLst>
          </p:cNvPr>
          <p:cNvSpPr>
            <a:spLocks noGrp="1"/>
          </p:cNvSpPr>
          <p:nvPr>
            <p:ph type="body" sz="quarter" idx="3"/>
          </p:nvPr>
        </p:nvSpPr>
        <p:spPr>
          <a:xfrm>
            <a:off x="6014687" y="1681163"/>
            <a:ext cx="50509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020961F-F677-48C4-A742-2C486B5EEE4B}"/>
              </a:ext>
            </a:extLst>
          </p:cNvPr>
          <p:cNvSpPr>
            <a:spLocks noGrp="1"/>
          </p:cNvSpPr>
          <p:nvPr>
            <p:ph sz="quarter" idx="4"/>
          </p:nvPr>
        </p:nvSpPr>
        <p:spPr>
          <a:xfrm>
            <a:off x="6014687" y="2505075"/>
            <a:ext cx="505090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201E4467-C2CE-414D-B2D4-DD240730F5F9}"/>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8" name="Marcador de pie de página 7">
            <a:extLst>
              <a:ext uri="{FF2B5EF4-FFF2-40B4-BE49-F238E27FC236}">
                <a16:creationId xmlns:a16="http://schemas.microsoft.com/office/drawing/2014/main" xmlns="" id="{1A5AF131-E47E-4A18-9902-9E5B9DE242E4}"/>
              </a:ext>
            </a:extLst>
          </p:cNvPr>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403DF7EB-FD81-4AD6-ABE1-64DB1C097C79}"/>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00228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60DCE9-DB9B-4457-A7C7-C120391E4C1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93B413BC-8F73-48F1-988A-00B2DA4A9D4F}"/>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4" name="Marcador de pie de página 3">
            <a:extLst>
              <a:ext uri="{FF2B5EF4-FFF2-40B4-BE49-F238E27FC236}">
                <a16:creationId xmlns:a16="http://schemas.microsoft.com/office/drawing/2014/main" xmlns="" id="{CD38E993-0A94-4787-80CE-9181A65AE190}"/>
              </a:ext>
            </a:extLst>
          </p:cNvPr>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B6704033-1BD8-4636-9852-C4006BD75D74}"/>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5796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94050" y="1600206"/>
            <a:ext cx="5247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039433" y="1600206"/>
            <a:ext cx="5247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3503072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6CADBBC-990E-41CA-B02B-0239626F1CAC}"/>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3" name="Marcador de pie de página 2">
            <a:extLst>
              <a:ext uri="{FF2B5EF4-FFF2-40B4-BE49-F238E27FC236}">
                <a16:creationId xmlns:a16="http://schemas.microsoft.com/office/drawing/2014/main" xmlns="" id="{F07DBF5E-3A0E-4FFE-ABC3-CB6F1AAF5A69}"/>
              </a:ext>
            </a:extLst>
          </p:cNvPr>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02EC5A34-8390-4A0B-9839-EB90E85AAB93}"/>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52537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981190-490B-4FC0-9E74-A75CBDA308AD}"/>
              </a:ext>
            </a:extLst>
          </p:cNvPr>
          <p:cNvSpPr>
            <a:spLocks noGrp="1"/>
          </p:cNvSpPr>
          <p:nvPr>
            <p:ph type="title"/>
          </p:nvPr>
        </p:nvSpPr>
        <p:spPr>
          <a:xfrm>
            <a:off x="818357" y="457200"/>
            <a:ext cx="3831882"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061FA890-A697-4C2B-AC2A-CF2F4A6E014F}"/>
              </a:ext>
            </a:extLst>
          </p:cNvPr>
          <p:cNvSpPr>
            <a:spLocks noGrp="1"/>
          </p:cNvSpPr>
          <p:nvPr>
            <p:ph idx="1"/>
          </p:nvPr>
        </p:nvSpPr>
        <p:spPr>
          <a:xfrm>
            <a:off x="5050917" y="987445"/>
            <a:ext cx="601468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86CDCDFC-9DC0-4C66-96A4-33AD703A7FCE}"/>
              </a:ext>
            </a:extLst>
          </p:cNvPr>
          <p:cNvSpPr>
            <a:spLocks noGrp="1"/>
          </p:cNvSpPr>
          <p:nvPr>
            <p:ph type="body" sz="half" idx="2"/>
          </p:nvPr>
        </p:nvSpPr>
        <p:spPr>
          <a:xfrm>
            <a:off x="818357" y="2057400"/>
            <a:ext cx="38318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E59E4E4B-3725-4674-BA2E-63E300BBA07E}"/>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5537E16B-65E4-4C86-93A9-FD383BEB1435}"/>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E8616DF-11CD-40D7-9500-8ECF9D9368C2}"/>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56925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45AF3C-205C-4503-B9E6-27F2B925B0A3}"/>
              </a:ext>
            </a:extLst>
          </p:cNvPr>
          <p:cNvSpPr>
            <a:spLocks noGrp="1"/>
          </p:cNvSpPr>
          <p:nvPr>
            <p:ph type="title"/>
          </p:nvPr>
        </p:nvSpPr>
        <p:spPr>
          <a:xfrm>
            <a:off x="818357" y="457200"/>
            <a:ext cx="3831882"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532E7A0E-B7D4-468D-8B43-AADDC662C175}"/>
              </a:ext>
            </a:extLst>
          </p:cNvPr>
          <p:cNvSpPr>
            <a:spLocks noGrp="1"/>
          </p:cNvSpPr>
          <p:nvPr>
            <p:ph type="pic" idx="1"/>
          </p:nvPr>
        </p:nvSpPr>
        <p:spPr>
          <a:xfrm>
            <a:off x="5050917" y="987445"/>
            <a:ext cx="60146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E4798936-87AB-40C5-A1B6-DBA006FE856B}"/>
              </a:ext>
            </a:extLst>
          </p:cNvPr>
          <p:cNvSpPr>
            <a:spLocks noGrp="1"/>
          </p:cNvSpPr>
          <p:nvPr>
            <p:ph type="body" sz="half" idx="2"/>
          </p:nvPr>
        </p:nvSpPr>
        <p:spPr>
          <a:xfrm>
            <a:off x="818357" y="2057400"/>
            <a:ext cx="38318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D404D10-0492-40CD-9A17-0BB855378574}"/>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4E86A544-A18C-4687-852B-71DDED851DD1}"/>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F8610D3-E378-4120-B61E-0ABE0F7A7FC5}"/>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11563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243961-EC19-4C7E-A4E7-573E06B74C5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607B1414-06AC-4AFC-93A8-230BF656FD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A0111F92-347F-4B56-B8EC-1779A37D17B6}"/>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1031AB6C-5CEC-441F-A193-83E870E5758B}"/>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42DCC4FA-B9C1-4D01-AAFB-83AE3F0D3FE9}"/>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880103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E2007FB-A6A8-462E-88AC-B47D5D3153A9}"/>
              </a:ext>
            </a:extLst>
          </p:cNvPr>
          <p:cNvSpPr>
            <a:spLocks noGrp="1"/>
          </p:cNvSpPr>
          <p:nvPr>
            <p:ph type="title" orient="vert"/>
          </p:nvPr>
        </p:nvSpPr>
        <p:spPr>
          <a:xfrm>
            <a:off x="8502242" y="365125"/>
            <a:ext cx="2561807"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B907799C-87E6-4F85-B6AB-38C6FA2B7AAD}"/>
              </a:ext>
            </a:extLst>
          </p:cNvPr>
          <p:cNvSpPr>
            <a:spLocks noGrp="1"/>
          </p:cNvSpPr>
          <p:nvPr>
            <p:ph type="body" orient="vert" idx="1"/>
          </p:nvPr>
        </p:nvSpPr>
        <p:spPr>
          <a:xfrm>
            <a:off x="816809" y="365125"/>
            <a:ext cx="7536914"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AF060DBF-1F53-4304-815B-A59CF8FEB99A}"/>
              </a:ext>
            </a:extLst>
          </p:cNvPr>
          <p:cNvSpPr>
            <a:spLocks noGrp="1"/>
          </p:cNvSpPr>
          <p:nvPr>
            <p:ph type="dt" sz="half" idx="10"/>
          </p:nvPr>
        </p:nvSpPr>
        <p:spPr/>
        <p:txBody>
          <a:body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5BE75936-A278-4179-954E-C3CB4C22A1E6}"/>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C4C37607-0FAB-4DF4-809E-7B4A11A0F14A}"/>
              </a:ext>
            </a:extLst>
          </p:cNvPr>
          <p:cNvSpPr>
            <a:spLocks noGrp="1"/>
          </p:cNvSpPr>
          <p:nvPr>
            <p:ph type="sldNum" sz="quarter" idx="12"/>
          </p:nvPr>
        </p:nvSpPr>
        <p:spPr/>
        <p:txBody>
          <a:body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8313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94050" y="1535113"/>
            <a:ext cx="5249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94050" y="2174875"/>
            <a:ext cx="5249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035319" y="1535113"/>
            <a:ext cx="52515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035319" y="2174875"/>
            <a:ext cx="52515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9425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328497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287845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4046" y="273050"/>
            <a:ext cx="390871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645092" y="273081"/>
            <a:ext cx="6641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94046" y="1435103"/>
            <a:ext cx="39087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53212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28731" y="4800600"/>
            <a:ext cx="712851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28731" y="612775"/>
            <a:ext cx="71285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28731" y="5367338"/>
            <a:ext cx="71285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B90F9D-213C-4459-A9C6-395021B7C166}" type="datetimeFigureOut">
              <a:rPr lang="es-ES" smtClean="0"/>
              <a:t>29/04/2020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169C41-69B6-4878-A3B5-F739BFCBF35D}" type="slidenum">
              <a:rPr lang="es-ES" smtClean="0"/>
              <a:t>‹Nº›</a:t>
            </a:fld>
            <a:endParaRPr lang="es-ES"/>
          </a:p>
        </p:txBody>
      </p:sp>
    </p:spTree>
    <p:extLst>
      <p:ext uri="{BB962C8B-B14F-4D97-AF65-F5344CB8AC3E}">
        <p14:creationId xmlns:p14="http://schemas.microsoft.com/office/powerpoint/2010/main" val="112570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94052" y="274638"/>
            <a:ext cx="10692766"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94052" y="1600206"/>
            <a:ext cx="10692766"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594051" y="6356381"/>
            <a:ext cx="2772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90F9D-213C-4459-A9C6-395021B7C166}" type="datetimeFigureOut">
              <a:rPr lang="es-ES" smtClean="0"/>
              <a:t>29/04/2020</a:t>
            </a:fld>
            <a:endParaRPr lang="es-ES"/>
          </a:p>
        </p:txBody>
      </p:sp>
      <p:sp>
        <p:nvSpPr>
          <p:cNvPr id="5" name="4 Marcador de pie de página"/>
          <p:cNvSpPr>
            <a:spLocks noGrp="1"/>
          </p:cNvSpPr>
          <p:nvPr>
            <p:ph type="ftr" sz="quarter" idx="3"/>
          </p:nvPr>
        </p:nvSpPr>
        <p:spPr>
          <a:xfrm>
            <a:off x="4059291" y="6356381"/>
            <a:ext cx="37622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514617" y="6356381"/>
            <a:ext cx="27721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69C41-69B6-4878-A3B5-F739BFCBF35D}" type="slidenum">
              <a:rPr lang="es-ES" smtClean="0"/>
              <a:t>‹Nº›</a:t>
            </a:fld>
            <a:endParaRPr lang="es-ES"/>
          </a:p>
        </p:txBody>
      </p:sp>
    </p:spTree>
    <p:extLst>
      <p:ext uri="{BB962C8B-B14F-4D97-AF65-F5344CB8AC3E}">
        <p14:creationId xmlns:p14="http://schemas.microsoft.com/office/powerpoint/2010/main" val="222223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7D7FB32-9CE0-42F1-B961-3A82851E5189}"/>
              </a:ext>
            </a:extLst>
          </p:cNvPr>
          <p:cNvSpPr>
            <a:spLocks noGrp="1"/>
          </p:cNvSpPr>
          <p:nvPr>
            <p:ph type="title"/>
          </p:nvPr>
        </p:nvSpPr>
        <p:spPr>
          <a:xfrm>
            <a:off x="816810" y="365129"/>
            <a:ext cx="10247233"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EE950DF1-2748-40BF-9B1D-F62080988BA1}"/>
              </a:ext>
            </a:extLst>
          </p:cNvPr>
          <p:cNvSpPr>
            <a:spLocks noGrp="1"/>
          </p:cNvSpPr>
          <p:nvPr>
            <p:ph type="body" idx="1"/>
          </p:nvPr>
        </p:nvSpPr>
        <p:spPr>
          <a:xfrm>
            <a:off x="816810" y="1825625"/>
            <a:ext cx="10247233"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58C80661-FC83-4CE3-9648-B2E741F45F40}"/>
              </a:ext>
            </a:extLst>
          </p:cNvPr>
          <p:cNvSpPr>
            <a:spLocks noGrp="1"/>
          </p:cNvSpPr>
          <p:nvPr>
            <p:ph type="dt" sz="half" idx="2"/>
          </p:nvPr>
        </p:nvSpPr>
        <p:spPr>
          <a:xfrm>
            <a:off x="816809" y="6356380"/>
            <a:ext cx="2673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43FFD-4609-48B3-A734-5B37F376C5C3}"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AC8B3104-8A65-4B54-B4F2-4B9AAD4BB509}"/>
              </a:ext>
            </a:extLst>
          </p:cNvPr>
          <p:cNvSpPr>
            <a:spLocks noGrp="1"/>
          </p:cNvSpPr>
          <p:nvPr>
            <p:ph type="ftr" sz="quarter" idx="3"/>
          </p:nvPr>
        </p:nvSpPr>
        <p:spPr>
          <a:xfrm>
            <a:off x="3935533" y="6356380"/>
            <a:ext cx="4009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CBE6D3A9-1B49-439B-8C23-81036C969FC1}"/>
              </a:ext>
            </a:extLst>
          </p:cNvPr>
          <p:cNvSpPr>
            <a:spLocks noGrp="1"/>
          </p:cNvSpPr>
          <p:nvPr>
            <p:ph type="sldNum" sz="quarter" idx="4"/>
          </p:nvPr>
        </p:nvSpPr>
        <p:spPr>
          <a:xfrm>
            <a:off x="8390858" y="6356380"/>
            <a:ext cx="26731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6A979-F228-4887-8A5C-23126F2F7E72}"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25248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A2A4B84-0D91-4484-AB14-0DFB72C85E41}"/>
              </a:ext>
            </a:extLst>
          </p:cNvPr>
          <p:cNvSpPr>
            <a:spLocks noGrp="1"/>
          </p:cNvSpPr>
          <p:nvPr>
            <p:ph type="title"/>
          </p:nvPr>
        </p:nvSpPr>
        <p:spPr>
          <a:xfrm>
            <a:off x="816810" y="365129"/>
            <a:ext cx="10247233"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F48ECBA3-C954-4B7C-AB78-50EDFA1A1BA6}"/>
              </a:ext>
            </a:extLst>
          </p:cNvPr>
          <p:cNvSpPr>
            <a:spLocks noGrp="1"/>
          </p:cNvSpPr>
          <p:nvPr>
            <p:ph type="body" idx="1"/>
          </p:nvPr>
        </p:nvSpPr>
        <p:spPr>
          <a:xfrm>
            <a:off x="816810" y="1825625"/>
            <a:ext cx="10247233"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E23DF275-D027-450E-B51D-98524FA2A6A9}"/>
              </a:ext>
            </a:extLst>
          </p:cNvPr>
          <p:cNvSpPr>
            <a:spLocks noGrp="1"/>
          </p:cNvSpPr>
          <p:nvPr>
            <p:ph type="dt" sz="half" idx="2"/>
          </p:nvPr>
        </p:nvSpPr>
        <p:spPr>
          <a:xfrm>
            <a:off x="816809" y="6356376"/>
            <a:ext cx="2673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361FD551-0BF5-4C62-B109-25C6EBCA70F9}"/>
              </a:ext>
            </a:extLst>
          </p:cNvPr>
          <p:cNvSpPr>
            <a:spLocks noGrp="1"/>
          </p:cNvSpPr>
          <p:nvPr>
            <p:ph type="ftr" sz="quarter" idx="3"/>
          </p:nvPr>
        </p:nvSpPr>
        <p:spPr>
          <a:xfrm>
            <a:off x="3935533" y="6356376"/>
            <a:ext cx="4009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857E6F98-C1FF-494C-ABFE-2C5BA874BBBA}"/>
              </a:ext>
            </a:extLst>
          </p:cNvPr>
          <p:cNvSpPr>
            <a:spLocks noGrp="1"/>
          </p:cNvSpPr>
          <p:nvPr>
            <p:ph type="sldNum" sz="quarter" idx="4"/>
          </p:nvPr>
        </p:nvSpPr>
        <p:spPr>
          <a:xfrm>
            <a:off x="8390858" y="6356376"/>
            <a:ext cx="26731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367245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A2A4B84-0D91-4484-AB14-0DFB72C85E41}"/>
              </a:ext>
            </a:extLst>
          </p:cNvPr>
          <p:cNvSpPr>
            <a:spLocks noGrp="1"/>
          </p:cNvSpPr>
          <p:nvPr>
            <p:ph type="title"/>
          </p:nvPr>
        </p:nvSpPr>
        <p:spPr>
          <a:xfrm>
            <a:off x="816810" y="365129"/>
            <a:ext cx="10247233"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F48ECBA3-C954-4B7C-AB78-50EDFA1A1BA6}"/>
              </a:ext>
            </a:extLst>
          </p:cNvPr>
          <p:cNvSpPr>
            <a:spLocks noGrp="1"/>
          </p:cNvSpPr>
          <p:nvPr>
            <p:ph type="body" idx="1"/>
          </p:nvPr>
        </p:nvSpPr>
        <p:spPr>
          <a:xfrm>
            <a:off x="816810" y="1825625"/>
            <a:ext cx="10247233"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E23DF275-D027-450E-B51D-98524FA2A6A9}"/>
              </a:ext>
            </a:extLst>
          </p:cNvPr>
          <p:cNvSpPr>
            <a:spLocks noGrp="1"/>
          </p:cNvSpPr>
          <p:nvPr>
            <p:ph type="dt" sz="half" idx="2"/>
          </p:nvPr>
        </p:nvSpPr>
        <p:spPr>
          <a:xfrm>
            <a:off x="816809" y="6356370"/>
            <a:ext cx="2673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B0982-543B-4879-8C62-D09F7216C214}" type="datetimeFigureOut">
              <a:rPr lang="es-MX" smtClean="0">
                <a:solidFill>
                  <a:prstClr val="black">
                    <a:tint val="75000"/>
                  </a:prstClr>
                </a:solidFill>
              </a:rPr>
              <a:pPr/>
              <a:t>29/04/2020</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361FD551-0BF5-4C62-B109-25C6EBCA70F9}"/>
              </a:ext>
            </a:extLst>
          </p:cNvPr>
          <p:cNvSpPr>
            <a:spLocks noGrp="1"/>
          </p:cNvSpPr>
          <p:nvPr>
            <p:ph type="ftr" sz="quarter" idx="3"/>
          </p:nvPr>
        </p:nvSpPr>
        <p:spPr>
          <a:xfrm>
            <a:off x="3935533" y="6356370"/>
            <a:ext cx="4009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857E6F98-C1FF-494C-ABFE-2C5BA874BBBA}"/>
              </a:ext>
            </a:extLst>
          </p:cNvPr>
          <p:cNvSpPr>
            <a:spLocks noGrp="1"/>
          </p:cNvSpPr>
          <p:nvPr>
            <p:ph type="sldNum" sz="quarter" idx="4"/>
          </p:nvPr>
        </p:nvSpPr>
        <p:spPr>
          <a:xfrm>
            <a:off x="8390858" y="6356370"/>
            <a:ext cx="26731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9513B-2CA9-4490-9BCA-970F46D942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460476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6C9C437B-86AF-4B18-A514-1FE68E0E9BA7}"/>
              </a:ext>
            </a:extLst>
          </p:cNvPr>
          <p:cNvSpPr>
            <a:spLocks noGrp="1"/>
          </p:cNvSpPr>
          <p:nvPr>
            <p:ph type="title"/>
          </p:nvPr>
        </p:nvSpPr>
        <p:spPr>
          <a:xfrm>
            <a:off x="720857" y="375058"/>
            <a:ext cx="10287216" cy="6061357"/>
          </a:xfrm>
          <a:solidFill>
            <a:schemeClr val="bg1"/>
          </a:solidFill>
        </p:spPr>
        <p:txBody>
          <a:bodyPr>
            <a:normAutofit/>
          </a:bodyPr>
          <a:lstStyle/>
          <a:p>
            <a:pPr algn="ctr"/>
            <a:r>
              <a:rPr lang="es-MX" sz="2400" dirty="0">
                <a:latin typeface="Berlin Sans FB" panose="020E0602020502020306" pitchFamily="34" charset="0"/>
              </a:rPr>
              <a:t>ESCUELA NORMAL DE EDUCACIÓN PREESCOLAR DEL </a:t>
            </a:r>
            <a:br>
              <a:rPr lang="es-MX" sz="2400" dirty="0">
                <a:latin typeface="Berlin Sans FB" panose="020E0602020502020306" pitchFamily="34" charset="0"/>
              </a:rPr>
            </a:br>
            <a:r>
              <a:rPr lang="es-MX" sz="2400" dirty="0">
                <a:latin typeface="Berlin Sans FB" panose="020E0602020502020306" pitchFamily="34" charset="0"/>
              </a:rPr>
              <a:t>ESTADO DE COAHUILA DE ZARAGOZA</a:t>
            </a:r>
            <a:br>
              <a:rPr lang="es-MX" sz="2400" dirty="0">
                <a:latin typeface="Berlin Sans FB" panose="020E0602020502020306" pitchFamily="34" charset="0"/>
              </a:rPr>
            </a:br>
            <a:r>
              <a:rPr lang="es-MX" sz="2400" dirty="0">
                <a:latin typeface="Berlin Sans FB" panose="020E0602020502020306" pitchFamily="34" charset="0"/>
              </a:rPr>
              <a:t>Licenciatura en Educacion Preescolar.</a:t>
            </a:r>
            <a:br>
              <a:rPr lang="es-MX" sz="2400" dirty="0">
                <a:latin typeface="Berlin Sans FB" panose="020E0602020502020306" pitchFamily="34" charset="0"/>
              </a:rPr>
            </a:br>
            <a:r>
              <a:rPr lang="es-MX" sz="2400" dirty="0">
                <a:latin typeface="Berlin Sans FB" panose="020E0602020502020306" pitchFamily="34" charset="0"/>
              </a:rPr>
              <a:t>Ciclo escolar 2019-2020.</a:t>
            </a:r>
            <a:br>
              <a:rPr lang="es-MX" sz="2400" dirty="0">
                <a:latin typeface="Berlin Sans FB" panose="020E0602020502020306" pitchFamily="34" charset="0"/>
              </a:rPr>
            </a:br>
            <a:r>
              <a:rPr lang="es-MX" sz="2400" dirty="0">
                <a:latin typeface="Berlin Sans FB" panose="020E0602020502020306" pitchFamily="34" charset="0"/>
              </a:rPr>
              <a:t/>
            </a:r>
            <a:br>
              <a:rPr lang="es-MX" sz="2400" dirty="0">
                <a:latin typeface="Berlin Sans FB" panose="020E0602020502020306" pitchFamily="34" charset="0"/>
              </a:rPr>
            </a:br>
            <a:r>
              <a:rPr lang="es-MX" sz="2400" dirty="0">
                <a:latin typeface="Berlin Sans FB" panose="020E0602020502020306" pitchFamily="34" charset="0"/>
              </a:rPr>
              <a:t> </a:t>
            </a:r>
            <a:br>
              <a:rPr lang="es-MX" sz="2400" dirty="0">
                <a:latin typeface="Berlin Sans FB" panose="020E0602020502020306" pitchFamily="34" charset="0"/>
              </a:rPr>
            </a:br>
            <a:r>
              <a:rPr lang="es-MX" sz="2400" dirty="0">
                <a:latin typeface="Berlin Sans FB" panose="020E0602020502020306" pitchFamily="34" charset="0"/>
              </a:rPr>
              <a:t/>
            </a:r>
            <a:br>
              <a:rPr lang="es-MX" sz="2400" dirty="0">
                <a:latin typeface="Berlin Sans FB" panose="020E0602020502020306" pitchFamily="34" charset="0"/>
              </a:rPr>
            </a:br>
            <a:r>
              <a:rPr lang="es-MX" sz="2400" dirty="0">
                <a:latin typeface="Berlin Sans FB" panose="020E0602020502020306" pitchFamily="34" charset="0"/>
              </a:rPr>
              <a:t/>
            </a:r>
            <a:br>
              <a:rPr lang="es-MX" sz="2400" dirty="0">
                <a:latin typeface="Berlin Sans FB" panose="020E0602020502020306" pitchFamily="34" charset="0"/>
              </a:rPr>
            </a:br>
            <a:r>
              <a:rPr lang="es-MX" sz="2400" dirty="0">
                <a:solidFill>
                  <a:schemeClr val="accent1"/>
                </a:solidFill>
                <a:latin typeface="Berlin Sans FB" panose="020E0602020502020306" pitchFamily="34" charset="0"/>
              </a:rPr>
              <a:t>Nombre del Alumno Practicante: Berenice Abigail Farias Arroyo. </a:t>
            </a:r>
            <a:r>
              <a:rPr lang="es-MX" sz="2400" dirty="0">
                <a:solidFill>
                  <a:srgbClr val="FFC000"/>
                </a:solidFill>
                <a:latin typeface="Berlin Sans FB" panose="020E0602020502020306" pitchFamily="34" charset="0"/>
              </a:rPr>
              <a:t/>
            </a:r>
            <a:br>
              <a:rPr lang="es-MX" sz="2400" dirty="0">
                <a:solidFill>
                  <a:srgbClr val="FFC000"/>
                </a:solidFill>
                <a:latin typeface="Berlin Sans FB" panose="020E0602020502020306" pitchFamily="34" charset="0"/>
              </a:rPr>
            </a:br>
            <a:r>
              <a:rPr lang="es-MX" sz="2000" dirty="0">
                <a:latin typeface="Berlin Sans FB" panose="020E0602020502020306" pitchFamily="34" charset="0"/>
              </a:rPr>
              <a:t>Grado: 3    Sección: B  Número de Lista: 4</a:t>
            </a:r>
            <a:br>
              <a:rPr lang="es-MX" sz="2000" dirty="0">
                <a:latin typeface="Berlin Sans FB" panose="020E0602020502020306" pitchFamily="34" charset="0"/>
              </a:rPr>
            </a:br>
            <a:r>
              <a:rPr lang="es-MX" sz="2000" dirty="0">
                <a:solidFill>
                  <a:srgbClr val="FF0000"/>
                </a:solidFill>
                <a:latin typeface="Berlin Sans FB" panose="020E0602020502020306" pitchFamily="34" charset="0"/>
              </a:rPr>
              <a:t>Institución de Práctica: </a:t>
            </a:r>
            <a:r>
              <a:rPr lang="es-MX" sz="2000" dirty="0" err="1">
                <a:solidFill>
                  <a:srgbClr val="FF0000"/>
                </a:solidFill>
                <a:latin typeface="Berlin Sans FB" panose="020E0602020502020306" pitchFamily="34" charset="0"/>
              </a:rPr>
              <a:t>Jardin</a:t>
            </a:r>
            <a:r>
              <a:rPr lang="es-MX" sz="2000" dirty="0">
                <a:solidFill>
                  <a:srgbClr val="FF0000"/>
                </a:solidFill>
                <a:latin typeface="Berlin Sans FB" panose="020E0602020502020306" pitchFamily="34" charset="0"/>
              </a:rPr>
              <a:t> de niños “Guadalupe Gonzales Ortiz “T.M</a:t>
            </a:r>
            <a:br>
              <a:rPr lang="es-MX" sz="2000" dirty="0">
                <a:solidFill>
                  <a:srgbClr val="FF0000"/>
                </a:solidFill>
                <a:latin typeface="Berlin Sans FB" panose="020E0602020502020306" pitchFamily="34" charset="0"/>
              </a:rPr>
            </a:br>
            <a:r>
              <a:rPr lang="es-MX" sz="2000" dirty="0">
                <a:latin typeface="Berlin Sans FB" panose="020E0602020502020306" pitchFamily="34" charset="0"/>
              </a:rPr>
              <a:t>Clave:05EJN0097C   Zona Escolar: 103.</a:t>
            </a:r>
            <a:br>
              <a:rPr lang="es-MX" sz="2000" dirty="0">
                <a:latin typeface="Berlin Sans FB" panose="020E0602020502020306" pitchFamily="34" charset="0"/>
              </a:rPr>
            </a:br>
            <a:r>
              <a:rPr lang="es-MX" sz="2000" dirty="0">
                <a:latin typeface="Berlin Sans FB" panose="020E0602020502020306" pitchFamily="34" charset="0"/>
              </a:rPr>
              <a:t> Grado en el que realiza su práctica: 3B.</a:t>
            </a:r>
            <a:br>
              <a:rPr lang="es-MX" sz="2000" dirty="0">
                <a:latin typeface="Berlin Sans FB" panose="020E0602020502020306" pitchFamily="34" charset="0"/>
              </a:rPr>
            </a:br>
            <a:r>
              <a:rPr lang="es-MX" sz="2000" dirty="0">
                <a:solidFill>
                  <a:srgbClr val="7030A0"/>
                </a:solidFill>
                <a:latin typeface="Berlin Sans FB" panose="020E0602020502020306" pitchFamily="34" charset="0"/>
              </a:rPr>
              <a:t>Nombre del Educador(a) </a:t>
            </a:r>
            <a:r>
              <a:rPr lang="es-MX" sz="2000" dirty="0" err="1">
                <a:solidFill>
                  <a:srgbClr val="7030A0"/>
                </a:solidFill>
                <a:latin typeface="Berlin Sans FB" panose="020E0602020502020306" pitchFamily="34" charset="0"/>
              </a:rPr>
              <a:t>Titular:Maria</a:t>
            </a:r>
            <a:r>
              <a:rPr lang="es-MX" sz="2000" dirty="0">
                <a:solidFill>
                  <a:srgbClr val="7030A0"/>
                </a:solidFill>
                <a:latin typeface="Berlin Sans FB" panose="020E0602020502020306" pitchFamily="34" charset="0"/>
              </a:rPr>
              <a:t> de Lourdes Herrera del Llano. </a:t>
            </a:r>
            <a:r>
              <a:rPr lang="es-MX" sz="2000" dirty="0">
                <a:latin typeface="Berlin Sans FB" panose="020E0602020502020306" pitchFamily="34" charset="0"/>
              </a:rPr>
              <a:t/>
            </a:r>
            <a:br>
              <a:rPr lang="es-MX" sz="2000" dirty="0">
                <a:latin typeface="Berlin Sans FB" panose="020E0602020502020306" pitchFamily="34" charset="0"/>
              </a:rPr>
            </a:br>
            <a:r>
              <a:rPr lang="es-MX" sz="2000" dirty="0">
                <a:solidFill>
                  <a:srgbClr val="00B050"/>
                </a:solidFill>
                <a:latin typeface="Berlin Sans FB" panose="020E0602020502020306" pitchFamily="34" charset="0"/>
              </a:rPr>
              <a:t>Total de niños:32  Niños: 19 Niñas: 13</a:t>
            </a:r>
            <a:r>
              <a:rPr lang="es-MX" sz="2000" dirty="0">
                <a:latin typeface="Berlin Sans FB" panose="020E0602020502020306" pitchFamily="34" charset="0"/>
              </a:rPr>
              <a:t/>
            </a:r>
            <a:br>
              <a:rPr lang="es-MX" sz="2000" dirty="0">
                <a:latin typeface="Berlin Sans FB" panose="020E0602020502020306" pitchFamily="34" charset="0"/>
              </a:rPr>
            </a:br>
            <a:r>
              <a:rPr lang="es-MX" sz="2000" dirty="0">
                <a:latin typeface="Berlin Sans FB" panose="020E0602020502020306" pitchFamily="34" charset="0"/>
              </a:rPr>
              <a:t>Periodo de Práctica: </a:t>
            </a:r>
            <a:r>
              <a:rPr lang="es-MX" sz="2000" dirty="0" smtClean="0">
                <a:latin typeface="Berlin Sans FB" panose="020E0602020502020306" pitchFamily="34" charset="0"/>
              </a:rPr>
              <a:t>.</a:t>
            </a:r>
            <a:endParaRPr lang="es-MX" sz="2400" dirty="0">
              <a:latin typeface="Berlin Sans FB" panose="020E0602020502020306" pitchFamily="34" charset="0"/>
            </a:endParaRPr>
          </a:p>
        </p:txBody>
      </p:sp>
      <p:pic>
        <p:nvPicPr>
          <p:cNvPr id="5" name="Imagen 4">
            <a:extLst>
              <a:ext uri="{FF2B5EF4-FFF2-40B4-BE49-F238E27FC236}">
                <a16:creationId xmlns:a16="http://schemas.microsoft.com/office/drawing/2014/main" xmlns="" id="{57AC7750-8791-43A6-8D4B-9A4BB6451E5B}"/>
              </a:ext>
            </a:extLst>
          </p:cNvPr>
          <p:cNvPicPr>
            <a:picLocks noChangeAspect="1"/>
          </p:cNvPicPr>
          <p:nvPr/>
        </p:nvPicPr>
        <p:blipFill>
          <a:blip r:embed="rId3"/>
          <a:stretch>
            <a:fillRect/>
          </a:stretch>
        </p:blipFill>
        <p:spPr>
          <a:xfrm>
            <a:off x="5259771" y="2284096"/>
            <a:ext cx="1361341" cy="1144904"/>
          </a:xfrm>
          <a:prstGeom prst="rect">
            <a:avLst/>
          </a:prstGeom>
        </p:spPr>
      </p:pic>
      <p:pic>
        <p:nvPicPr>
          <p:cNvPr id="13" name="Imagen 12">
            <a:extLst>
              <a:ext uri="{FF2B5EF4-FFF2-40B4-BE49-F238E27FC236}">
                <a16:creationId xmlns:a16="http://schemas.microsoft.com/office/drawing/2014/main" xmlns="" id="{D830EF3A-8F9F-45F8-A7A5-5AEB871189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 y="5709380"/>
            <a:ext cx="1124641" cy="1298620"/>
          </a:xfrm>
          <a:prstGeom prst="rect">
            <a:avLst/>
          </a:prstGeom>
        </p:spPr>
      </p:pic>
      <p:pic>
        <p:nvPicPr>
          <p:cNvPr id="17" name="Imagen 16">
            <a:extLst>
              <a:ext uri="{FF2B5EF4-FFF2-40B4-BE49-F238E27FC236}">
                <a16:creationId xmlns:a16="http://schemas.microsoft.com/office/drawing/2014/main" xmlns="" id="{BE2A6D72-C487-4F46-B0B9-52905ACF64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5634" y="40984"/>
            <a:ext cx="2356167" cy="2626339"/>
          </a:xfrm>
          <a:prstGeom prst="rect">
            <a:avLst/>
          </a:prstGeom>
        </p:spPr>
      </p:pic>
      <p:pic>
        <p:nvPicPr>
          <p:cNvPr id="7" name="Imagen 6" descr="Imagen que contiene edificio, ventana, tráfico&#10;&#10;Descripción generada automáticamente">
            <a:extLst>
              <a:ext uri="{FF2B5EF4-FFF2-40B4-BE49-F238E27FC236}">
                <a16:creationId xmlns:a16="http://schemas.microsoft.com/office/drawing/2014/main" xmlns="" id="{1A1DDE1B-365F-4D53-817B-B24BEA29F6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 y="673922"/>
            <a:ext cx="1772643" cy="1360461"/>
          </a:xfrm>
          <a:prstGeom prst="rect">
            <a:avLst/>
          </a:prstGeom>
        </p:spPr>
      </p:pic>
      <p:pic>
        <p:nvPicPr>
          <p:cNvPr id="9" name="Imagen 8">
            <a:extLst>
              <a:ext uri="{FF2B5EF4-FFF2-40B4-BE49-F238E27FC236}">
                <a16:creationId xmlns:a16="http://schemas.microsoft.com/office/drawing/2014/main" xmlns="" id="{02B118F6-D66B-40E5-8121-2DC993F7C3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520" y="1899138"/>
            <a:ext cx="1210259" cy="1732230"/>
          </a:xfrm>
          <a:prstGeom prst="rect">
            <a:avLst/>
          </a:prstGeom>
        </p:spPr>
      </p:pic>
      <p:pic>
        <p:nvPicPr>
          <p:cNvPr id="15" name="Imagen 14">
            <a:extLst>
              <a:ext uri="{FF2B5EF4-FFF2-40B4-BE49-F238E27FC236}">
                <a16:creationId xmlns:a16="http://schemas.microsoft.com/office/drawing/2014/main" xmlns="" id="{96C65275-50FB-4DC5-802A-4EE84F73B9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5168" y="4437112"/>
            <a:ext cx="1305617" cy="2465252"/>
          </a:xfrm>
          <a:prstGeom prst="rect">
            <a:avLst/>
          </a:prstGeom>
        </p:spPr>
      </p:pic>
    </p:spTree>
    <p:extLst>
      <p:ext uri="{BB962C8B-B14F-4D97-AF65-F5344CB8AC3E}">
        <p14:creationId xmlns:p14="http://schemas.microsoft.com/office/powerpoint/2010/main" val="323299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235F85CC-8DED-4D88-B33E-978EBA3F9B8D}"/>
              </a:ext>
            </a:extLst>
          </p:cNvPr>
          <p:cNvGraphicFramePr>
            <a:graphicFrameLocks noGrp="1"/>
          </p:cNvGraphicFramePr>
          <p:nvPr>
            <p:extLst>
              <p:ext uri="{D42A27DB-BD31-4B8C-83A1-F6EECF244321}">
                <p14:modId xmlns:p14="http://schemas.microsoft.com/office/powerpoint/2010/main" val="1675985741"/>
              </p:ext>
            </p:extLst>
          </p:nvPr>
        </p:nvGraphicFramePr>
        <p:xfrm>
          <a:off x="134478" y="149861"/>
          <a:ext cx="11371187" cy="5394960"/>
        </p:xfrm>
        <a:graphic>
          <a:graphicData uri="http://schemas.openxmlformats.org/drawingml/2006/table">
            <a:tbl>
              <a:tblPr>
                <a:tableStyleId>{5940675A-B579-460E-94D1-54222C63F5DA}</a:tableStyleId>
              </a:tblPr>
              <a:tblGrid>
                <a:gridCol w="609632">
                  <a:extLst>
                    <a:ext uri="{9D8B030D-6E8A-4147-A177-3AD203B41FA5}">
                      <a16:colId xmlns:a16="http://schemas.microsoft.com/office/drawing/2014/main" xmlns="" val="709903074"/>
                    </a:ext>
                  </a:extLst>
                </a:gridCol>
                <a:gridCol w="5166294">
                  <a:extLst>
                    <a:ext uri="{9D8B030D-6E8A-4147-A177-3AD203B41FA5}">
                      <a16:colId xmlns:a16="http://schemas.microsoft.com/office/drawing/2014/main" xmlns="" val="779513077"/>
                    </a:ext>
                  </a:extLst>
                </a:gridCol>
                <a:gridCol w="1521854">
                  <a:extLst>
                    <a:ext uri="{9D8B030D-6E8A-4147-A177-3AD203B41FA5}">
                      <a16:colId xmlns:a16="http://schemas.microsoft.com/office/drawing/2014/main" xmlns="" val="189841462"/>
                    </a:ext>
                  </a:extLst>
                </a:gridCol>
                <a:gridCol w="921123">
                  <a:extLst>
                    <a:ext uri="{9D8B030D-6E8A-4147-A177-3AD203B41FA5}">
                      <a16:colId xmlns:a16="http://schemas.microsoft.com/office/drawing/2014/main" xmlns="" val="3424304112"/>
                    </a:ext>
                  </a:extLst>
                </a:gridCol>
                <a:gridCol w="3152284">
                  <a:extLst>
                    <a:ext uri="{9D8B030D-6E8A-4147-A177-3AD203B41FA5}">
                      <a16:colId xmlns:a16="http://schemas.microsoft.com/office/drawing/2014/main" xmlns="" val="2614840826"/>
                    </a:ext>
                  </a:extLst>
                </a:gridCol>
              </a:tblGrid>
              <a:tr h="351844">
                <a:tc>
                  <a:txBody>
                    <a:bodyPr/>
                    <a:lstStyle/>
                    <a:p>
                      <a:endParaRPr lang="es-MX" dirty="0"/>
                    </a:p>
                  </a:txBody>
                  <a:tcPr marL="89106" marR="89106"/>
                </a:tc>
                <a:tc>
                  <a:txBody>
                    <a:bodyPr/>
                    <a:lstStyle/>
                    <a:p>
                      <a:r>
                        <a:rPr lang="es-MX" sz="1800" kern="1200" dirty="0">
                          <a:solidFill>
                            <a:schemeClr val="tx1"/>
                          </a:solidFill>
                          <a:effectLst/>
                          <a:latin typeface="+mn-lt"/>
                          <a:ea typeface="+mn-ea"/>
                          <a:cs typeface="+mn-cs"/>
                        </a:rPr>
                        <a:t>Actividades, organización y consigna. </a:t>
                      </a:r>
                      <a:endParaRPr lang="es-MX" dirty="0"/>
                    </a:p>
                  </a:txBody>
                  <a:tcPr marL="89106" marR="89106">
                    <a:solidFill>
                      <a:srgbClr val="6600FF"/>
                    </a:solidFill>
                  </a:tcPr>
                </a:tc>
                <a:tc>
                  <a:txBody>
                    <a:bodyPr/>
                    <a:lstStyle/>
                    <a:p>
                      <a:r>
                        <a:rPr lang="es-MX" dirty="0"/>
                        <a:t>Recursos.</a:t>
                      </a:r>
                    </a:p>
                  </a:txBody>
                  <a:tcPr marL="89106" marR="89106">
                    <a:solidFill>
                      <a:srgbClr val="FF3399"/>
                    </a:solidFill>
                  </a:tcPr>
                </a:tc>
                <a:tc>
                  <a:txBody>
                    <a:bodyPr/>
                    <a:lstStyle/>
                    <a:p>
                      <a:r>
                        <a:rPr lang="es-MX" dirty="0"/>
                        <a:t>Tiempo</a:t>
                      </a:r>
                    </a:p>
                  </a:txBody>
                  <a:tcPr marL="89106" marR="89106">
                    <a:solidFill>
                      <a:srgbClr val="FF9933"/>
                    </a:solidFill>
                  </a:tcPr>
                </a:tc>
                <a:tc>
                  <a:txBody>
                    <a:bodyPr/>
                    <a:lstStyle/>
                    <a:p>
                      <a:r>
                        <a:rPr lang="es-MX" dirty="0"/>
                        <a:t>Aprendizaje esperado. </a:t>
                      </a:r>
                    </a:p>
                  </a:txBody>
                  <a:tcPr marL="89106" marR="89106">
                    <a:solidFill>
                      <a:srgbClr val="CC00CC"/>
                    </a:solidFill>
                  </a:tcPr>
                </a:tc>
                <a:extLst>
                  <a:ext uri="{0D108BD9-81ED-4DB2-BD59-A6C34878D82A}">
                    <a16:rowId xmlns:a16="http://schemas.microsoft.com/office/drawing/2014/main" xmlns="" val="682871357"/>
                  </a:ext>
                </a:extLst>
              </a:tr>
              <a:tr h="1964461">
                <a:tc rowSpan="2">
                  <a:txBody>
                    <a:bodyPr/>
                    <a:lstStyle/>
                    <a:p>
                      <a:r>
                        <a:rPr lang="es-MX" sz="3600" dirty="0"/>
                        <a:t>DE</a:t>
                      </a:r>
                    </a:p>
                    <a:p>
                      <a:r>
                        <a:rPr lang="es-MX" sz="3600" dirty="0"/>
                        <a:t>SARROLLO</a:t>
                      </a:r>
                    </a:p>
                  </a:txBody>
                  <a:tcPr marL="89106" marR="89106">
                    <a:solidFill>
                      <a:srgbClr val="FFF033"/>
                    </a:solidFill>
                  </a:tcPr>
                </a:tc>
                <a:tc>
                  <a:txBody>
                    <a:bodyPr/>
                    <a:lstStyle/>
                    <a:p>
                      <a:r>
                        <a:rPr lang="es-MX" sz="1600" b="1" dirty="0"/>
                        <a:t>Actividad.  ¿Cuántos pompones tenemos</a:t>
                      </a:r>
                      <a:r>
                        <a:rPr lang="es-MX" sz="1600" b="1" dirty="0" smtClean="0"/>
                        <a:t>?.</a:t>
                      </a:r>
                      <a:endParaRPr lang="es-MX" sz="1600" b="1" dirty="0"/>
                    </a:p>
                    <a:p>
                      <a:r>
                        <a:rPr lang="es-MX" sz="1600" b="0" dirty="0" err="1"/>
                        <a:t>I.Observa</a:t>
                      </a:r>
                      <a:r>
                        <a:rPr lang="es-MX" sz="1600" b="0" dirty="0"/>
                        <a:t> las imágenes de los dinosaurios.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600" b="0" dirty="0"/>
                        <a:t>D. En equipo recibe copias cada copia se encuentra un cuadro en donde debe de colorar pompones de acuerdo al numero que dice en la hoja.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600" b="0" dirty="0"/>
                        <a:t>Cuenta los pompones que el numero de la colección.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600" b="0" dirty="0"/>
                        <a:t>C. Comparte con otros compañeros las hojas que tienen.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Hojas de maquina.</a:t>
                      </a:r>
                    </a:p>
                    <a:p>
                      <a:r>
                        <a:rPr lang="es-MX" sz="1600" dirty="0"/>
                        <a:t>Pompones.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20 minutos. </a:t>
                      </a:r>
                    </a:p>
                  </a:txBody>
                  <a:tcPr marL="89106" marR="89106">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MX" sz="1600" dirty="0"/>
                        <a:t>Cuenta colecciones no mayores a 20 elementos</a:t>
                      </a:r>
                      <a:endParaRPr lang="es-MX" sz="1600" dirty="0">
                        <a:effectLst/>
                        <a:latin typeface="Abadi" panose="020B0604020104020204" pitchFamily="34" charset="0"/>
                        <a:ea typeface="Calibri" panose="020F0502020204030204" pitchFamily="34" charset="0"/>
                        <a:cs typeface="Times New Roman" panose="02020603050405020304" pitchFamily="18" charset="0"/>
                      </a:endParaRPr>
                    </a:p>
                  </a:txBody>
                  <a:tcPr marL="89106" marR="89106">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86390616"/>
                  </a:ext>
                </a:extLst>
              </a:tr>
              <a:tr h="1458991">
                <a:tc vMerge="1">
                  <a:txBody>
                    <a:bodyPr/>
                    <a:lstStyle/>
                    <a:p>
                      <a:endParaRPr lang="es-MX"/>
                    </a:p>
                  </a:txBody>
                  <a:tcPr/>
                </a:tc>
                <a:tc>
                  <a:txBody>
                    <a:bodyPr/>
                    <a:lstStyle/>
                    <a:p>
                      <a:r>
                        <a:rPr lang="es-MX" sz="1600" b="1" dirty="0"/>
                        <a:t>Actividad. Flora </a:t>
                      </a:r>
                      <a:r>
                        <a:rPr lang="es-MX" sz="1600" b="1" dirty="0" smtClean="0"/>
                        <a:t>Coahuila.</a:t>
                      </a:r>
                      <a:endParaRPr lang="es-MX" sz="1600" b="1" dirty="0"/>
                    </a:p>
                    <a:p>
                      <a:r>
                        <a:rPr lang="es-MX" sz="1600" b="0" dirty="0" err="1"/>
                        <a:t>I.Observa</a:t>
                      </a:r>
                      <a:r>
                        <a:rPr lang="es-MX" sz="1600" b="0" dirty="0"/>
                        <a:t> las imágenes que se encuentran en el pizarrón y el cactus, responde ¿en donde han visto estas plantas o imágenes?, ¿en donde creen que se encuentran?. </a:t>
                      </a:r>
                    </a:p>
                    <a:p>
                      <a:r>
                        <a:rPr lang="es-MX" sz="1600" b="0" dirty="0"/>
                        <a:t>D. Escucha la explicación sobre la flora que habita en Coahuila y sus características. </a:t>
                      </a:r>
                    </a:p>
                    <a:p>
                      <a:r>
                        <a:rPr lang="es-MX" sz="1600" b="0" dirty="0"/>
                        <a:t>Registra en una tabla sobre la flora de Coahuila. </a:t>
                      </a:r>
                    </a:p>
                    <a:p>
                      <a:r>
                        <a:rPr lang="es-MX" sz="1600" b="0" dirty="0"/>
                        <a:t>C. Responde las siguientes preguntas ¿Cuál es la flora que les gusto mas?, ¿en donde han visto la flora?, ¿en donde están ubicadas la flora que observan en estas imágenes?, ¿Qué observaron en las imágenes?.  </a:t>
                      </a:r>
                    </a:p>
                  </a:txBody>
                  <a:tcPr marL="89106" marR="89106">
                    <a:lnT w="12700" cap="flat" cmpd="sng" algn="ctr">
                      <a:solidFill>
                        <a:schemeClr val="tx1"/>
                      </a:solidFill>
                      <a:prstDash val="solid"/>
                      <a:round/>
                      <a:headEnd type="none" w="med" len="med"/>
                      <a:tailEnd type="none" w="med" len="med"/>
                    </a:lnT>
                  </a:tcPr>
                </a:tc>
                <a:tc>
                  <a:txBody>
                    <a:bodyPr/>
                    <a:lstStyle/>
                    <a:p>
                      <a:r>
                        <a:rPr lang="es-MX" sz="1600" dirty="0"/>
                        <a:t>Imágenes sobre la flora de Coahuila (</a:t>
                      </a:r>
                      <a:r>
                        <a:rPr lang="es-MX" sz="1600" dirty="0" err="1"/>
                        <a:t>monterreales</a:t>
                      </a:r>
                      <a:r>
                        <a:rPr lang="es-MX" sz="1600" dirty="0"/>
                        <a:t>, yucas, nopales, magueyes)</a:t>
                      </a:r>
                    </a:p>
                  </a:txBody>
                  <a:tcPr marL="89106" marR="89106">
                    <a:lnT w="12700" cap="flat" cmpd="sng" algn="ctr">
                      <a:solidFill>
                        <a:schemeClr val="tx1"/>
                      </a:solidFill>
                      <a:prstDash val="solid"/>
                      <a:round/>
                      <a:headEnd type="none" w="med" len="med"/>
                      <a:tailEnd type="none" w="med" len="med"/>
                    </a:lnT>
                  </a:tcPr>
                </a:tc>
                <a:tc>
                  <a:txBody>
                    <a:bodyPr/>
                    <a:lstStyle/>
                    <a:p>
                      <a:r>
                        <a:rPr lang="es-MX" sz="1600" dirty="0"/>
                        <a:t>20 minutos. </a:t>
                      </a:r>
                    </a:p>
                  </a:txBody>
                  <a:tcPr marL="89106" marR="89106">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es-MX" sz="1600" dirty="0">
                          <a:effectLst/>
                          <a:latin typeface="Abadi" panose="020B0604020104020204" pitchFamily="34" charset="0"/>
                          <a:ea typeface="Calibri" panose="020F0502020204030204" pitchFamily="34" charset="0"/>
                          <a:cs typeface="Times New Roman" panose="02020603050405020304" pitchFamily="18" charset="0"/>
                        </a:rPr>
                        <a:t>Obtiene, registra, representa y</a:t>
                      </a:r>
                    </a:p>
                    <a:p>
                      <a:pPr>
                        <a:lnSpc>
                          <a:spcPct val="107000"/>
                        </a:lnSpc>
                        <a:spcAft>
                          <a:spcPts val="0"/>
                        </a:spcAft>
                      </a:pPr>
                      <a:r>
                        <a:rPr lang="es-MX" sz="1600" dirty="0">
                          <a:effectLst/>
                          <a:latin typeface="Abadi" panose="020B0604020104020204" pitchFamily="34" charset="0"/>
                          <a:ea typeface="Calibri" panose="020F0502020204030204" pitchFamily="34" charset="0"/>
                          <a:cs typeface="Times New Roman" panose="02020603050405020304" pitchFamily="18" charset="0"/>
                        </a:rPr>
                        <a:t>describe información para responder dudas y ampliar su conocimiento en</a:t>
                      </a:r>
                    </a:p>
                    <a:p>
                      <a:pPr>
                        <a:lnSpc>
                          <a:spcPct val="107000"/>
                        </a:lnSpc>
                        <a:spcAft>
                          <a:spcPts val="0"/>
                        </a:spcAft>
                      </a:pPr>
                      <a:r>
                        <a:rPr lang="es-MX" sz="1600" dirty="0">
                          <a:effectLst/>
                          <a:latin typeface="Abadi" panose="020B0604020104020204" pitchFamily="34" charset="0"/>
                          <a:ea typeface="Calibri" panose="020F0502020204030204" pitchFamily="34" charset="0"/>
                          <a:cs typeface="Times New Roman" panose="02020603050405020304" pitchFamily="18" charset="0"/>
                        </a:rPr>
                        <a:t>relación con plantas, animales y otros elementos naturales.</a:t>
                      </a:r>
                    </a:p>
                  </a:txBody>
                  <a:tcPr marL="89106" marR="89106">
                    <a:lnT w="12700" cap="flat" cmpd="sng" algn="ctr">
                      <a:solidFill>
                        <a:schemeClr val="tx1"/>
                      </a:solidFill>
                      <a:prstDash val="solid"/>
                      <a:round/>
                      <a:headEnd type="none" w="med" len="med"/>
                      <a:tailEnd type="none" w="med" len="med"/>
                    </a:lnT>
                    <a:solidFill>
                      <a:srgbClr val="00B050"/>
                    </a:solidFill>
                  </a:tcPr>
                </a:tc>
                <a:extLst>
                  <a:ext uri="{0D108BD9-81ED-4DB2-BD59-A6C34878D82A}">
                    <a16:rowId xmlns:a16="http://schemas.microsoft.com/office/drawing/2014/main" xmlns="" val="3768646194"/>
                  </a:ext>
                </a:extLst>
              </a:tr>
            </a:tbl>
          </a:graphicData>
        </a:graphic>
      </p:graphicFrame>
    </p:spTree>
    <p:extLst>
      <p:ext uri="{BB962C8B-B14F-4D97-AF65-F5344CB8AC3E}">
        <p14:creationId xmlns:p14="http://schemas.microsoft.com/office/powerpoint/2010/main" val="291381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235F85CC-8DED-4D88-B33E-978EBA3F9B8D}"/>
              </a:ext>
            </a:extLst>
          </p:cNvPr>
          <p:cNvGraphicFramePr>
            <a:graphicFrameLocks noGrp="1"/>
          </p:cNvGraphicFramePr>
          <p:nvPr>
            <p:extLst>
              <p:ext uri="{D42A27DB-BD31-4B8C-83A1-F6EECF244321}">
                <p14:modId xmlns:p14="http://schemas.microsoft.com/office/powerpoint/2010/main" val="2715138074"/>
              </p:ext>
            </p:extLst>
          </p:nvPr>
        </p:nvGraphicFramePr>
        <p:xfrm>
          <a:off x="134478" y="149862"/>
          <a:ext cx="11000116" cy="6553200"/>
        </p:xfrm>
        <a:graphic>
          <a:graphicData uri="http://schemas.openxmlformats.org/drawingml/2006/table">
            <a:tbl>
              <a:tblPr>
                <a:tableStyleId>{5940675A-B579-460E-94D1-54222C63F5DA}</a:tableStyleId>
              </a:tblPr>
              <a:tblGrid>
                <a:gridCol w="589738">
                  <a:extLst>
                    <a:ext uri="{9D8B030D-6E8A-4147-A177-3AD203B41FA5}">
                      <a16:colId xmlns:a16="http://schemas.microsoft.com/office/drawing/2014/main" xmlns="" val="709903074"/>
                    </a:ext>
                  </a:extLst>
                </a:gridCol>
                <a:gridCol w="4997705">
                  <a:extLst>
                    <a:ext uri="{9D8B030D-6E8A-4147-A177-3AD203B41FA5}">
                      <a16:colId xmlns:a16="http://schemas.microsoft.com/office/drawing/2014/main" xmlns="" val="779513077"/>
                    </a:ext>
                  </a:extLst>
                </a:gridCol>
                <a:gridCol w="1472192">
                  <a:extLst>
                    <a:ext uri="{9D8B030D-6E8A-4147-A177-3AD203B41FA5}">
                      <a16:colId xmlns:a16="http://schemas.microsoft.com/office/drawing/2014/main" xmlns="" val="189841462"/>
                    </a:ext>
                  </a:extLst>
                </a:gridCol>
                <a:gridCol w="891064">
                  <a:extLst>
                    <a:ext uri="{9D8B030D-6E8A-4147-A177-3AD203B41FA5}">
                      <a16:colId xmlns:a16="http://schemas.microsoft.com/office/drawing/2014/main" xmlns="" val="3424304112"/>
                    </a:ext>
                  </a:extLst>
                </a:gridCol>
                <a:gridCol w="3049417">
                  <a:extLst>
                    <a:ext uri="{9D8B030D-6E8A-4147-A177-3AD203B41FA5}">
                      <a16:colId xmlns:a16="http://schemas.microsoft.com/office/drawing/2014/main" xmlns="" val="2614840826"/>
                    </a:ext>
                  </a:extLst>
                </a:gridCol>
              </a:tblGrid>
              <a:tr h="340736">
                <a:tc>
                  <a:txBody>
                    <a:bodyPr/>
                    <a:lstStyle/>
                    <a:p>
                      <a:endParaRPr lang="es-MX" dirty="0"/>
                    </a:p>
                  </a:txBody>
                  <a:tcPr marL="89106" marR="89106"/>
                </a:tc>
                <a:tc>
                  <a:txBody>
                    <a:bodyPr/>
                    <a:lstStyle/>
                    <a:p>
                      <a:r>
                        <a:rPr lang="es-MX" sz="1800" kern="1200" dirty="0">
                          <a:solidFill>
                            <a:schemeClr val="tx1"/>
                          </a:solidFill>
                          <a:effectLst/>
                          <a:latin typeface="+mn-lt"/>
                          <a:ea typeface="+mn-ea"/>
                          <a:cs typeface="+mn-cs"/>
                        </a:rPr>
                        <a:t>Actividades, organización y consigna. </a:t>
                      </a:r>
                      <a:endParaRPr lang="es-MX" dirty="0"/>
                    </a:p>
                  </a:txBody>
                  <a:tcPr marL="89106" marR="89106">
                    <a:solidFill>
                      <a:srgbClr val="6600FF"/>
                    </a:solidFill>
                  </a:tcPr>
                </a:tc>
                <a:tc>
                  <a:txBody>
                    <a:bodyPr/>
                    <a:lstStyle/>
                    <a:p>
                      <a:r>
                        <a:rPr lang="es-MX" dirty="0"/>
                        <a:t>Recursos.</a:t>
                      </a:r>
                    </a:p>
                  </a:txBody>
                  <a:tcPr marL="89106" marR="89106">
                    <a:solidFill>
                      <a:srgbClr val="FF3399"/>
                    </a:solidFill>
                  </a:tcPr>
                </a:tc>
                <a:tc>
                  <a:txBody>
                    <a:bodyPr/>
                    <a:lstStyle/>
                    <a:p>
                      <a:r>
                        <a:rPr lang="es-MX" dirty="0"/>
                        <a:t>Tiempo</a:t>
                      </a:r>
                    </a:p>
                  </a:txBody>
                  <a:tcPr marL="89106" marR="89106">
                    <a:solidFill>
                      <a:srgbClr val="FF9933"/>
                    </a:solidFill>
                  </a:tcPr>
                </a:tc>
                <a:tc>
                  <a:txBody>
                    <a:bodyPr/>
                    <a:lstStyle/>
                    <a:p>
                      <a:r>
                        <a:rPr lang="es-MX" dirty="0"/>
                        <a:t>Aprendizaje esperado. </a:t>
                      </a:r>
                    </a:p>
                  </a:txBody>
                  <a:tcPr marL="89106" marR="89106">
                    <a:solidFill>
                      <a:srgbClr val="CC00CC"/>
                    </a:solidFill>
                  </a:tcPr>
                </a:tc>
                <a:extLst>
                  <a:ext uri="{0D108BD9-81ED-4DB2-BD59-A6C34878D82A}">
                    <a16:rowId xmlns:a16="http://schemas.microsoft.com/office/drawing/2014/main" xmlns="" val="682871357"/>
                  </a:ext>
                </a:extLst>
              </a:tr>
              <a:tr h="3038228">
                <a:tc rowSpan="2">
                  <a:txBody>
                    <a:bodyPr/>
                    <a:lstStyle/>
                    <a:p>
                      <a:r>
                        <a:rPr lang="es-MX" sz="4000" dirty="0"/>
                        <a:t>DESARROLLO</a:t>
                      </a:r>
                    </a:p>
                  </a:txBody>
                  <a:tcPr marL="89106" marR="89106">
                    <a:solidFill>
                      <a:srgbClr val="FFF033"/>
                    </a:solidFill>
                  </a:tcPr>
                </a:tc>
                <a:tc>
                  <a:txBody>
                    <a:bodyPr/>
                    <a:lstStyle/>
                    <a:p>
                      <a:pPr rtl="0"/>
                      <a:r>
                        <a:rPr lang="es-ES" sz="1800" b="0" i="0" u="none" strike="noStrike" kern="1200" dirty="0" smtClean="0">
                          <a:solidFill>
                            <a:schemeClr val="tx1"/>
                          </a:solidFill>
                          <a:effectLst/>
                          <a:latin typeface="+mn-lt"/>
                          <a:ea typeface="+mn-ea"/>
                          <a:cs typeface="+mn-cs"/>
                        </a:rPr>
                        <a:t>Cuento</a:t>
                      </a:r>
                      <a:endParaRPr lang="es-ES" sz="1600" b="0" dirty="0" smtClean="0">
                        <a:effectLst/>
                      </a:endParaRPr>
                    </a:p>
                    <a:p>
                      <a:pPr rtl="0"/>
                      <a:r>
                        <a:rPr lang="es-ES" sz="1800" b="0" i="0" u="none" strike="noStrike" kern="1200" dirty="0" smtClean="0">
                          <a:solidFill>
                            <a:schemeClr val="tx1"/>
                          </a:solidFill>
                          <a:effectLst/>
                          <a:latin typeface="+mn-lt"/>
                          <a:ea typeface="+mn-ea"/>
                          <a:cs typeface="+mn-cs"/>
                        </a:rPr>
                        <a:t>Dentro del aula se relatará  un cuento interpretado por una persona especializada en el área de literatura infantil, al finalizar el cuento se realiza una pequeña asamblea en donde los alumnos socialicen lo abordado en el cuento.</a:t>
                      </a:r>
                      <a:endParaRPr lang="es-ES" sz="1600" b="0" dirty="0" smtClean="0">
                        <a:effectLst/>
                      </a:endParaRPr>
                    </a:p>
                    <a:p>
                      <a:r>
                        <a:rPr lang="es-ES" sz="1600" dirty="0" smtClean="0"/>
                        <a:t/>
                      </a:r>
                      <a:br>
                        <a:rPr lang="es-ES" sz="1600" dirty="0" smtClean="0"/>
                      </a:br>
                      <a:endParaRPr lang="es-MX" sz="1600" b="0" dirty="0"/>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Rutina.</a:t>
                      </a:r>
                    </a:p>
                    <a:p>
                      <a:r>
                        <a:rPr lang="es-MX" sz="1600" dirty="0" err="1"/>
                        <a:t>Imagenes</a:t>
                      </a:r>
                      <a:r>
                        <a:rPr lang="es-MX" sz="1600" dirty="0"/>
                        <a:t>.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10 minutos. </a:t>
                      </a:r>
                    </a:p>
                  </a:txBody>
                  <a:tcPr marL="89106" marR="89106">
                    <a:lnB w="12700" cap="flat" cmpd="sng" algn="ctr">
                      <a:solidFill>
                        <a:schemeClr val="tx1"/>
                      </a:solidFill>
                      <a:prstDash val="solid"/>
                      <a:round/>
                      <a:headEnd type="none" w="med" len="med"/>
                      <a:tailEnd type="none" w="med" len="med"/>
                    </a:lnB>
                  </a:tcPr>
                </a:tc>
                <a:tc>
                  <a:txBody>
                    <a:bodyPr/>
                    <a:lstStyle/>
                    <a:p>
                      <a:endParaRPr lang="es-MX" sz="1600" dirty="0"/>
                    </a:p>
                  </a:txBody>
                  <a:tcPr marL="89106" marR="89106">
                    <a:lnB w="12700" cap="flat" cmpd="sng" algn="ctr">
                      <a:solidFill>
                        <a:schemeClr val="tx1"/>
                      </a:solidFill>
                      <a:prstDash val="solid"/>
                      <a:round/>
                      <a:headEnd type="none" w="med" len="med"/>
                      <a:tailEnd type="none" w="med" len="med"/>
                    </a:lnB>
                    <a:solidFill>
                      <a:srgbClr val="9966FF"/>
                    </a:solidFill>
                  </a:tcPr>
                </a:tc>
                <a:extLst>
                  <a:ext uri="{0D108BD9-81ED-4DB2-BD59-A6C34878D82A}">
                    <a16:rowId xmlns:a16="http://schemas.microsoft.com/office/drawing/2014/main" xmlns="" val="2986390616"/>
                  </a:ext>
                </a:extLst>
              </a:tr>
              <a:tr h="3119625">
                <a:tc vMerge="1">
                  <a:txBody>
                    <a:bodyPr/>
                    <a:lstStyle/>
                    <a:p>
                      <a:endParaRPr lang="es-MX"/>
                    </a:p>
                  </a:txBody>
                  <a:tcPr/>
                </a:tc>
                <a:tc gridSpan="4">
                  <a:txBody>
                    <a:bodyPr/>
                    <a:lstStyle/>
                    <a:p>
                      <a:endParaRPr lang="es-MX" sz="1600" b="0" dirty="0"/>
                    </a:p>
                  </a:txBody>
                  <a:tcPr marL="89106" marR="89106">
                    <a:lnT w="12700" cap="flat" cmpd="sng" algn="ctr">
                      <a:solidFill>
                        <a:schemeClr val="tx1"/>
                      </a:solidFill>
                      <a:prstDash val="solid"/>
                      <a:round/>
                      <a:headEnd type="none" w="med" len="med"/>
                      <a:tailEnd type="none" w="med" len="med"/>
                    </a:lnT>
                    <a:lnB w="12700" cmpd="sng">
                      <a:noFill/>
                    </a:lnB>
                  </a:tcPr>
                </a:tc>
                <a:tc hMerge="1">
                  <a:txBody>
                    <a:bodyPr/>
                    <a:lstStyle/>
                    <a:p>
                      <a:endParaRPr lang="es-MX"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xmlns="" val="3946231720"/>
                  </a:ext>
                </a:extLst>
              </a:tr>
            </a:tbl>
          </a:graphicData>
        </a:graphic>
      </p:graphicFrame>
    </p:spTree>
    <p:extLst>
      <p:ext uri="{BB962C8B-B14F-4D97-AF65-F5344CB8AC3E}">
        <p14:creationId xmlns:p14="http://schemas.microsoft.com/office/powerpoint/2010/main" val="392518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235F85CC-8DED-4D88-B33E-978EBA3F9B8D}"/>
              </a:ext>
            </a:extLst>
          </p:cNvPr>
          <p:cNvGraphicFramePr>
            <a:graphicFrameLocks noGrp="1"/>
          </p:cNvGraphicFramePr>
          <p:nvPr>
            <p:extLst>
              <p:ext uri="{D42A27DB-BD31-4B8C-83A1-F6EECF244321}">
                <p14:modId xmlns:p14="http://schemas.microsoft.com/office/powerpoint/2010/main" val="3170311544"/>
              </p:ext>
            </p:extLst>
          </p:nvPr>
        </p:nvGraphicFramePr>
        <p:xfrm>
          <a:off x="134478" y="149862"/>
          <a:ext cx="11000116" cy="6523613"/>
        </p:xfrm>
        <a:graphic>
          <a:graphicData uri="http://schemas.openxmlformats.org/drawingml/2006/table">
            <a:tbl>
              <a:tblPr>
                <a:tableStyleId>{5940675A-B579-460E-94D1-54222C63F5DA}</a:tableStyleId>
              </a:tblPr>
              <a:tblGrid>
                <a:gridCol w="589738">
                  <a:extLst>
                    <a:ext uri="{9D8B030D-6E8A-4147-A177-3AD203B41FA5}">
                      <a16:colId xmlns:a16="http://schemas.microsoft.com/office/drawing/2014/main" xmlns="" val="709903074"/>
                    </a:ext>
                  </a:extLst>
                </a:gridCol>
                <a:gridCol w="4997705">
                  <a:extLst>
                    <a:ext uri="{9D8B030D-6E8A-4147-A177-3AD203B41FA5}">
                      <a16:colId xmlns:a16="http://schemas.microsoft.com/office/drawing/2014/main" xmlns="" val="779513077"/>
                    </a:ext>
                  </a:extLst>
                </a:gridCol>
                <a:gridCol w="1472192">
                  <a:extLst>
                    <a:ext uri="{9D8B030D-6E8A-4147-A177-3AD203B41FA5}">
                      <a16:colId xmlns:a16="http://schemas.microsoft.com/office/drawing/2014/main" xmlns="" val="189841462"/>
                    </a:ext>
                  </a:extLst>
                </a:gridCol>
                <a:gridCol w="891064">
                  <a:extLst>
                    <a:ext uri="{9D8B030D-6E8A-4147-A177-3AD203B41FA5}">
                      <a16:colId xmlns:a16="http://schemas.microsoft.com/office/drawing/2014/main" xmlns="" val="3424304112"/>
                    </a:ext>
                  </a:extLst>
                </a:gridCol>
                <a:gridCol w="3049417">
                  <a:extLst>
                    <a:ext uri="{9D8B030D-6E8A-4147-A177-3AD203B41FA5}">
                      <a16:colId xmlns:a16="http://schemas.microsoft.com/office/drawing/2014/main" xmlns="" val="2614840826"/>
                    </a:ext>
                  </a:extLst>
                </a:gridCol>
              </a:tblGrid>
              <a:tr h="340736">
                <a:tc>
                  <a:txBody>
                    <a:bodyPr/>
                    <a:lstStyle/>
                    <a:p>
                      <a:endParaRPr lang="es-MX" sz="1200" dirty="0"/>
                    </a:p>
                  </a:txBody>
                  <a:tcPr marL="89106" marR="89106"/>
                </a:tc>
                <a:tc>
                  <a:txBody>
                    <a:bodyPr/>
                    <a:lstStyle/>
                    <a:p>
                      <a:r>
                        <a:rPr lang="es-MX" sz="1800" kern="1200" dirty="0">
                          <a:solidFill>
                            <a:schemeClr val="tx1"/>
                          </a:solidFill>
                          <a:effectLst/>
                          <a:latin typeface="+mn-lt"/>
                          <a:ea typeface="+mn-ea"/>
                          <a:cs typeface="+mn-cs"/>
                        </a:rPr>
                        <a:t>Actividades, organización y consigna. </a:t>
                      </a:r>
                      <a:endParaRPr lang="es-MX" dirty="0"/>
                    </a:p>
                  </a:txBody>
                  <a:tcPr marL="89106" marR="89106">
                    <a:solidFill>
                      <a:srgbClr val="6600FF"/>
                    </a:solidFill>
                  </a:tcPr>
                </a:tc>
                <a:tc>
                  <a:txBody>
                    <a:bodyPr/>
                    <a:lstStyle/>
                    <a:p>
                      <a:r>
                        <a:rPr lang="es-MX" dirty="0"/>
                        <a:t>Recursos.</a:t>
                      </a:r>
                    </a:p>
                  </a:txBody>
                  <a:tcPr marL="89106" marR="89106">
                    <a:solidFill>
                      <a:srgbClr val="FF3399"/>
                    </a:solidFill>
                  </a:tcPr>
                </a:tc>
                <a:tc>
                  <a:txBody>
                    <a:bodyPr/>
                    <a:lstStyle/>
                    <a:p>
                      <a:r>
                        <a:rPr lang="es-MX" dirty="0"/>
                        <a:t>Tiempo</a:t>
                      </a:r>
                    </a:p>
                  </a:txBody>
                  <a:tcPr marL="89106" marR="89106">
                    <a:solidFill>
                      <a:srgbClr val="FF9933"/>
                    </a:solidFill>
                  </a:tcPr>
                </a:tc>
                <a:tc>
                  <a:txBody>
                    <a:bodyPr/>
                    <a:lstStyle/>
                    <a:p>
                      <a:r>
                        <a:rPr lang="es-MX" dirty="0"/>
                        <a:t>Aprendizaje esperado. </a:t>
                      </a:r>
                    </a:p>
                  </a:txBody>
                  <a:tcPr marL="89106" marR="89106">
                    <a:solidFill>
                      <a:srgbClr val="CC00CC"/>
                    </a:solidFill>
                  </a:tcPr>
                </a:tc>
                <a:extLst>
                  <a:ext uri="{0D108BD9-81ED-4DB2-BD59-A6C34878D82A}">
                    <a16:rowId xmlns:a16="http://schemas.microsoft.com/office/drawing/2014/main" xmlns="" val="682871357"/>
                  </a:ext>
                </a:extLst>
              </a:tr>
              <a:tr h="3038228">
                <a:tc rowSpan="2">
                  <a:txBody>
                    <a:bodyPr/>
                    <a:lstStyle/>
                    <a:p>
                      <a:r>
                        <a:rPr lang="es-MX" sz="2800" dirty="0"/>
                        <a:t>DESARROLLO</a:t>
                      </a:r>
                    </a:p>
                  </a:txBody>
                  <a:tcPr marL="89106" marR="89106">
                    <a:solidFill>
                      <a:srgbClr val="FFF033"/>
                    </a:solidFill>
                  </a:tcPr>
                </a:tc>
                <a:tc>
                  <a:txBody>
                    <a:bodyPr/>
                    <a:lstStyle/>
                    <a:p>
                      <a:r>
                        <a:rPr lang="es-MX" sz="1600" b="1" dirty="0"/>
                        <a:t>Actividad. Fauna de Coahuila. </a:t>
                      </a:r>
                    </a:p>
                    <a:p>
                      <a:r>
                        <a:rPr lang="es-MX" sz="1600" b="0" dirty="0" err="1"/>
                        <a:t>I.Responde</a:t>
                      </a:r>
                      <a:r>
                        <a:rPr lang="es-MX" sz="1600" b="0" dirty="0"/>
                        <a:t> las siguientes preguntas ¿Qué observan en la imagen?, ¿Qué características tienen las imágenes’?, ¿en donde las han visto?.</a:t>
                      </a:r>
                    </a:p>
                    <a:p>
                      <a:r>
                        <a:rPr lang="es-MX" sz="1600" b="0" dirty="0"/>
                        <a:t>D. Escucha la explicación sobre la fauna de Coahuila.</a:t>
                      </a:r>
                    </a:p>
                    <a:p>
                      <a:r>
                        <a:rPr lang="es-MX" sz="1600" b="0" dirty="0"/>
                        <a:t>Expresa con sus compañeros sobre la fauna que se encuentra en Coahuila, cual fue su favorito y porque.</a:t>
                      </a:r>
                    </a:p>
                    <a:p>
                      <a:r>
                        <a:rPr lang="es-MX" sz="1600" b="0" dirty="0"/>
                        <a:t>Realiza un </a:t>
                      </a:r>
                      <a:r>
                        <a:rPr lang="es-MX" sz="1600" b="0" dirty="0" err="1"/>
                        <a:t>memorama</a:t>
                      </a:r>
                      <a:r>
                        <a:rPr lang="es-MX" sz="1600" b="0" dirty="0"/>
                        <a:t> en equipo y menciona cuales animales corresponden a cada imagen. </a:t>
                      </a:r>
                    </a:p>
                    <a:p>
                      <a:r>
                        <a:rPr lang="es-MX" sz="1600" b="0" dirty="0"/>
                        <a:t>C. Responde las siguientes preguntas ¿Dónde se encuentra esta fauna?, ¿Qué animales les gustaron mas?, ¿Cuál es la importancia de cuidar a los animales?.</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Imágenes sobre la fauna de Coahuila.</a:t>
                      </a:r>
                    </a:p>
                    <a:p>
                      <a:r>
                        <a:rPr lang="es-MX" sz="1600" dirty="0"/>
                        <a:t>(Oso negro, borrego cimarrón, perrito de las praderas, </a:t>
                      </a:r>
                      <a:r>
                        <a:rPr lang="es-MX" sz="1600" dirty="0" err="1"/>
                        <a:t>bisante</a:t>
                      </a:r>
                      <a:r>
                        <a:rPr lang="es-MX" sz="1600" dirty="0"/>
                        <a:t> americano, </a:t>
                      </a:r>
                      <a:r>
                        <a:rPr lang="es-MX" sz="1600" dirty="0" err="1"/>
                        <a:t>murcielago</a:t>
                      </a:r>
                      <a:r>
                        <a:rPr lang="es-MX" sz="1600" dirty="0"/>
                        <a:t>,).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20 minutos.</a:t>
                      </a:r>
                    </a:p>
                  </a:txBody>
                  <a:tcPr marL="89106" marR="89106">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mn-lt"/>
                          <a:ea typeface="+mn-ea"/>
                          <a:cs typeface="+mn-cs"/>
                        </a:rPr>
                        <a:t>Expresa con eficacia sus ideas acerca de diversos temas y atiende lo que se dice en interacciones con otras personas.</a:t>
                      </a:r>
                    </a:p>
                  </a:txBody>
                  <a:tcPr marL="89106" marR="89106">
                    <a:lnB w="12700" cap="flat" cmpd="sng" algn="ctr">
                      <a:solidFill>
                        <a:schemeClr val="tx1"/>
                      </a:solidFill>
                      <a:prstDash val="solid"/>
                      <a:round/>
                      <a:headEnd type="none" w="med" len="med"/>
                      <a:tailEnd type="none" w="med" len="med"/>
                    </a:lnB>
                    <a:solidFill>
                      <a:srgbClr val="33CCFF"/>
                    </a:solidFill>
                  </a:tcPr>
                </a:tc>
                <a:extLst>
                  <a:ext uri="{0D108BD9-81ED-4DB2-BD59-A6C34878D82A}">
                    <a16:rowId xmlns:a16="http://schemas.microsoft.com/office/drawing/2014/main" xmlns="" val="2986390616"/>
                  </a:ext>
                </a:extLst>
              </a:tr>
              <a:tr h="3119625">
                <a:tc vMerge="1">
                  <a:txBody>
                    <a:bodyPr/>
                    <a:lstStyle/>
                    <a:p>
                      <a:endParaRPr lang="es-MX"/>
                    </a:p>
                  </a:txBody>
                  <a:tcPr/>
                </a:tc>
                <a:tc>
                  <a:txBody>
                    <a:bodyPr/>
                    <a:lstStyle/>
                    <a:p>
                      <a:pPr rtl="0">
                        <a:spcBef>
                          <a:spcPts val="0"/>
                        </a:spcBef>
                        <a:spcAft>
                          <a:spcPts val="0"/>
                        </a:spcAft>
                      </a:pPr>
                      <a:r>
                        <a:rPr lang="es-ES" sz="1600" b="0" i="0" u="none" strike="noStrike" dirty="0" smtClean="0">
                          <a:solidFill>
                            <a:srgbClr val="000000"/>
                          </a:solidFill>
                          <a:effectLst/>
                          <a:latin typeface="Times New Roman"/>
                        </a:rPr>
                        <a:t>Conferencia</a:t>
                      </a:r>
                      <a:endParaRPr lang="es-ES" sz="1600" b="0" dirty="0" smtClean="0">
                        <a:effectLst/>
                      </a:endParaRPr>
                    </a:p>
                    <a:p>
                      <a:pPr rtl="0">
                        <a:spcBef>
                          <a:spcPts val="0"/>
                        </a:spcBef>
                        <a:spcAft>
                          <a:spcPts val="0"/>
                        </a:spcAft>
                      </a:pPr>
                      <a:r>
                        <a:rPr lang="es-ES" sz="1600" b="0" i="0" u="none" strike="noStrike" dirty="0" smtClean="0">
                          <a:solidFill>
                            <a:srgbClr val="000000"/>
                          </a:solidFill>
                          <a:effectLst/>
                          <a:latin typeface="Times New Roman"/>
                        </a:rPr>
                        <a:t>Se ofrecerá una conferencia a los padres de familia que gusten asistir de manera voluntaria y obligatoria únicamente a aquellos que se considere necesario por parte de la educadora, realzando la importancia de una educación en casa con valores.</a:t>
                      </a:r>
                      <a:endParaRPr lang="es-ES" sz="1600" b="0" dirty="0" smtClean="0">
                        <a:effectLst/>
                      </a:endParaRPr>
                    </a:p>
                    <a:p>
                      <a:pPr rtl="0">
                        <a:spcBef>
                          <a:spcPts val="0"/>
                        </a:spcBef>
                        <a:spcAft>
                          <a:spcPts val="0"/>
                        </a:spcAft>
                      </a:pPr>
                      <a:r>
                        <a:rPr lang="es-ES" sz="1600" b="0" i="0" u="none" strike="noStrike" dirty="0" smtClean="0">
                          <a:solidFill>
                            <a:srgbClr val="000000"/>
                          </a:solidFill>
                          <a:effectLst/>
                          <a:latin typeface="Times New Roman"/>
                        </a:rPr>
                        <a:t> </a:t>
                      </a:r>
                      <a:endParaRPr lang="es-ES" sz="1600" b="0" dirty="0" smtClean="0">
                        <a:effectLst/>
                      </a:endParaRPr>
                    </a:p>
                    <a:p>
                      <a:r>
                        <a:rPr lang="es-ES" sz="1600" dirty="0" smtClean="0"/>
                        <a:t/>
                      </a:r>
                      <a:br>
                        <a:rPr lang="es-ES" sz="1600" dirty="0" smtClean="0"/>
                      </a:br>
                      <a:endParaRPr lang="es-MX" sz="1600" b="0" dirty="0"/>
                    </a:p>
                  </a:txBody>
                  <a:tcPr marL="89106" marR="89106">
                    <a:lnT w="12700" cap="flat" cmpd="sng" algn="ctr">
                      <a:solidFill>
                        <a:schemeClr val="tx1"/>
                      </a:solidFill>
                      <a:prstDash val="solid"/>
                      <a:round/>
                      <a:headEnd type="none" w="med" len="med"/>
                      <a:tailEnd type="none" w="med" len="med"/>
                    </a:lnT>
                    <a:lnB w="12700" cmpd="sng">
                      <a:noFill/>
                    </a:lnB>
                  </a:tcPr>
                </a:tc>
                <a:tc>
                  <a:txBody>
                    <a:bodyPr/>
                    <a:lstStyle/>
                    <a:p>
                      <a:endParaRPr lang="es-MX" sz="1600" dirty="0"/>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10 minutos.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600" dirty="0"/>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extLst>
                  <a:ext uri="{0D108BD9-81ED-4DB2-BD59-A6C34878D82A}">
                    <a16:rowId xmlns:a16="http://schemas.microsoft.com/office/drawing/2014/main" xmlns="" val="3946231720"/>
                  </a:ext>
                </a:extLst>
              </a:tr>
            </a:tbl>
          </a:graphicData>
        </a:graphic>
      </p:graphicFrame>
      <p:graphicFrame>
        <p:nvGraphicFramePr>
          <p:cNvPr id="3" name="Tabla 2">
            <a:extLst>
              <a:ext uri="{FF2B5EF4-FFF2-40B4-BE49-F238E27FC236}">
                <a16:creationId xmlns:a16="http://schemas.microsoft.com/office/drawing/2014/main" xmlns="" id="{1574F78F-69CF-4857-BDEE-044EBC943037}"/>
              </a:ext>
            </a:extLst>
          </p:cNvPr>
          <p:cNvGraphicFramePr>
            <a:graphicFrameLocks noGrp="1"/>
          </p:cNvGraphicFramePr>
          <p:nvPr>
            <p:extLst>
              <p:ext uri="{D42A27DB-BD31-4B8C-83A1-F6EECF244321}">
                <p14:modId xmlns:p14="http://schemas.microsoft.com/office/powerpoint/2010/main" val="3226967218"/>
              </p:ext>
            </p:extLst>
          </p:nvPr>
        </p:nvGraphicFramePr>
        <p:xfrm>
          <a:off x="140694" y="3561346"/>
          <a:ext cx="605561" cy="3253863"/>
        </p:xfrm>
        <a:graphic>
          <a:graphicData uri="http://schemas.openxmlformats.org/drawingml/2006/table">
            <a:tbl>
              <a:tblPr/>
              <a:tblGrid>
                <a:gridCol w="605561">
                  <a:extLst>
                    <a:ext uri="{9D8B030D-6E8A-4147-A177-3AD203B41FA5}">
                      <a16:colId xmlns:a16="http://schemas.microsoft.com/office/drawing/2014/main" xmlns="" val="2254843874"/>
                    </a:ext>
                  </a:extLst>
                </a:gridCol>
              </a:tblGrid>
              <a:tr h="3253863">
                <a:tc>
                  <a:txBody>
                    <a:bodyPr/>
                    <a:lstStyle/>
                    <a:p>
                      <a:r>
                        <a:rPr lang="es-MX" sz="4000" dirty="0"/>
                        <a:t>CIERRE</a:t>
                      </a:r>
                    </a:p>
                  </a:txBody>
                  <a:tcPr marL="89106" marR="89106">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CCFF"/>
                    </a:solidFill>
                  </a:tcPr>
                </a:tc>
                <a:extLst>
                  <a:ext uri="{0D108BD9-81ED-4DB2-BD59-A6C34878D82A}">
                    <a16:rowId xmlns:a16="http://schemas.microsoft.com/office/drawing/2014/main" xmlns="" val="885905168"/>
                  </a:ext>
                </a:extLst>
              </a:tr>
            </a:tbl>
          </a:graphicData>
        </a:graphic>
      </p:graphicFrame>
    </p:spTree>
    <p:extLst>
      <p:ext uri="{BB962C8B-B14F-4D97-AF65-F5344CB8AC3E}">
        <p14:creationId xmlns:p14="http://schemas.microsoft.com/office/powerpoint/2010/main" val="184502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235F85CC-8DED-4D88-B33E-978EBA3F9B8D}"/>
              </a:ext>
            </a:extLst>
          </p:cNvPr>
          <p:cNvGraphicFramePr>
            <a:graphicFrameLocks noGrp="1"/>
          </p:cNvGraphicFramePr>
          <p:nvPr>
            <p:extLst>
              <p:ext uri="{D42A27DB-BD31-4B8C-83A1-F6EECF244321}">
                <p14:modId xmlns:p14="http://schemas.microsoft.com/office/powerpoint/2010/main" val="1572663341"/>
              </p:ext>
            </p:extLst>
          </p:nvPr>
        </p:nvGraphicFramePr>
        <p:xfrm>
          <a:off x="134478" y="149861"/>
          <a:ext cx="11371187" cy="5913120"/>
        </p:xfrm>
        <a:graphic>
          <a:graphicData uri="http://schemas.openxmlformats.org/drawingml/2006/table">
            <a:tbl>
              <a:tblPr>
                <a:tableStyleId>{5940675A-B579-460E-94D1-54222C63F5DA}</a:tableStyleId>
              </a:tblPr>
              <a:tblGrid>
                <a:gridCol w="609632">
                  <a:extLst>
                    <a:ext uri="{9D8B030D-6E8A-4147-A177-3AD203B41FA5}">
                      <a16:colId xmlns:a16="http://schemas.microsoft.com/office/drawing/2014/main" xmlns="" val="709903074"/>
                    </a:ext>
                  </a:extLst>
                </a:gridCol>
                <a:gridCol w="5166294">
                  <a:extLst>
                    <a:ext uri="{9D8B030D-6E8A-4147-A177-3AD203B41FA5}">
                      <a16:colId xmlns:a16="http://schemas.microsoft.com/office/drawing/2014/main" xmlns="" val="779513077"/>
                    </a:ext>
                  </a:extLst>
                </a:gridCol>
                <a:gridCol w="1521854">
                  <a:extLst>
                    <a:ext uri="{9D8B030D-6E8A-4147-A177-3AD203B41FA5}">
                      <a16:colId xmlns:a16="http://schemas.microsoft.com/office/drawing/2014/main" xmlns="" val="189841462"/>
                    </a:ext>
                  </a:extLst>
                </a:gridCol>
                <a:gridCol w="921123">
                  <a:extLst>
                    <a:ext uri="{9D8B030D-6E8A-4147-A177-3AD203B41FA5}">
                      <a16:colId xmlns:a16="http://schemas.microsoft.com/office/drawing/2014/main" xmlns="" val="3424304112"/>
                    </a:ext>
                  </a:extLst>
                </a:gridCol>
                <a:gridCol w="3152284">
                  <a:extLst>
                    <a:ext uri="{9D8B030D-6E8A-4147-A177-3AD203B41FA5}">
                      <a16:colId xmlns:a16="http://schemas.microsoft.com/office/drawing/2014/main" xmlns="" val="2614840826"/>
                    </a:ext>
                  </a:extLst>
                </a:gridCol>
              </a:tblGrid>
              <a:tr h="351844">
                <a:tc>
                  <a:txBody>
                    <a:bodyPr/>
                    <a:lstStyle/>
                    <a:p>
                      <a:endParaRPr lang="es-MX" dirty="0"/>
                    </a:p>
                  </a:txBody>
                  <a:tcPr marL="89106" marR="89106"/>
                </a:tc>
                <a:tc>
                  <a:txBody>
                    <a:bodyPr/>
                    <a:lstStyle/>
                    <a:p>
                      <a:r>
                        <a:rPr lang="es-MX" sz="1800" kern="1200" dirty="0">
                          <a:solidFill>
                            <a:schemeClr val="tx1"/>
                          </a:solidFill>
                          <a:effectLst/>
                          <a:latin typeface="+mn-lt"/>
                          <a:ea typeface="+mn-ea"/>
                          <a:cs typeface="+mn-cs"/>
                        </a:rPr>
                        <a:t>Actividades, organización y consigna. </a:t>
                      </a:r>
                      <a:endParaRPr lang="es-MX" dirty="0"/>
                    </a:p>
                  </a:txBody>
                  <a:tcPr marL="89106" marR="89106">
                    <a:solidFill>
                      <a:srgbClr val="6600FF"/>
                    </a:solidFill>
                  </a:tcPr>
                </a:tc>
                <a:tc>
                  <a:txBody>
                    <a:bodyPr/>
                    <a:lstStyle/>
                    <a:p>
                      <a:r>
                        <a:rPr lang="es-MX" dirty="0"/>
                        <a:t>Recursos.</a:t>
                      </a:r>
                    </a:p>
                  </a:txBody>
                  <a:tcPr marL="89106" marR="89106">
                    <a:solidFill>
                      <a:srgbClr val="FF3399"/>
                    </a:solidFill>
                  </a:tcPr>
                </a:tc>
                <a:tc>
                  <a:txBody>
                    <a:bodyPr/>
                    <a:lstStyle/>
                    <a:p>
                      <a:r>
                        <a:rPr lang="es-MX" dirty="0"/>
                        <a:t>Tiempo</a:t>
                      </a:r>
                    </a:p>
                  </a:txBody>
                  <a:tcPr marL="89106" marR="89106">
                    <a:solidFill>
                      <a:srgbClr val="FF9933"/>
                    </a:solidFill>
                  </a:tcPr>
                </a:tc>
                <a:tc>
                  <a:txBody>
                    <a:bodyPr/>
                    <a:lstStyle/>
                    <a:p>
                      <a:r>
                        <a:rPr lang="es-MX" dirty="0"/>
                        <a:t>Aprendizaje esperado. </a:t>
                      </a:r>
                    </a:p>
                  </a:txBody>
                  <a:tcPr marL="89106" marR="89106">
                    <a:solidFill>
                      <a:srgbClr val="CC00CC"/>
                    </a:solidFill>
                  </a:tcPr>
                </a:tc>
                <a:extLst>
                  <a:ext uri="{0D108BD9-81ED-4DB2-BD59-A6C34878D82A}">
                    <a16:rowId xmlns:a16="http://schemas.microsoft.com/office/drawing/2014/main" xmlns="" val="682871357"/>
                  </a:ext>
                </a:extLst>
              </a:tr>
              <a:tr h="1964461">
                <a:tc rowSpan="2">
                  <a:txBody>
                    <a:bodyPr/>
                    <a:lstStyle/>
                    <a:p>
                      <a:r>
                        <a:rPr lang="es-MX" sz="5400" dirty="0"/>
                        <a:t>C</a:t>
                      </a:r>
                    </a:p>
                    <a:p>
                      <a:r>
                        <a:rPr lang="es-MX" sz="5400" dirty="0"/>
                        <a:t>I</a:t>
                      </a:r>
                    </a:p>
                    <a:p>
                      <a:r>
                        <a:rPr lang="es-MX" sz="5400" dirty="0"/>
                        <a:t>E</a:t>
                      </a:r>
                    </a:p>
                    <a:p>
                      <a:r>
                        <a:rPr lang="es-MX" sz="5400" dirty="0"/>
                        <a:t>R</a:t>
                      </a:r>
                    </a:p>
                    <a:p>
                      <a:r>
                        <a:rPr lang="es-MX" sz="5400" dirty="0"/>
                        <a:t>R</a:t>
                      </a:r>
                    </a:p>
                    <a:p>
                      <a:r>
                        <a:rPr lang="es-MX" sz="5400" dirty="0"/>
                        <a:t>E</a:t>
                      </a:r>
                    </a:p>
                  </a:txBody>
                  <a:tcPr marL="89106" marR="89106">
                    <a:solidFill>
                      <a:srgbClr val="3FE8FF"/>
                    </a:solidFill>
                  </a:tcPr>
                </a:tc>
                <a:tc>
                  <a:txBody>
                    <a:bodyPr/>
                    <a:lstStyle/>
                    <a:p>
                      <a:r>
                        <a:rPr lang="es-MX" sz="1600" b="1" dirty="0"/>
                        <a:t>Actividad. ¿Cuántas colecciones tienes</a:t>
                      </a:r>
                      <a:r>
                        <a:rPr lang="es-MX" sz="1600" b="1" dirty="0" smtClean="0"/>
                        <a:t>?.</a:t>
                      </a:r>
                      <a:endParaRPr lang="es-MX" sz="1600" b="1" dirty="0"/>
                    </a:p>
                    <a:p>
                      <a:pPr marL="0" indent="0">
                        <a:buNone/>
                      </a:pPr>
                      <a:r>
                        <a:rPr lang="es-MX" sz="1600" b="0" dirty="0" err="1"/>
                        <a:t>I.Escucha</a:t>
                      </a:r>
                      <a:r>
                        <a:rPr lang="es-MX" sz="1600" b="0" dirty="0"/>
                        <a:t> la canción contando y al momento de escuchar la canción sigue el pictograma. </a:t>
                      </a:r>
                    </a:p>
                    <a:p>
                      <a:pPr marL="0" indent="0">
                        <a:buNone/>
                      </a:pPr>
                      <a:r>
                        <a:rPr lang="es-MX" sz="1600" b="0" dirty="0"/>
                        <a:t>D. Realiza los ejercicios que viene en la hoja.</a:t>
                      </a:r>
                    </a:p>
                    <a:p>
                      <a:r>
                        <a:rPr lang="es-MX" sz="1600" b="0" dirty="0"/>
                        <a:t>En donde el alumno tiene que encerrar el numero correcto de acuerdo al numero de la colección que viene en cada cuadro.</a:t>
                      </a:r>
                    </a:p>
                    <a:p>
                      <a:r>
                        <a:rPr lang="es-MX" sz="1600" b="0" dirty="0"/>
                        <a:t>C. Revisa el ejercicio que realizo en la hoja, responde las siguientes preguntas ¿Qué realizaron en esta actividad?, ¿Qué contaron?, ¿Cómo resolvieron esta actividad?, ¿Qué dificultades tuvieron al momento de realizar esta actividad?.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Copias.</a:t>
                      </a:r>
                    </a:p>
                    <a:p>
                      <a:r>
                        <a:rPr lang="es-MX" sz="1600" dirty="0">
                          <a:highlight>
                            <a:srgbClr val="FFFF00"/>
                          </a:highlight>
                        </a:rPr>
                        <a:t>Evaluación.</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20 minutos. </a:t>
                      </a:r>
                    </a:p>
                  </a:txBody>
                  <a:tcPr marL="89106" marR="89106">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mn-lt"/>
                          <a:ea typeface="+mn-ea"/>
                          <a:cs typeface="+mn-cs"/>
                        </a:rPr>
                        <a:t>Cuenta colecciones no mayores a 20 elementos</a:t>
                      </a:r>
                      <a:endParaRPr kumimoji="0" lang="es-MX" sz="1600" b="0" i="0"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endParaRPr>
                    </a:p>
                    <a:p>
                      <a:endParaRPr lang="es-MX" sz="1600" dirty="0"/>
                    </a:p>
                  </a:txBody>
                  <a:tcPr marL="89106" marR="89106">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86390616"/>
                  </a:ext>
                </a:extLst>
              </a:tr>
              <a:tr h="2668148">
                <a:tc vMerge="1">
                  <a:txBody>
                    <a:bodyPr/>
                    <a:lstStyle/>
                    <a:p>
                      <a:endParaRPr lang="es-MX"/>
                    </a:p>
                  </a:txBody>
                  <a:tcPr/>
                </a:tc>
                <a:tc>
                  <a:txBody>
                    <a:bodyPr/>
                    <a:lstStyle/>
                    <a:p>
                      <a:r>
                        <a:rPr lang="es-MX" sz="1600" b="1" dirty="0"/>
                        <a:t>Actividad.  Partes de la planta. </a:t>
                      </a:r>
                    </a:p>
                    <a:p>
                      <a:pPr marL="0" indent="0">
                        <a:buNone/>
                      </a:pPr>
                      <a:r>
                        <a:rPr lang="es-MX" sz="1600" b="0" dirty="0" err="1"/>
                        <a:t>I.Observa</a:t>
                      </a:r>
                      <a:r>
                        <a:rPr lang="es-MX" sz="1600" b="0" dirty="0"/>
                        <a:t> la imagen sobre una estructura de la planta y responde lo siguiente ¿Que observan en a imagen?, ¿saben la estructura de alguna planta?, ¿Dónde la han visto?. </a:t>
                      </a:r>
                    </a:p>
                    <a:p>
                      <a:pPr marL="0" indent="0">
                        <a:buNone/>
                      </a:pPr>
                      <a:r>
                        <a:rPr lang="es-MX" sz="1600" b="0" dirty="0"/>
                        <a:t>D. Escucha la explicación sobre las partes que tiene una planta.</a:t>
                      </a:r>
                    </a:p>
                    <a:p>
                      <a:pPr marL="0" indent="0">
                        <a:buNone/>
                      </a:pPr>
                      <a:r>
                        <a:rPr lang="es-MX" sz="1600" b="0" dirty="0"/>
                        <a:t>Recibe material para organizar y pegar las partes de la planta.</a:t>
                      </a:r>
                    </a:p>
                    <a:p>
                      <a:pPr marL="0" indent="0">
                        <a:buNone/>
                      </a:pPr>
                      <a:r>
                        <a:rPr lang="es-MX" sz="1600" b="0" dirty="0" err="1"/>
                        <a:t>C.Responde</a:t>
                      </a:r>
                      <a:r>
                        <a:rPr lang="es-MX" sz="1600" b="0" dirty="0"/>
                        <a:t> las siguientes preguntas ¿Cuáles son las partes de la planta?, ¿Dónde se ubica las raíces?,¿Cómo crecen las plantas?.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Fotografía de una planta.</a:t>
                      </a:r>
                    </a:p>
                    <a:p>
                      <a:r>
                        <a:rPr lang="es-MX" sz="1600" dirty="0"/>
                        <a:t>Hojas.</a:t>
                      </a:r>
                    </a:p>
                    <a:p>
                      <a:r>
                        <a:rPr lang="es-MX" sz="1600" dirty="0"/>
                        <a:t>Plastilina.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20 minutos.</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MX" sz="1600" dirty="0">
                          <a:effectLst/>
                          <a:latin typeface="Abadi" panose="020B0604020104020204" pitchFamily="34" charset="0"/>
                          <a:ea typeface="Calibri" panose="020F0502020204030204" pitchFamily="34" charset="0"/>
                          <a:cs typeface="Times New Roman" panose="02020603050405020304" pitchFamily="18" charset="0"/>
                        </a:rPr>
                        <a:t>Obtiene, registra, representa y</a:t>
                      </a:r>
                    </a:p>
                    <a:p>
                      <a:pPr>
                        <a:lnSpc>
                          <a:spcPct val="107000"/>
                        </a:lnSpc>
                        <a:spcAft>
                          <a:spcPts val="0"/>
                        </a:spcAft>
                      </a:pPr>
                      <a:r>
                        <a:rPr lang="es-MX" sz="1600" dirty="0">
                          <a:effectLst/>
                          <a:latin typeface="Abadi" panose="020B0604020104020204" pitchFamily="34" charset="0"/>
                          <a:ea typeface="Calibri" panose="020F0502020204030204" pitchFamily="34" charset="0"/>
                          <a:cs typeface="Times New Roman" panose="02020603050405020304" pitchFamily="18" charset="0"/>
                        </a:rPr>
                        <a:t>describe información para responder dudas y ampliar su conocimiento en</a:t>
                      </a:r>
                    </a:p>
                    <a:p>
                      <a:pPr>
                        <a:lnSpc>
                          <a:spcPct val="107000"/>
                        </a:lnSpc>
                        <a:spcAft>
                          <a:spcPts val="0"/>
                        </a:spcAft>
                      </a:pPr>
                      <a:r>
                        <a:rPr lang="es-MX" sz="1600" dirty="0">
                          <a:effectLst/>
                          <a:latin typeface="Abadi" panose="020B0604020104020204" pitchFamily="34" charset="0"/>
                          <a:ea typeface="Calibri" panose="020F0502020204030204" pitchFamily="34" charset="0"/>
                          <a:cs typeface="Times New Roman" panose="02020603050405020304" pitchFamily="18" charset="0"/>
                        </a:rPr>
                        <a:t>relación con plantas, animales y otros elementos naturales.</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3946231720"/>
                  </a:ext>
                </a:extLst>
              </a:tr>
            </a:tbl>
          </a:graphicData>
        </a:graphic>
      </p:graphicFrame>
    </p:spTree>
    <p:extLst>
      <p:ext uri="{BB962C8B-B14F-4D97-AF65-F5344CB8AC3E}">
        <p14:creationId xmlns:p14="http://schemas.microsoft.com/office/powerpoint/2010/main" val="90786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C3C22A7-6CAA-47D4-999A-A3E457452A89}"/>
              </a:ext>
            </a:extLst>
          </p:cNvPr>
          <p:cNvSpPr/>
          <p:nvPr/>
        </p:nvSpPr>
        <p:spPr>
          <a:xfrm>
            <a:off x="375906" y="63800"/>
            <a:ext cx="10812457" cy="1870512"/>
          </a:xfrm>
          <a:prstGeom prst="rect">
            <a:avLst/>
          </a:prstGeom>
          <a:solidFill>
            <a:schemeClr val="bg1"/>
          </a:solidFill>
          <a:ln w="57150">
            <a:solidFill>
              <a:schemeClr val="tx1"/>
            </a:solidFill>
            <a:prstDash val="lgDashDot"/>
          </a:ln>
        </p:spPr>
        <p:txBody>
          <a:bodyPr wrap="square">
            <a:spAutoFit/>
          </a:bodyPr>
          <a:lstStyle/>
          <a:p>
            <a:pPr>
              <a:lnSpc>
                <a:spcPct val="107000"/>
              </a:lnSpc>
            </a:pPr>
            <a:r>
              <a:rPr lang="es-MX" b="1" dirty="0">
                <a:solidFill>
                  <a:prstClr val="black"/>
                </a:solidFill>
                <a:latin typeface="Arial" panose="020B0604020202020204" pitchFamily="34" charset="0"/>
                <a:ea typeface="Calibri" panose="020F0502020204030204" pitchFamily="34" charset="0"/>
                <a:cs typeface="Times New Roman" panose="02020603050405020304" pitchFamily="18" charset="0"/>
              </a:rPr>
              <a:t>Propósito de la Jornada de Práctica:</a:t>
            </a:r>
          </a:p>
          <a:p>
            <a:pPr>
              <a:lnSpc>
                <a:spcPct val="107000"/>
              </a:lnSpc>
            </a:pPr>
            <a:r>
              <a:rPr lang="es-MX" dirty="0">
                <a:solidFill>
                  <a:prstClr val="black"/>
                </a:solidFill>
                <a:latin typeface="Arial" panose="020B0604020202020204" pitchFamily="34" charset="0"/>
                <a:ea typeface="Calibri" panose="020F0502020204030204" pitchFamily="34" charset="0"/>
                <a:cs typeface="Times New Roman" panose="02020603050405020304" pitchFamily="18" charset="0"/>
              </a:rPr>
              <a:t>Desarrollar las competencias profesionales por medio de la implementación de situaciones de aprendizaje que favorezcan las competencias lingüísticas, para la practica, poner en practica habilidades motrices, concientizar a la sociedad acerca del cuidado del medio ambiente, promover conceptos históricos, aplicar instrumentos de evaluación y estrategias de enseñanza. </a:t>
            </a:r>
            <a:r>
              <a:rPr lang="es-MX"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s-MX" dirty="0">
              <a:solidFill>
                <a:prstClr val="black"/>
              </a:solidFill>
              <a:ea typeface="Calibri" panose="020F0502020204030204" pitchFamily="34" charset="0"/>
              <a:cs typeface="Times New Roman" panose="02020603050405020304" pitchFamily="18" charset="0"/>
            </a:endParaRPr>
          </a:p>
          <a:p>
            <a:pPr>
              <a:lnSpc>
                <a:spcPct val="107000"/>
              </a:lnSpc>
            </a:pPr>
            <a:endParaRPr lang="es-MX" dirty="0">
              <a:solidFill>
                <a:prstClr val="black"/>
              </a:solidFill>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xmlns="" id="{6D388103-B526-48A6-8246-5A5B10062555}"/>
              </a:ext>
            </a:extLst>
          </p:cNvPr>
          <p:cNvSpPr/>
          <p:nvPr/>
        </p:nvSpPr>
        <p:spPr>
          <a:xfrm>
            <a:off x="375901" y="2440457"/>
            <a:ext cx="11358660" cy="3352328"/>
          </a:xfrm>
          <a:prstGeom prst="rect">
            <a:avLst/>
          </a:prstGeom>
          <a:solidFill>
            <a:schemeClr val="bg1"/>
          </a:solidFill>
          <a:ln w="76200">
            <a:solidFill>
              <a:schemeClr val="tx1"/>
            </a:solidFill>
            <a:prstDash val="lgDashDotDot"/>
          </a:ln>
        </p:spPr>
        <p:txBody>
          <a:bodyPr wrap="square">
            <a:spAutoFit/>
          </a:bodyPr>
          <a:lstStyle/>
          <a:p>
            <a:pPr>
              <a:lnSpc>
                <a:spcPct val="107000"/>
              </a:lnSpc>
            </a:pPr>
            <a:r>
              <a:rPr lang="es-MX" b="1" dirty="0">
                <a:solidFill>
                  <a:prstClr val="black"/>
                </a:solidFill>
                <a:latin typeface="Arial" panose="020B0604020202020204" pitchFamily="34" charset="0"/>
                <a:ea typeface="Calibri" panose="020F0502020204030204" pitchFamily="34" charset="0"/>
                <a:cs typeface="Times New Roman" panose="02020603050405020304" pitchFamily="18" charset="0"/>
              </a:rPr>
              <a:t>Propósito de la Situación Didáctica:</a:t>
            </a:r>
            <a:endParaRPr lang="es-MX" dirty="0">
              <a:solidFill>
                <a:prstClr val="black"/>
              </a:solidFill>
              <a:ea typeface="Calibri" panose="020F0502020204030204" pitchFamily="34" charset="0"/>
              <a:cs typeface="Times New Roman" panose="02020603050405020304" pitchFamily="18" charset="0"/>
            </a:endParaRPr>
          </a:p>
          <a:p>
            <a:pPr>
              <a:lnSpc>
                <a:spcPct val="107000"/>
              </a:lnSpc>
            </a:pPr>
            <a:r>
              <a:rPr lang="es-MX" dirty="0">
                <a:solidFill>
                  <a:prstClr val="black"/>
                </a:solidFill>
                <a:ea typeface="Calibri" panose="020F0502020204030204" pitchFamily="34" charset="0"/>
                <a:cs typeface="Times New Roman" panose="02020603050405020304" pitchFamily="18" charset="0"/>
              </a:rPr>
              <a:t>La siguiente situación didáctica se incluye el campo de formación académica lenguaje y comunicación donde el alumno expresa sus ideas sobres diferentes temas e interactúa con otras personas. Esto le ayuda para dialogar, conversa y escucha a las personas que les rodean. </a:t>
            </a:r>
          </a:p>
          <a:p>
            <a:pPr>
              <a:lnSpc>
                <a:spcPct val="107000"/>
              </a:lnSpc>
            </a:pPr>
            <a:r>
              <a:rPr lang="es-MX" dirty="0">
                <a:solidFill>
                  <a:prstClr val="black"/>
                </a:solidFill>
                <a:ea typeface="Calibri" panose="020F0502020204030204" pitchFamily="34" charset="0"/>
                <a:cs typeface="Times New Roman" panose="02020603050405020304" pitchFamily="18" charset="0"/>
              </a:rPr>
              <a:t>En el campo de exploración y comprensión del mundo natural y social el alumno explora, experimenta, describe, obtiene, y registra donde se encuentra en su entorno (animales, plantas, fenómenos naturales), crea sus propias cuestiones, busca respuestas a las preguntas que se le solicitan. </a:t>
            </a:r>
          </a:p>
          <a:p>
            <a:pPr>
              <a:lnSpc>
                <a:spcPct val="107000"/>
              </a:lnSpc>
            </a:pPr>
            <a:r>
              <a:rPr lang="es-MX" dirty="0">
                <a:solidFill>
                  <a:prstClr val="black"/>
                </a:solidFill>
                <a:ea typeface="Calibri" panose="020F0502020204030204" pitchFamily="34" charset="0"/>
                <a:cs typeface="Times New Roman" panose="02020603050405020304" pitchFamily="18" charset="0"/>
              </a:rPr>
              <a:t>El campo de formación académica pensamiento matemático el alumno cuenta colecciones menos de 20, representa el numero de las colecciones que se le presenta, y reconoce los números escritos mediante el conteo.</a:t>
            </a:r>
          </a:p>
          <a:p>
            <a:pPr>
              <a:lnSpc>
                <a:spcPct val="107000"/>
              </a:lnSpc>
            </a:pPr>
            <a:r>
              <a:rPr lang="es-MX"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Nombre </a:t>
            </a:r>
            <a:r>
              <a:rPr lang="es-MX" b="1" dirty="0">
                <a:solidFill>
                  <a:prstClr val="black"/>
                </a:solidFill>
                <a:latin typeface="Arial" panose="020B0604020202020204" pitchFamily="34" charset="0"/>
                <a:ea typeface="Calibri" panose="020F0502020204030204" pitchFamily="34" charset="0"/>
                <a:cs typeface="Times New Roman" panose="02020603050405020304" pitchFamily="18" charset="0"/>
              </a:rPr>
              <a:t>Situación </a:t>
            </a:r>
            <a:r>
              <a:rPr lang="es-MX"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Didáctica:Explorando</a:t>
            </a:r>
            <a:r>
              <a:rPr lang="es-MX" b="1" dirty="0">
                <a:solidFill>
                  <a:prstClr val="black"/>
                </a:solidFill>
                <a:latin typeface="Arial" panose="020B0604020202020204" pitchFamily="34" charset="0"/>
                <a:ea typeface="Calibri" panose="020F0502020204030204" pitchFamily="34" charset="0"/>
                <a:cs typeface="Times New Roman" panose="02020603050405020304" pitchFamily="18" charset="0"/>
              </a:rPr>
              <a:t> Coahuila</a:t>
            </a:r>
            <a:r>
              <a:rPr lang="es-MX"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s-MX" dirty="0">
              <a:solidFill>
                <a:prstClr val="black"/>
              </a:solidFill>
              <a:ea typeface="Calibri" panose="020F0502020204030204" pitchFamily="34" charset="0"/>
              <a:cs typeface="Times New Roman" panose="02020603050405020304" pitchFamily="18" charset="0"/>
            </a:endParaRPr>
          </a:p>
          <a:p>
            <a:pPr>
              <a:lnSpc>
                <a:spcPct val="107000"/>
              </a:lnSpc>
            </a:pPr>
            <a:r>
              <a:rPr lang="es-MX" b="1" dirty="0">
                <a:solidFill>
                  <a:prstClr val="black"/>
                </a:solidFill>
                <a:latin typeface="Arial" panose="020B0604020202020204" pitchFamily="34" charset="0"/>
                <a:ea typeface="Calibri" panose="020F0502020204030204" pitchFamily="34" charset="0"/>
                <a:cs typeface="Times New Roman" panose="02020603050405020304" pitchFamily="18" charset="0"/>
              </a:rPr>
              <a:t>Fecha</a:t>
            </a:r>
            <a:r>
              <a:rPr lang="es-MX"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s-MX"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443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xmlns="" id="{1427A700-5ADB-4903-866B-81B58776CE20}"/>
              </a:ext>
            </a:extLst>
          </p:cNvPr>
          <p:cNvGraphicFramePr>
            <a:graphicFrameLocks noGrp="1"/>
          </p:cNvGraphicFramePr>
          <p:nvPr>
            <p:extLst>
              <p:ext uri="{D42A27DB-BD31-4B8C-83A1-F6EECF244321}">
                <p14:modId xmlns:p14="http://schemas.microsoft.com/office/powerpoint/2010/main" val="2286574561"/>
              </p:ext>
            </p:extLst>
          </p:nvPr>
        </p:nvGraphicFramePr>
        <p:xfrm>
          <a:off x="210208" y="333729"/>
          <a:ext cx="11460451" cy="1173988"/>
        </p:xfrm>
        <a:graphic>
          <a:graphicData uri="http://schemas.openxmlformats.org/drawingml/2006/table">
            <a:tbl>
              <a:tblPr firstRow="1" firstCol="1" bandRow="1"/>
              <a:tblGrid>
                <a:gridCol w="3173227">
                  <a:extLst>
                    <a:ext uri="{9D8B030D-6E8A-4147-A177-3AD203B41FA5}">
                      <a16:colId xmlns:a16="http://schemas.microsoft.com/office/drawing/2014/main" xmlns="" val="3250584764"/>
                    </a:ext>
                  </a:extLst>
                </a:gridCol>
                <a:gridCol w="3371555">
                  <a:extLst>
                    <a:ext uri="{9D8B030D-6E8A-4147-A177-3AD203B41FA5}">
                      <a16:colId xmlns:a16="http://schemas.microsoft.com/office/drawing/2014/main" xmlns="" val="507656418"/>
                    </a:ext>
                  </a:extLst>
                </a:gridCol>
                <a:gridCol w="4915669">
                  <a:extLst>
                    <a:ext uri="{9D8B030D-6E8A-4147-A177-3AD203B41FA5}">
                      <a16:colId xmlns:a16="http://schemas.microsoft.com/office/drawing/2014/main" xmlns="" val="1107932805"/>
                    </a:ext>
                  </a:extLst>
                </a:gridCol>
              </a:tblGrid>
              <a:tr h="250721">
                <a:tc rowSpan="4">
                  <a:txBody>
                    <a:bodyPr/>
                    <a:lstStyle/>
                    <a:p>
                      <a:pPr algn="ctr">
                        <a:lnSpc>
                          <a:spcPct val="107000"/>
                        </a:lnSpc>
                        <a:spcAft>
                          <a:spcPts val="0"/>
                        </a:spcAft>
                      </a:pPr>
                      <a:r>
                        <a:rPr lang="es-MX" sz="1800" b="1" dirty="0">
                          <a:effectLst/>
                          <a:latin typeface="Abadi" panose="020B0604020202020204" pitchFamily="34" charset="0"/>
                          <a:ea typeface="Calibri" panose="020F0502020204030204" pitchFamily="34" charset="0"/>
                          <a:cs typeface="Times New Roman" panose="02020603050405020304" pitchFamily="18" charset="0"/>
                        </a:rPr>
                        <a:t>Campo de Formación Académica</a:t>
                      </a:r>
                      <a:endParaRPr lang="es-MX" sz="1800" dirty="0">
                        <a:effectLst/>
                        <a:latin typeface="Abadi"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ourier New" panose="02070309020205020404" pitchFamily="49" charset="0"/>
                        <a:buChar char="o"/>
                      </a:pPr>
                      <a:r>
                        <a:rPr lang="es-MX" sz="1800" dirty="0">
                          <a:effectLst/>
                          <a:latin typeface="Abadi" panose="020B0604020202020204" pitchFamily="34" charset="0"/>
                          <a:ea typeface="Calibri" panose="020F0502020204030204" pitchFamily="34" charset="0"/>
                          <a:cs typeface="Times New Roman" panose="02020603050405020304" pitchFamily="18" charset="0"/>
                        </a:rPr>
                        <a:t>Lenguaje y Comunicación</a:t>
                      </a:r>
                    </a:p>
                    <a:p>
                      <a:pPr marL="457200">
                        <a:lnSpc>
                          <a:spcPct val="107000"/>
                        </a:lnSpc>
                        <a:spcAft>
                          <a:spcPts val="0"/>
                        </a:spcAft>
                      </a:pPr>
                      <a:r>
                        <a:rPr lang="es-MX" sz="1800" dirty="0">
                          <a:effectLst/>
                          <a:latin typeface="Abadi" panose="020B0604020202020204" pitchFamily="34" charset="0"/>
                          <a:ea typeface="Calibri" panose="020F0502020204030204" pitchFamily="34" charset="0"/>
                          <a:cs typeface="Times New Roman" panose="02020603050405020304" pitchFamily="18" charset="0"/>
                        </a:rPr>
                        <a:t>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s-MX" sz="1800" dirty="0">
                          <a:effectLst/>
                          <a:latin typeface="Abadi" panose="020B0604020202020204" pitchFamily="34" charset="0"/>
                          <a:ea typeface="Calibri" panose="020F0502020204030204" pitchFamily="34" charset="0"/>
                          <a:cs typeface="Times New Roman" panose="02020603050405020304" pitchFamily="18" charset="0"/>
                        </a:rPr>
                        <a:t>Organizador Curricular 1</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E8FF"/>
                    </a:solidFill>
                  </a:tcPr>
                </a:tc>
                <a:tc>
                  <a:txBody>
                    <a:bodyPr/>
                    <a:lstStyle/>
                    <a:p>
                      <a:pPr algn="ctr">
                        <a:lnSpc>
                          <a:spcPct val="107000"/>
                        </a:lnSpc>
                        <a:spcAft>
                          <a:spcPts val="0"/>
                        </a:spcAft>
                      </a:pPr>
                      <a:r>
                        <a:rPr lang="es-MX" sz="1800" dirty="0">
                          <a:effectLst/>
                          <a:latin typeface="Abadi" panose="020B0604020202020204" pitchFamily="34" charset="0"/>
                          <a:ea typeface="Calibri" panose="020F0502020204030204" pitchFamily="34" charset="0"/>
                          <a:cs typeface="Times New Roman" panose="02020603050405020304" pitchFamily="18" charset="0"/>
                        </a:rPr>
                        <a:t>Aprendizaje esperado</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E8FF"/>
                    </a:solidFill>
                  </a:tcPr>
                </a:tc>
                <a:extLst>
                  <a:ext uri="{0D108BD9-81ED-4DB2-BD59-A6C34878D82A}">
                    <a16:rowId xmlns:a16="http://schemas.microsoft.com/office/drawing/2014/main" xmlns="" val="791289916"/>
                  </a:ext>
                </a:extLst>
              </a:tr>
              <a:tr h="250721">
                <a:tc vMerge="1">
                  <a:txBody>
                    <a:bodyPr/>
                    <a:lstStyle/>
                    <a:p>
                      <a:endParaRPr lang="es-MX"/>
                    </a:p>
                  </a:txBody>
                  <a:tcPr/>
                </a:tc>
                <a:tc>
                  <a:txBody>
                    <a:bodyPr/>
                    <a:lstStyle/>
                    <a:p>
                      <a:pPr>
                        <a:lnSpc>
                          <a:spcPct val="107000"/>
                        </a:lnSpc>
                        <a:spcAft>
                          <a:spcPts val="0"/>
                        </a:spcAft>
                      </a:pPr>
                      <a:r>
                        <a:rPr lang="es-MX" sz="1800" dirty="0">
                          <a:effectLst/>
                          <a:latin typeface="Abadi" panose="020B0604020202020204" pitchFamily="34" charset="0"/>
                          <a:ea typeface="Calibri" panose="020F0502020204030204" pitchFamily="34" charset="0"/>
                          <a:cs typeface="Times New Roman" panose="02020603050405020304" pitchFamily="18" charset="0"/>
                        </a:rPr>
                        <a:t>Oralidad.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3">
                  <a:txBody>
                    <a:bodyPr/>
                    <a:lstStyle/>
                    <a:p>
                      <a:pPr>
                        <a:lnSpc>
                          <a:spcPct val="107000"/>
                        </a:lnSpc>
                        <a:spcAft>
                          <a:spcPts val="0"/>
                        </a:spcAft>
                      </a:pPr>
                      <a:r>
                        <a:rPr lang="es-MX" dirty="0"/>
                        <a:t>• Expresa con eficacia sus ideas acerca de diversos temas y atiende lo que se dice en interacciones con otras personas.</a:t>
                      </a:r>
                      <a:endParaRPr lang="es-MX" sz="1800" dirty="0">
                        <a:effectLst/>
                        <a:latin typeface="Abadi" panose="020B0604020202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3046811889"/>
                  </a:ext>
                </a:extLst>
              </a:tr>
              <a:tr h="250721">
                <a:tc vMerge="1">
                  <a:txBody>
                    <a:bodyPr/>
                    <a:lstStyle/>
                    <a:p>
                      <a:endParaRPr lang="es-MX"/>
                    </a:p>
                  </a:txBody>
                  <a:tcPr/>
                </a:tc>
                <a:tc>
                  <a:txBody>
                    <a:bodyPr/>
                    <a:lstStyle/>
                    <a:p>
                      <a:pPr algn="ctr">
                        <a:lnSpc>
                          <a:spcPct val="107000"/>
                        </a:lnSpc>
                        <a:spcAft>
                          <a:spcPts val="0"/>
                        </a:spcAft>
                      </a:pPr>
                      <a:r>
                        <a:rPr lang="es-MX" sz="1800" dirty="0">
                          <a:effectLst/>
                          <a:latin typeface="Abadi" panose="020B0604020202020204" pitchFamily="34" charset="0"/>
                          <a:ea typeface="Calibri" panose="020F0502020204030204" pitchFamily="34" charset="0"/>
                          <a:cs typeface="Times New Roman" panose="02020603050405020304" pitchFamily="18" charset="0"/>
                        </a:rPr>
                        <a:t>Organizador Curricular 2</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E8FF"/>
                    </a:solidFill>
                  </a:tcPr>
                </a:tc>
                <a:tc vMerge="1">
                  <a:txBody>
                    <a:bodyPr/>
                    <a:lstStyle/>
                    <a:p>
                      <a:endParaRPr lang="es-MX"/>
                    </a:p>
                  </a:txBody>
                  <a:tcPr/>
                </a:tc>
                <a:extLst>
                  <a:ext uri="{0D108BD9-81ED-4DB2-BD59-A6C34878D82A}">
                    <a16:rowId xmlns:a16="http://schemas.microsoft.com/office/drawing/2014/main" xmlns="" val="2369939532"/>
                  </a:ext>
                </a:extLst>
              </a:tr>
              <a:tr h="292950">
                <a:tc vMerge="1">
                  <a:txBody>
                    <a:bodyPr/>
                    <a:lstStyle/>
                    <a:p>
                      <a:endParaRPr lang="es-MX"/>
                    </a:p>
                  </a:txBody>
                  <a:tcPr/>
                </a:tc>
                <a:tc>
                  <a:txBody>
                    <a:bodyPr/>
                    <a:lstStyle/>
                    <a:p>
                      <a:pPr>
                        <a:lnSpc>
                          <a:spcPct val="107000"/>
                        </a:lnSpc>
                        <a:spcAft>
                          <a:spcPts val="0"/>
                        </a:spcAft>
                      </a:pPr>
                      <a:r>
                        <a:rPr lang="es-MX" sz="1800" dirty="0">
                          <a:effectLst/>
                          <a:latin typeface="Abadi" panose="020B0604020202020204" pitchFamily="34" charset="0"/>
                          <a:ea typeface="Calibri" panose="020F0502020204030204" pitchFamily="34" charset="0"/>
                          <a:cs typeface="Times New Roman" panose="02020603050405020304" pitchFamily="18" charset="0"/>
                        </a:rPr>
                        <a:t> Conversación.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vMerge="1">
                  <a:txBody>
                    <a:bodyPr/>
                    <a:lstStyle/>
                    <a:p>
                      <a:endParaRPr lang="es-MX"/>
                    </a:p>
                  </a:txBody>
                  <a:tcPr/>
                </a:tc>
                <a:extLst>
                  <a:ext uri="{0D108BD9-81ED-4DB2-BD59-A6C34878D82A}">
                    <a16:rowId xmlns:a16="http://schemas.microsoft.com/office/drawing/2014/main" xmlns="" val="4066953201"/>
                  </a:ext>
                </a:extLst>
              </a:tr>
            </a:tbl>
          </a:graphicData>
        </a:graphic>
      </p:graphicFrame>
      <p:graphicFrame>
        <p:nvGraphicFramePr>
          <p:cNvPr id="8" name="Tabla 7">
            <a:extLst>
              <a:ext uri="{FF2B5EF4-FFF2-40B4-BE49-F238E27FC236}">
                <a16:creationId xmlns:a16="http://schemas.microsoft.com/office/drawing/2014/main" xmlns="" id="{F01EE542-49A1-47CC-A7C1-4D2D00D4B6EE}"/>
              </a:ext>
            </a:extLst>
          </p:cNvPr>
          <p:cNvGraphicFramePr>
            <a:graphicFrameLocks noGrp="1"/>
          </p:cNvGraphicFramePr>
          <p:nvPr>
            <p:extLst>
              <p:ext uri="{D42A27DB-BD31-4B8C-83A1-F6EECF244321}">
                <p14:modId xmlns:p14="http://schemas.microsoft.com/office/powerpoint/2010/main" val="2600211476"/>
              </p:ext>
            </p:extLst>
          </p:nvPr>
        </p:nvGraphicFramePr>
        <p:xfrm>
          <a:off x="326810" y="2276890"/>
          <a:ext cx="11222440" cy="1833653"/>
        </p:xfrm>
        <a:graphic>
          <a:graphicData uri="http://schemas.openxmlformats.org/drawingml/2006/table">
            <a:tbl>
              <a:tblPr firstRow="1" firstCol="1" bandRow="1"/>
              <a:tblGrid>
                <a:gridCol w="2967158">
                  <a:extLst>
                    <a:ext uri="{9D8B030D-6E8A-4147-A177-3AD203B41FA5}">
                      <a16:colId xmlns:a16="http://schemas.microsoft.com/office/drawing/2014/main" xmlns="" val="3596140737"/>
                    </a:ext>
                  </a:extLst>
                </a:gridCol>
                <a:gridCol w="3366916">
                  <a:extLst>
                    <a:ext uri="{9D8B030D-6E8A-4147-A177-3AD203B41FA5}">
                      <a16:colId xmlns:a16="http://schemas.microsoft.com/office/drawing/2014/main" xmlns="" val="84066289"/>
                    </a:ext>
                  </a:extLst>
                </a:gridCol>
                <a:gridCol w="4888366">
                  <a:extLst>
                    <a:ext uri="{9D8B030D-6E8A-4147-A177-3AD203B41FA5}">
                      <a16:colId xmlns:a16="http://schemas.microsoft.com/office/drawing/2014/main" xmlns="" val="3121259365"/>
                    </a:ext>
                  </a:extLst>
                </a:gridCol>
              </a:tblGrid>
              <a:tr h="366168">
                <a:tc rowSpan="4">
                  <a:txBody>
                    <a:bodyPr/>
                    <a:lstStyle/>
                    <a:p>
                      <a:pPr algn="ctr">
                        <a:lnSpc>
                          <a:spcPct val="107000"/>
                        </a:lnSpc>
                        <a:spcAft>
                          <a:spcPts val="0"/>
                        </a:spcAft>
                      </a:pPr>
                      <a:r>
                        <a:rPr lang="es-MX" sz="1800" b="1" dirty="0">
                          <a:effectLst/>
                          <a:latin typeface="Abadi" panose="020B0604020104020204" pitchFamily="34" charset="0"/>
                          <a:ea typeface="Calibri" panose="020F0502020204030204" pitchFamily="34" charset="0"/>
                          <a:cs typeface="Times New Roman" panose="02020603050405020304" pitchFamily="18" charset="0"/>
                        </a:rPr>
                        <a:t>Campo de Formación Académica</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 ° Exploración y Comprensión del Mundo Natural y Social</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Organizador Curricular 1</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Aprendizaje esperado</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xmlns="" val="3856608359"/>
                  </a:ext>
                </a:extLst>
              </a:tr>
              <a:tr h="0">
                <a:tc vMerge="1">
                  <a:txBody>
                    <a:bodyPr/>
                    <a:lstStyle/>
                    <a:p>
                      <a:endParaRPr lang="es-MX"/>
                    </a:p>
                  </a:txBody>
                  <a:tcPr/>
                </a:tc>
                <a:tc>
                  <a:txBody>
                    <a:bodyPr/>
                    <a:lstStyle/>
                    <a:p>
                      <a:pPr algn="ct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Mundo natural</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3">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Obtiene, registra, representa y</a:t>
                      </a:r>
                    </a:p>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describe información para responder</a:t>
                      </a:r>
                    </a:p>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dudas y ampliar su conocimiento en</a:t>
                      </a:r>
                    </a:p>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relación con plantas, animales y otros</a:t>
                      </a:r>
                    </a:p>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elementos naturales.</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856020098"/>
                  </a:ext>
                </a:extLst>
              </a:tr>
              <a:tr h="0">
                <a:tc vMerge="1">
                  <a:txBody>
                    <a:bodyPr/>
                    <a:lstStyle/>
                    <a:p>
                      <a:endParaRPr lang="es-MX"/>
                    </a:p>
                  </a:txBody>
                  <a:tcPr/>
                </a:tc>
                <a:tc>
                  <a:txBody>
                    <a:bodyPr/>
                    <a:lstStyle/>
                    <a:p>
                      <a:pPr algn="ct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Organizador Curricular 2</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vMerge="1">
                  <a:txBody>
                    <a:bodyPr/>
                    <a:lstStyle/>
                    <a:p>
                      <a:endParaRPr lang="es-MX"/>
                    </a:p>
                  </a:txBody>
                  <a:tcPr/>
                </a:tc>
                <a:extLst>
                  <a:ext uri="{0D108BD9-81ED-4DB2-BD59-A6C34878D82A}">
                    <a16:rowId xmlns:a16="http://schemas.microsoft.com/office/drawing/2014/main" xmlns="" val="1533750060"/>
                  </a:ext>
                </a:extLst>
              </a:tr>
              <a:tr h="217170">
                <a:tc vMerge="1">
                  <a:txBody>
                    <a:bodyPr/>
                    <a:lstStyle/>
                    <a:p>
                      <a:endParaRPr lang="es-MX"/>
                    </a:p>
                  </a:txBody>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Exploración de la naturaleza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s-MX"/>
                    </a:p>
                  </a:txBody>
                  <a:tcPr/>
                </a:tc>
                <a:extLst>
                  <a:ext uri="{0D108BD9-81ED-4DB2-BD59-A6C34878D82A}">
                    <a16:rowId xmlns:a16="http://schemas.microsoft.com/office/drawing/2014/main" xmlns="" val="1474318079"/>
                  </a:ext>
                </a:extLst>
              </a:tr>
            </a:tbl>
          </a:graphicData>
        </a:graphic>
      </p:graphicFrame>
      <p:graphicFrame>
        <p:nvGraphicFramePr>
          <p:cNvPr id="9" name="Tabla 8">
            <a:extLst>
              <a:ext uri="{FF2B5EF4-FFF2-40B4-BE49-F238E27FC236}">
                <a16:creationId xmlns:a16="http://schemas.microsoft.com/office/drawing/2014/main" xmlns="" id="{02BC1E48-4BE6-481A-A143-24DA5B061AF6}"/>
              </a:ext>
            </a:extLst>
          </p:cNvPr>
          <p:cNvGraphicFramePr>
            <a:graphicFrameLocks noGrp="1"/>
          </p:cNvGraphicFramePr>
          <p:nvPr>
            <p:extLst>
              <p:ext uri="{D42A27DB-BD31-4B8C-83A1-F6EECF244321}">
                <p14:modId xmlns:p14="http://schemas.microsoft.com/office/powerpoint/2010/main" val="2698049923"/>
              </p:ext>
            </p:extLst>
          </p:nvPr>
        </p:nvGraphicFramePr>
        <p:xfrm>
          <a:off x="233250" y="5157195"/>
          <a:ext cx="11222439" cy="1173988"/>
        </p:xfrm>
        <a:graphic>
          <a:graphicData uri="http://schemas.openxmlformats.org/drawingml/2006/table">
            <a:tbl>
              <a:tblPr firstRow="1" firstCol="1" bandRow="1"/>
              <a:tblGrid>
                <a:gridCol w="2931624">
                  <a:extLst>
                    <a:ext uri="{9D8B030D-6E8A-4147-A177-3AD203B41FA5}">
                      <a16:colId xmlns:a16="http://schemas.microsoft.com/office/drawing/2014/main" xmlns="" val="3708795345"/>
                    </a:ext>
                  </a:extLst>
                </a:gridCol>
                <a:gridCol w="3400639">
                  <a:extLst>
                    <a:ext uri="{9D8B030D-6E8A-4147-A177-3AD203B41FA5}">
                      <a16:colId xmlns:a16="http://schemas.microsoft.com/office/drawing/2014/main" xmlns="" val="3718050891"/>
                    </a:ext>
                  </a:extLst>
                </a:gridCol>
                <a:gridCol w="4890176">
                  <a:extLst>
                    <a:ext uri="{9D8B030D-6E8A-4147-A177-3AD203B41FA5}">
                      <a16:colId xmlns:a16="http://schemas.microsoft.com/office/drawing/2014/main" xmlns="" val="2127488678"/>
                    </a:ext>
                  </a:extLst>
                </a:gridCol>
              </a:tblGrid>
              <a:tr h="0">
                <a:tc rowSpan="4">
                  <a:txBody>
                    <a:bodyPr/>
                    <a:lstStyle/>
                    <a:p>
                      <a:pPr marL="0" lvl="0" indent="0" algn="just">
                        <a:lnSpc>
                          <a:spcPct val="107000"/>
                        </a:lnSpc>
                        <a:spcAft>
                          <a:spcPts val="0"/>
                        </a:spcAft>
                        <a:buFont typeface="Courier New" panose="02070309020205020404" pitchFamily="49" charset="0"/>
                        <a:buNone/>
                      </a:pPr>
                      <a:r>
                        <a:rPr lang="es-MX" sz="1800" dirty="0">
                          <a:effectLst/>
                          <a:latin typeface="Abadi" panose="020B0604020104020204" pitchFamily="34" charset="0"/>
                          <a:ea typeface="Calibri" panose="020F0502020204030204" pitchFamily="34" charset="0"/>
                          <a:cs typeface="Times New Roman" panose="02020603050405020304" pitchFamily="18" charset="0"/>
                        </a:rPr>
                        <a:t>Campo de formación académica.</a:t>
                      </a:r>
                    </a:p>
                    <a:p>
                      <a:pPr marL="342900" lvl="0" indent="-342900" algn="just">
                        <a:lnSpc>
                          <a:spcPct val="107000"/>
                        </a:lnSpc>
                        <a:spcAft>
                          <a:spcPts val="0"/>
                        </a:spcAft>
                        <a:buFont typeface="Courier New" panose="02070309020205020404" pitchFamily="49" charset="0"/>
                        <a:buChar char="o"/>
                      </a:pPr>
                      <a:r>
                        <a:rPr lang="es-MX" sz="1800" dirty="0">
                          <a:effectLst/>
                          <a:latin typeface="Abadi" panose="020B0604020104020204" pitchFamily="34" charset="0"/>
                          <a:ea typeface="Calibri" panose="020F0502020204030204" pitchFamily="34" charset="0"/>
                          <a:cs typeface="Times New Roman" panose="02020603050405020304" pitchFamily="18" charset="0"/>
                        </a:rPr>
                        <a:t>Pensamiento matemático.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Organizador Curricular 1</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Aprendizaje esperado</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xmlns="" val="3647068482"/>
                  </a:ext>
                </a:extLst>
              </a:tr>
              <a:tr h="0">
                <a:tc vMerge="1">
                  <a:txBody>
                    <a:bodyPr/>
                    <a:lstStyle/>
                    <a:p>
                      <a:endParaRPr lang="es-MX"/>
                    </a:p>
                  </a:txBody>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Numero, algebra y variación.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07000"/>
                        </a:lnSpc>
                        <a:spcAft>
                          <a:spcPts val="0"/>
                        </a:spcAft>
                      </a:pPr>
                      <a:r>
                        <a:rPr lang="es-MX" dirty="0"/>
                        <a:t>• Cuenta colecciones no mayores a 20 elementos. </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801126473"/>
                  </a:ext>
                </a:extLst>
              </a:tr>
              <a:tr h="0">
                <a:tc vMerge="1">
                  <a:txBody>
                    <a:bodyPr/>
                    <a:lstStyle/>
                    <a:p>
                      <a:endParaRPr lang="es-MX"/>
                    </a:p>
                  </a:txBody>
                  <a:tcPr/>
                </a:tc>
                <a:tc>
                  <a:txBody>
                    <a:bodyPr/>
                    <a:lstStyle/>
                    <a:p>
                      <a:pPr algn="ct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Organizador Curricular 2</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endParaRPr lang="es-MX"/>
                    </a:p>
                  </a:txBody>
                  <a:tcPr/>
                </a:tc>
                <a:extLst>
                  <a:ext uri="{0D108BD9-81ED-4DB2-BD59-A6C34878D82A}">
                    <a16:rowId xmlns:a16="http://schemas.microsoft.com/office/drawing/2014/main" xmlns="" val="2852139841"/>
                  </a:ext>
                </a:extLst>
              </a:tr>
              <a:tr h="217170">
                <a:tc vMerge="1">
                  <a:txBody>
                    <a:bodyPr/>
                    <a:lstStyle/>
                    <a:p>
                      <a:endParaRPr lang="es-MX"/>
                    </a:p>
                  </a:txBody>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Numero.</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s-MX"/>
                    </a:p>
                  </a:txBody>
                  <a:tcPr/>
                </a:tc>
                <a:extLst>
                  <a:ext uri="{0D108BD9-81ED-4DB2-BD59-A6C34878D82A}">
                    <a16:rowId xmlns:a16="http://schemas.microsoft.com/office/drawing/2014/main" xmlns="" val="731174880"/>
                  </a:ext>
                </a:extLst>
              </a:tr>
            </a:tbl>
          </a:graphicData>
        </a:graphic>
      </p:graphicFrame>
    </p:spTree>
    <p:extLst>
      <p:ext uri="{BB962C8B-B14F-4D97-AF65-F5344CB8AC3E}">
        <p14:creationId xmlns:p14="http://schemas.microsoft.com/office/powerpoint/2010/main" val="66130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12AAF2D7-7228-4636-80C4-E0B4F60D0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03" y="3429020"/>
            <a:ext cx="3413458" cy="3502855"/>
          </a:xfrm>
          <a:prstGeom prst="rect">
            <a:avLst/>
          </a:prstGeom>
        </p:spPr>
      </p:pic>
      <p:pic>
        <p:nvPicPr>
          <p:cNvPr id="5" name="Imagen 4">
            <a:extLst>
              <a:ext uri="{FF2B5EF4-FFF2-40B4-BE49-F238E27FC236}">
                <a16:creationId xmlns:a16="http://schemas.microsoft.com/office/drawing/2014/main" xmlns="" id="{50D6138A-B88F-44B3-961D-F60E503F9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5613" y="3611900"/>
            <a:ext cx="3235247" cy="3319975"/>
          </a:xfrm>
          <a:prstGeom prst="rect">
            <a:avLst/>
          </a:prstGeom>
        </p:spPr>
      </p:pic>
      <p:pic>
        <p:nvPicPr>
          <p:cNvPr id="7" name="Imagen 6">
            <a:extLst>
              <a:ext uri="{FF2B5EF4-FFF2-40B4-BE49-F238E27FC236}">
                <a16:creationId xmlns:a16="http://schemas.microsoft.com/office/drawing/2014/main" xmlns="" id="{CEE4D71B-C0B0-4141-9B02-19D318A00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438" y="-2369463"/>
            <a:ext cx="8272042" cy="8488680"/>
          </a:xfrm>
          <a:prstGeom prst="rect">
            <a:avLst/>
          </a:prstGeom>
        </p:spPr>
      </p:pic>
      <p:sp>
        <p:nvSpPr>
          <p:cNvPr id="8" name="CuadroTexto 7">
            <a:extLst>
              <a:ext uri="{FF2B5EF4-FFF2-40B4-BE49-F238E27FC236}">
                <a16:creationId xmlns:a16="http://schemas.microsoft.com/office/drawing/2014/main" xmlns="" id="{A1E5E35F-A02E-4FA5-A403-0831FDB0A023}"/>
              </a:ext>
            </a:extLst>
          </p:cNvPr>
          <p:cNvSpPr txBox="1"/>
          <p:nvPr/>
        </p:nvSpPr>
        <p:spPr>
          <a:xfrm>
            <a:off x="2628645" y="474246"/>
            <a:ext cx="5727046" cy="2215991"/>
          </a:xfrm>
          <a:prstGeom prst="rect">
            <a:avLst/>
          </a:prstGeom>
          <a:noFill/>
        </p:spPr>
        <p:txBody>
          <a:bodyPr wrap="square" rtlCol="0">
            <a:spAutoFit/>
          </a:bodyPr>
          <a:lstStyle/>
          <a:p>
            <a:pPr algn="ctr"/>
            <a:r>
              <a:rPr lang="es-MX" sz="6000" dirty="0">
                <a:latin typeface="Arial Nova" panose="020B0604020202020204" pitchFamily="34" charset="0"/>
              </a:rPr>
              <a:t>Flora y </a:t>
            </a:r>
          </a:p>
          <a:p>
            <a:pPr algn="ctr"/>
            <a:r>
              <a:rPr lang="es-MX" sz="6000" dirty="0">
                <a:latin typeface="Arial Nova" panose="020B0604020202020204" pitchFamily="34" charset="0"/>
              </a:rPr>
              <a:t>Fauna</a:t>
            </a:r>
          </a:p>
          <a:p>
            <a:pPr algn="ctr"/>
            <a:endParaRPr lang="es-MX" dirty="0"/>
          </a:p>
        </p:txBody>
      </p:sp>
      <p:pic>
        <p:nvPicPr>
          <p:cNvPr id="10" name="Imagen 9">
            <a:extLst>
              <a:ext uri="{FF2B5EF4-FFF2-40B4-BE49-F238E27FC236}">
                <a16:creationId xmlns:a16="http://schemas.microsoft.com/office/drawing/2014/main" xmlns="" id="{6BBDAD4B-F7F9-428A-9B0D-B2064C10A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6804" y="3429020"/>
            <a:ext cx="4094335" cy="3329961"/>
          </a:xfrm>
          <a:prstGeom prst="rect">
            <a:avLst/>
          </a:prstGeom>
          <a:blipFill>
            <a:blip r:embed="rId6"/>
            <a:stretch>
              <a:fillRect/>
            </a:stretch>
          </a:blipFill>
        </p:spPr>
      </p:pic>
    </p:spTree>
    <p:extLst>
      <p:ext uri="{BB962C8B-B14F-4D97-AF65-F5344CB8AC3E}">
        <p14:creationId xmlns:p14="http://schemas.microsoft.com/office/powerpoint/2010/main" val="302826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xmlns="" id="{41B02B57-6E66-40FC-ADC0-B8FDDCD5AF3A}"/>
              </a:ext>
            </a:extLst>
          </p:cNvPr>
          <p:cNvGraphicFramePr>
            <a:graphicFrameLocks noGrp="1"/>
          </p:cNvGraphicFramePr>
          <p:nvPr>
            <p:extLst>
              <p:ext uri="{D42A27DB-BD31-4B8C-83A1-F6EECF244321}">
                <p14:modId xmlns:p14="http://schemas.microsoft.com/office/powerpoint/2010/main" val="426748441"/>
              </p:ext>
            </p:extLst>
          </p:nvPr>
        </p:nvGraphicFramePr>
        <p:xfrm>
          <a:off x="453434" y="825072"/>
          <a:ext cx="11390122" cy="5770515"/>
        </p:xfrm>
        <a:graphic>
          <a:graphicData uri="http://schemas.openxmlformats.org/drawingml/2006/table">
            <a:tbl>
              <a:tblPr firstRow="1" firstCol="1" bandRow="1"/>
              <a:tblGrid>
                <a:gridCol w="878747">
                  <a:extLst>
                    <a:ext uri="{9D8B030D-6E8A-4147-A177-3AD203B41FA5}">
                      <a16:colId xmlns:a16="http://schemas.microsoft.com/office/drawing/2014/main" xmlns="" val="2065759699"/>
                    </a:ext>
                  </a:extLst>
                </a:gridCol>
                <a:gridCol w="2658619">
                  <a:extLst>
                    <a:ext uri="{9D8B030D-6E8A-4147-A177-3AD203B41FA5}">
                      <a16:colId xmlns:a16="http://schemas.microsoft.com/office/drawing/2014/main" xmlns="" val="3056225480"/>
                    </a:ext>
                  </a:extLst>
                </a:gridCol>
                <a:gridCol w="2079076">
                  <a:extLst>
                    <a:ext uri="{9D8B030D-6E8A-4147-A177-3AD203B41FA5}">
                      <a16:colId xmlns:a16="http://schemas.microsoft.com/office/drawing/2014/main" xmlns="" val="1004413224"/>
                    </a:ext>
                  </a:extLst>
                </a:gridCol>
                <a:gridCol w="2078263">
                  <a:extLst>
                    <a:ext uri="{9D8B030D-6E8A-4147-A177-3AD203B41FA5}">
                      <a16:colId xmlns:a16="http://schemas.microsoft.com/office/drawing/2014/main" xmlns="" val="4219596808"/>
                    </a:ext>
                  </a:extLst>
                </a:gridCol>
                <a:gridCol w="2026137">
                  <a:extLst>
                    <a:ext uri="{9D8B030D-6E8A-4147-A177-3AD203B41FA5}">
                      <a16:colId xmlns:a16="http://schemas.microsoft.com/office/drawing/2014/main" xmlns="" val="2175853955"/>
                    </a:ext>
                  </a:extLst>
                </a:gridCol>
                <a:gridCol w="1669280">
                  <a:extLst>
                    <a:ext uri="{9D8B030D-6E8A-4147-A177-3AD203B41FA5}">
                      <a16:colId xmlns:a16="http://schemas.microsoft.com/office/drawing/2014/main" xmlns="" val="564444207"/>
                    </a:ext>
                  </a:extLst>
                </a:gridCol>
              </a:tblGrid>
              <a:tr h="272466">
                <a:tc>
                  <a:txBody>
                    <a:bodyPr/>
                    <a:lstStyle/>
                    <a:p>
                      <a:pPr>
                        <a:lnSpc>
                          <a:spcPct val="107000"/>
                        </a:lnSpc>
                        <a:spcAft>
                          <a:spcPts val="0"/>
                        </a:spcAft>
                      </a:pPr>
                      <a:r>
                        <a:rPr lang="es-MX" sz="1800" i="1" dirty="0">
                          <a:effectLst/>
                          <a:latin typeface="Abadi" panose="020B0604020104020204" pitchFamily="34" charset="0"/>
                          <a:ea typeface="Calibri" panose="020F0502020204030204" pitchFamily="34" charset="0"/>
                          <a:cs typeface="Times New Roman" panose="02020603050405020304" pitchFamily="18" charset="0"/>
                        </a:rPr>
                        <a:t>Hora</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Abadi" panose="020B0604020104020204" pitchFamily="34" charset="0"/>
                          <a:ea typeface="Calibri" panose="020F0502020204030204" pitchFamily="34" charset="0"/>
                          <a:cs typeface="Times New Roman" panose="02020603050405020304" pitchFamily="18" charset="0"/>
                        </a:rPr>
                        <a:t>Lunes</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Abadi" panose="020B0604020104020204" pitchFamily="34" charset="0"/>
                          <a:ea typeface="Calibri" panose="020F0502020204030204" pitchFamily="34" charset="0"/>
                          <a:cs typeface="Times New Roman" panose="02020603050405020304" pitchFamily="18" charset="0"/>
                        </a:rPr>
                        <a:t>Martes</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Abadi" panose="020B0604020104020204" pitchFamily="34" charset="0"/>
                          <a:ea typeface="Calibri" panose="020F0502020204030204" pitchFamily="34" charset="0"/>
                          <a:cs typeface="Times New Roman" panose="02020603050405020304" pitchFamily="18" charset="0"/>
                        </a:rPr>
                        <a:t>Miércoles</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Jueves</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Abadi" panose="020B0604020104020204" pitchFamily="34" charset="0"/>
                          <a:ea typeface="Calibri" panose="020F0502020204030204" pitchFamily="34" charset="0"/>
                          <a:cs typeface="Times New Roman" panose="02020603050405020304" pitchFamily="18" charset="0"/>
                        </a:rPr>
                        <a:t>Viernes</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9629744"/>
                  </a:ext>
                </a:extLst>
              </a:tr>
              <a:tr h="272466">
                <a:tc rowSpan="2">
                  <a:txBody>
                    <a:bodyPr/>
                    <a:lstStyle/>
                    <a:p>
                      <a:pPr>
                        <a:lnSpc>
                          <a:spcPct val="107000"/>
                        </a:lnSpc>
                        <a:spcAft>
                          <a:spcPts val="0"/>
                        </a:spcAft>
                      </a:pPr>
                      <a:r>
                        <a:rPr lang="es-MX" sz="1800" i="1" dirty="0">
                          <a:effectLst/>
                          <a:latin typeface="Abadi" panose="020B0604020104020204" pitchFamily="34" charset="0"/>
                          <a:ea typeface="Calibri" panose="020F0502020204030204" pitchFamily="34" charset="0"/>
                          <a:cs typeface="Times New Roman" panose="02020603050405020304" pitchFamily="18" charset="0"/>
                        </a:rPr>
                        <a:t>9:00-9:30</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Rutina.</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Rutina.</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Rutina.</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rPr>
                        <a:t>Rutina.</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rowSpan="2">
                  <a:txBody>
                    <a:bodyPr/>
                    <a:lstStyle/>
                    <a:p>
                      <a:pPr algn="ctr">
                        <a:lnSpc>
                          <a:spcPct val="107000"/>
                        </a:lnSpc>
                        <a:spcAft>
                          <a:spcPts val="0"/>
                        </a:spcAft>
                      </a:pPr>
                      <a:r>
                        <a:rPr lang="es-MX" sz="2400" dirty="0" err="1" smtClean="0">
                          <a:effectLst/>
                          <a:latin typeface="Abadi" panose="020B0604020104020204" pitchFamily="34" charset="0"/>
                          <a:ea typeface="Calibri" panose="020F0502020204030204" pitchFamily="34" charset="0"/>
                          <a:cs typeface="Times New Roman" panose="02020603050405020304" pitchFamily="18" charset="0"/>
                        </a:rPr>
                        <a:t>Rincon</a:t>
                      </a:r>
                      <a:endParaRPr lang="es-MX" sz="24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xmlns="" val="3972311306"/>
                  </a:ext>
                </a:extLst>
              </a:tr>
              <a:tr h="844240">
                <a:tc vMerge="1">
                  <a:txBody>
                    <a:bodyPr/>
                    <a:lstStyle/>
                    <a:p>
                      <a:endParaRPr lang="es-MX"/>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rPr>
                        <a:t>Flora y fauna ¿Qué son? (Rompecabezas).</a:t>
                      </a:r>
                    </a:p>
                    <a:p>
                      <a:pPr>
                        <a:lnSpc>
                          <a:spcPct val="107000"/>
                        </a:lnSpc>
                        <a:spcAft>
                          <a:spcPts val="0"/>
                        </a:spcAft>
                      </a:pP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Ed. Física.</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Ed. Artística.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Parte de una planta.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s-MX"/>
                    </a:p>
                  </a:txBody>
                  <a:tcPr/>
                </a:tc>
                <a:extLst>
                  <a:ext uri="{0D108BD9-81ED-4DB2-BD59-A6C34878D82A}">
                    <a16:rowId xmlns:a16="http://schemas.microsoft.com/office/drawing/2014/main" xmlns="" val="4133498419"/>
                  </a:ext>
                </a:extLst>
              </a:tr>
              <a:tr h="1130127">
                <a:tc>
                  <a:txBody>
                    <a:bodyPr/>
                    <a:lstStyle/>
                    <a:p>
                      <a:pPr>
                        <a:lnSpc>
                          <a:spcPct val="107000"/>
                        </a:lnSpc>
                        <a:spcAft>
                          <a:spcPts val="0"/>
                        </a:spcAft>
                      </a:pPr>
                      <a:r>
                        <a:rPr lang="es-MX" sz="1800" i="1">
                          <a:effectLst/>
                          <a:latin typeface="Abadi" panose="020B0604020104020204" pitchFamily="34" charset="0"/>
                          <a:ea typeface="Calibri" panose="020F0502020204030204" pitchFamily="34" charset="0"/>
                          <a:cs typeface="Times New Roman" panose="02020603050405020304" pitchFamily="18" charset="0"/>
                        </a:rPr>
                        <a:t>9:30-10:00</a:t>
                      </a:r>
                      <a:endParaRPr lang="es-MX" sz="180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Señor pasto (Experimento).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Sierra de  </a:t>
                      </a:r>
                      <a:r>
                        <a:rPr lang="es-MX" sz="1800" dirty="0" err="1">
                          <a:effectLst/>
                          <a:latin typeface="Abadi" panose="020B0604020104020204" pitchFamily="34" charset="0"/>
                          <a:ea typeface="Calibri" panose="020F0502020204030204" pitchFamily="34" charset="0"/>
                          <a:cs typeface="Times New Roman" panose="02020603050405020304" pitchFamily="18" charset="0"/>
                        </a:rPr>
                        <a:t>zapaliname</a:t>
                      </a:r>
                      <a:r>
                        <a:rPr lang="es-MX" sz="1800" dirty="0">
                          <a:effectLst/>
                          <a:latin typeface="Abadi" panose="020B0604020104020204" pitchFamily="34" charset="0"/>
                          <a:ea typeface="Calibri" panose="020F0502020204030204" pitchFamily="34" charset="0"/>
                          <a:cs typeface="Times New Roman" panose="02020603050405020304" pitchFamily="18" charset="0"/>
                        </a:rPr>
                        <a:t>.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¿Cuantos pompones tenemos? </a:t>
                      </a:r>
                      <a:r>
                        <a:rPr kumimoji="0" lang="es-MX" sz="1800" b="0" i="0"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rPr>
                        <a:t>(Resolución de problemas).</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¿Cuántas colecciones tengo? (Canción).</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s-MX" sz="3600" dirty="0" err="1" smtClean="0">
                          <a:effectLst/>
                          <a:latin typeface="Abadi" panose="020B0604020104020204" pitchFamily="34" charset="0"/>
                          <a:ea typeface="Calibri" panose="020F0502020204030204" pitchFamily="34" charset="0"/>
                          <a:cs typeface="Times New Roman" panose="02020603050405020304" pitchFamily="18" charset="0"/>
                        </a:rPr>
                        <a:t>Rincon</a:t>
                      </a:r>
                      <a:endParaRPr lang="es-MX" sz="36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xmlns="" val="4209988618"/>
                  </a:ext>
                </a:extLst>
              </a:tr>
              <a:tr h="751138">
                <a:tc>
                  <a:txBody>
                    <a:bodyPr/>
                    <a:lstStyle/>
                    <a:p>
                      <a:pPr>
                        <a:lnSpc>
                          <a:spcPct val="107000"/>
                        </a:lnSpc>
                        <a:spcAft>
                          <a:spcPts val="0"/>
                        </a:spcAft>
                      </a:pPr>
                      <a:r>
                        <a:rPr lang="es-MX" sz="1800" i="1">
                          <a:effectLst/>
                          <a:latin typeface="Abadi" panose="020B0604020104020204" pitchFamily="34" charset="0"/>
                          <a:ea typeface="Calibri" panose="020F0502020204030204" pitchFamily="34" charset="0"/>
                          <a:cs typeface="Times New Roman" panose="02020603050405020304" pitchFamily="18" charset="0"/>
                        </a:rPr>
                        <a:t>10:00-10:30</a:t>
                      </a:r>
                      <a:endParaRPr lang="es-MX" sz="180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dirty="0" smtClean="0">
                          <a:effectLst/>
                          <a:latin typeface="Abadi" panose="020B0604020104020204" pitchFamily="34" charset="0"/>
                          <a:ea typeface="Calibri" panose="020F0502020204030204" pitchFamily="34" charset="0"/>
                          <a:cs typeface="Times New Roman" panose="02020603050405020304" pitchFamily="18" charset="0"/>
                        </a:rPr>
                        <a:t>Señor</a:t>
                      </a:r>
                      <a:r>
                        <a:rPr lang="es-MX" sz="1800" baseline="0" dirty="0" smtClean="0">
                          <a:effectLst/>
                          <a:latin typeface="Abadi" panose="020B0604020104020204" pitchFamily="34" charset="0"/>
                          <a:ea typeface="Calibri" panose="020F0502020204030204" pitchFamily="34" charset="0"/>
                          <a:cs typeface="Times New Roman" panose="02020603050405020304" pitchFamily="18" charset="0"/>
                        </a:rPr>
                        <a:t> pasto experimento. </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rPr>
                        <a:t>Artes.</a:t>
                      </a:r>
                      <a:endParaRPr kumimoji="0" lang="es-MX" sz="1800" b="0" i="0"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Flora Coahuila.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Ed. Física</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07000"/>
                        </a:lnSpc>
                        <a:spcAft>
                          <a:spcPts val="0"/>
                        </a:spcAft>
                      </a:pPr>
                      <a:r>
                        <a:rPr lang="es-MX" sz="1800" dirty="0" smtClean="0">
                          <a:effectLst/>
                          <a:latin typeface="Abadi" panose="020B0604020104020204" pitchFamily="34" charset="0"/>
                          <a:ea typeface="Calibri" panose="020F0502020204030204" pitchFamily="34" charset="0"/>
                          <a:cs typeface="Times New Roman" panose="02020603050405020304" pitchFamily="18" charset="0"/>
                        </a:rPr>
                        <a:t>Proyecto. </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xmlns="" val="4037764495"/>
                  </a:ext>
                </a:extLst>
              </a:tr>
              <a:tr h="558353">
                <a:tc>
                  <a:txBody>
                    <a:bodyPr/>
                    <a:lstStyle/>
                    <a:p>
                      <a:pPr>
                        <a:lnSpc>
                          <a:spcPct val="107000"/>
                        </a:lnSpc>
                        <a:spcAft>
                          <a:spcPts val="0"/>
                        </a:spcAft>
                      </a:pPr>
                      <a:r>
                        <a:rPr lang="es-MX" sz="1800" i="1">
                          <a:effectLst/>
                          <a:latin typeface="Abadi" panose="020B0604020104020204" pitchFamily="34" charset="0"/>
                          <a:ea typeface="Calibri" panose="020F0502020204030204" pitchFamily="34" charset="0"/>
                          <a:cs typeface="Times New Roman" panose="02020603050405020304" pitchFamily="18" charset="0"/>
                        </a:rPr>
                        <a:t>10:30-11:00</a:t>
                      </a:r>
                      <a:endParaRPr lang="es-MX" sz="180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Abadi" panose="020B0604020104020204" pitchFamily="34" charset="0"/>
                          <a:ea typeface="Calibri" panose="020F0502020204030204" pitchFamily="34" charset="0"/>
                          <a:cs typeface="Times New Roman" panose="02020603050405020304" pitchFamily="18" charset="0"/>
                        </a:rPr>
                        <a:t>RECESO</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a:effectLst/>
                          <a:latin typeface="Abadi" panose="020B0604020104020204" pitchFamily="34" charset="0"/>
                          <a:ea typeface="Calibri" panose="020F0502020204030204" pitchFamily="34" charset="0"/>
                          <a:cs typeface="Times New Roman" panose="02020603050405020304" pitchFamily="18" charset="0"/>
                        </a:rPr>
                        <a:t>RECESO</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RECESO</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RECESO</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s-MX" sz="36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xmlns="" val="248778566"/>
                  </a:ext>
                </a:extLst>
              </a:tr>
              <a:tr h="844240">
                <a:tc>
                  <a:txBody>
                    <a:bodyPr/>
                    <a:lstStyle/>
                    <a:p>
                      <a:pPr>
                        <a:lnSpc>
                          <a:spcPct val="107000"/>
                        </a:lnSpc>
                        <a:spcAft>
                          <a:spcPts val="0"/>
                        </a:spcAft>
                      </a:pPr>
                      <a:r>
                        <a:rPr lang="es-MX" sz="1800" i="1">
                          <a:effectLst/>
                          <a:latin typeface="Abadi" panose="020B0604020104020204" pitchFamily="34" charset="0"/>
                          <a:ea typeface="Calibri" panose="020F0502020204030204" pitchFamily="34" charset="0"/>
                          <a:cs typeface="Times New Roman" panose="02020603050405020304" pitchFamily="18" charset="0"/>
                        </a:rPr>
                        <a:t>11:00-11:30</a:t>
                      </a:r>
                      <a:endParaRPr lang="es-MX" sz="180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Completa la rueda(Resolución de problemas).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s-MX" sz="1800" dirty="0" smtClean="0">
                          <a:effectLst/>
                          <a:latin typeface="Abadi" panose="020B0604020104020204" pitchFamily="34" charset="0"/>
                          <a:ea typeface="Calibri" panose="020F0502020204030204" pitchFamily="34" charset="0"/>
                          <a:cs typeface="Times New Roman" panose="02020603050405020304" pitchFamily="18" charset="0"/>
                        </a:rPr>
                        <a:t>Ed. </a:t>
                      </a:r>
                      <a:r>
                        <a:rPr lang="es-MX" sz="1800" dirty="0" err="1" smtClean="0">
                          <a:effectLst/>
                          <a:latin typeface="Abadi" panose="020B0604020104020204" pitchFamily="34" charset="0"/>
                          <a:ea typeface="Calibri" panose="020F0502020204030204" pitchFamily="34" charset="0"/>
                          <a:cs typeface="Times New Roman" panose="02020603050405020304" pitchFamily="18" charset="0"/>
                        </a:rPr>
                        <a:t>Fisica</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7FBFF"/>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Fauna Coahuila(Trabajo en equipo).</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s-MX" sz="1800" baseline="0" dirty="0" smtClean="0">
                          <a:effectLst/>
                          <a:latin typeface="Abadi" panose="020B0604020104020204" pitchFamily="34" charset="0"/>
                          <a:ea typeface="Calibri" panose="020F0502020204030204" pitchFamily="34" charset="0"/>
                          <a:cs typeface="Times New Roman" panose="02020603050405020304" pitchFamily="18" charset="0"/>
                        </a:rPr>
                        <a:t>Proyecto,</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7FBFF"/>
                    </a:solidFill>
                  </a:tcPr>
                </a:tc>
                <a:tc>
                  <a:txBody>
                    <a:bodyPr/>
                    <a:lstStyle/>
                    <a:p>
                      <a:pPr algn="ctr">
                        <a:lnSpc>
                          <a:spcPct val="107000"/>
                        </a:lnSpc>
                        <a:spcAft>
                          <a:spcPts val="0"/>
                        </a:spcAft>
                      </a:pPr>
                      <a:r>
                        <a:rPr lang="es-MX" sz="3600" dirty="0" smtClean="0">
                          <a:effectLst/>
                          <a:latin typeface="Abadi" panose="020B0604020104020204" pitchFamily="34" charset="0"/>
                          <a:ea typeface="Calibri" panose="020F0502020204030204" pitchFamily="34" charset="0"/>
                          <a:cs typeface="Times New Roman" panose="02020603050405020304" pitchFamily="18" charset="0"/>
                        </a:rPr>
                        <a:t>Artes.</a:t>
                      </a:r>
                      <a:endParaRPr lang="es-MX" sz="36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xmlns="" val="647532055"/>
                  </a:ext>
                </a:extLst>
              </a:tr>
              <a:tr h="616858">
                <a:tc>
                  <a:txBody>
                    <a:bodyPr/>
                    <a:lstStyle/>
                    <a:p>
                      <a:pPr>
                        <a:lnSpc>
                          <a:spcPct val="107000"/>
                        </a:lnSpc>
                        <a:spcAft>
                          <a:spcPts val="0"/>
                        </a:spcAft>
                      </a:pPr>
                      <a:r>
                        <a:rPr lang="es-MX" sz="1800" i="1" dirty="0">
                          <a:effectLst/>
                          <a:latin typeface="Abadi" panose="020B0604020104020204" pitchFamily="34" charset="0"/>
                          <a:ea typeface="Calibri" panose="020F0502020204030204" pitchFamily="34" charset="0"/>
                          <a:cs typeface="Times New Roman" panose="02020603050405020304" pitchFamily="18" charset="0"/>
                        </a:rPr>
                        <a:t>11:30-12:00</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362710" algn="r"/>
                        </a:tabLst>
                      </a:pPr>
                      <a:r>
                        <a:rPr lang="es-MX" sz="1800" dirty="0">
                          <a:effectLst/>
                          <a:latin typeface="Abadi" panose="020B0604020104020204" pitchFamily="34" charset="0"/>
                          <a:ea typeface="Calibri" panose="020F0502020204030204" pitchFamily="34" charset="0"/>
                          <a:cs typeface="Times New Roman" panose="02020603050405020304" pitchFamily="18" charset="0"/>
                        </a:rPr>
                        <a:t> El aro (Resolución de problemas).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s-MX" sz="1800" dirty="0" smtClean="0">
                          <a:effectLst/>
                          <a:latin typeface="Abadi" panose="020B0604020104020204" pitchFamily="34" charset="0"/>
                          <a:ea typeface="Calibri" panose="020F0502020204030204" pitchFamily="34" charset="0"/>
                          <a:cs typeface="Times New Roman" panose="02020603050405020304" pitchFamily="18" charset="0"/>
                        </a:rPr>
                        <a:t>Fotosíntesis.</a:t>
                      </a:r>
                      <a:r>
                        <a:rPr lang="es-MX" sz="1800" baseline="0" dirty="0" smtClean="0">
                          <a:effectLst/>
                          <a:latin typeface="Abadi" panose="020B0604020104020204" pitchFamily="34" charset="0"/>
                          <a:ea typeface="Calibri" panose="020F0502020204030204" pitchFamily="34" charset="0"/>
                          <a:cs typeface="Times New Roman" panose="02020603050405020304" pitchFamily="18" charset="0"/>
                        </a:rPr>
                        <a:t> </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7FBFF"/>
                    </a:solidFill>
                  </a:tcPr>
                </a:tc>
                <a:tc>
                  <a:txBody>
                    <a:bodyPr/>
                    <a:lstStyle/>
                    <a:p>
                      <a:pPr>
                        <a:lnSpc>
                          <a:spcPct val="107000"/>
                        </a:lnSpc>
                        <a:spcAft>
                          <a:spcPts val="0"/>
                        </a:spcAft>
                      </a:pPr>
                      <a:r>
                        <a:rPr lang="es-MX" sz="1800" dirty="0">
                          <a:effectLst/>
                          <a:latin typeface="Abadi" panose="020B0604020104020204" pitchFamily="34" charset="0"/>
                          <a:ea typeface="Calibri" panose="020F0502020204030204" pitchFamily="34" charset="0"/>
                          <a:cs typeface="Times New Roman" panose="02020603050405020304" pitchFamily="18" charset="0"/>
                        </a:rPr>
                        <a:t>Guardianes del ambiente. </a:t>
                      </a: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743"/>
                    </a:solidFill>
                  </a:tcPr>
                </a:tc>
                <a:tc>
                  <a:txBody>
                    <a:bodyPr/>
                    <a:lstStyle/>
                    <a:p>
                      <a:pPr>
                        <a:lnSpc>
                          <a:spcPct val="107000"/>
                        </a:lnSpc>
                        <a:spcAft>
                          <a:spcPts val="0"/>
                        </a:spcAft>
                      </a:pPr>
                      <a:r>
                        <a:rPr lang="es-MX" sz="1800" dirty="0" smtClean="0">
                          <a:effectLst/>
                          <a:latin typeface="Abadi" panose="020B0604020104020204" pitchFamily="34" charset="0"/>
                          <a:ea typeface="Calibri" panose="020F0502020204030204" pitchFamily="34" charset="0"/>
                          <a:cs typeface="Times New Roman" panose="02020603050405020304" pitchFamily="18" charset="0"/>
                        </a:rPr>
                        <a:t>Invento</a:t>
                      </a:r>
                      <a:r>
                        <a:rPr lang="es-MX" sz="1800" baseline="0" dirty="0" smtClean="0">
                          <a:effectLst/>
                          <a:latin typeface="Abadi" panose="020B0604020104020204" pitchFamily="34" charset="0"/>
                          <a:ea typeface="Calibri" panose="020F0502020204030204" pitchFamily="34" charset="0"/>
                          <a:cs typeface="Times New Roman" panose="02020603050405020304" pitchFamily="18" charset="0"/>
                        </a:rPr>
                        <a:t> mi cuento</a:t>
                      </a:r>
                      <a:endParaRPr lang="es-MX" sz="18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7FBFF"/>
                    </a:solidFill>
                  </a:tcPr>
                </a:tc>
                <a:tc>
                  <a:txBody>
                    <a:bodyPr/>
                    <a:lstStyle/>
                    <a:p>
                      <a:pPr algn="ctr">
                        <a:lnSpc>
                          <a:spcPct val="107000"/>
                        </a:lnSpc>
                        <a:spcAft>
                          <a:spcPts val="0"/>
                        </a:spcAft>
                      </a:pPr>
                      <a:r>
                        <a:rPr lang="es-MX" sz="2000" dirty="0" smtClean="0">
                          <a:effectLst/>
                          <a:latin typeface="Abadi" panose="020B0604020104020204" pitchFamily="34" charset="0"/>
                          <a:ea typeface="Calibri" panose="020F0502020204030204" pitchFamily="34" charset="0"/>
                          <a:cs typeface="Times New Roman" panose="02020603050405020304" pitchFamily="18" charset="0"/>
                        </a:rPr>
                        <a:t>Aprendizaje.</a:t>
                      </a:r>
                      <a:endParaRPr lang="es-MX" sz="2000" dirty="0">
                        <a:effectLst/>
                        <a:latin typeface="Abadi" panose="020B0604020104020204" pitchFamily="34" charset="0"/>
                        <a:ea typeface="Calibri" panose="020F0502020204030204" pitchFamily="34" charset="0"/>
                        <a:cs typeface="Times New Roman" panose="02020603050405020304" pitchFamily="18" charset="0"/>
                      </a:endParaRPr>
                    </a:p>
                  </a:txBody>
                  <a:tcPr marL="66829" marR="66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xmlns="" val="236081665"/>
                  </a:ext>
                </a:extLst>
              </a:tr>
            </a:tbl>
          </a:graphicData>
        </a:graphic>
      </p:graphicFrame>
      <p:sp>
        <p:nvSpPr>
          <p:cNvPr id="7" name="CuadroTexto 6">
            <a:extLst>
              <a:ext uri="{FF2B5EF4-FFF2-40B4-BE49-F238E27FC236}">
                <a16:creationId xmlns:a16="http://schemas.microsoft.com/office/drawing/2014/main" xmlns="" id="{DD7E5B04-3C3A-497F-A1ED-B7AE0FFA6144}"/>
              </a:ext>
            </a:extLst>
          </p:cNvPr>
          <p:cNvSpPr txBox="1"/>
          <p:nvPr/>
        </p:nvSpPr>
        <p:spPr>
          <a:xfrm>
            <a:off x="2892532" y="117186"/>
            <a:ext cx="5853604" cy="707886"/>
          </a:xfrm>
          <a:prstGeom prst="rect">
            <a:avLst/>
          </a:prstGeom>
          <a:solidFill>
            <a:srgbClr val="92D050"/>
          </a:solidFill>
        </p:spPr>
        <p:txBody>
          <a:bodyPr wrap="square" rtlCol="0">
            <a:spAutoFit/>
          </a:bodyPr>
          <a:lstStyle/>
          <a:p>
            <a:pPr algn="ctr"/>
            <a:r>
              <a:rPr lang="es-MX" sz="4000" dirty="0">
                <a:latin typeface="Comic Sans MS" panose="030F0702030302020204" pitchFamily="66" charset="0"/>
              </a:rPr>
              <a:t>Cronograma.</a:t>
            </a:r>
          </a:p>
        </p:txBody>
      </p:sp>
    </p:spTree>
    <p:extLst>
      <p:ext uri="{BB962C8B-B14F-4D97-AF65-F5344CB8AC3E}">
        <p14:creationId xmlns:p14="http://schemas.microsoft.com/office/powerpoint/2010/main" val="249749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5B8ED5A7-5743-476E-8D97-784F4A2BAA19}"/>
              </a:ext>
            </a:extLst>
          </p:cNvPr>
          <p:cNvGraphicFramePr>
            <a:graphicFrameLocks noGrp="1"/>
          </p:cNvGraphicFramePr>
          <p:nvPr>
            <p:extLst>
              <p:ext uri="{D42A27DB-BD31-4B8C-83A1-F6EECF244321}">
                <p14:modId xmlns:p14="http://schemas.microsoft.com/office/powerpoint/2010/main" val="813351658"/>
              </p:ext>
            </p:extLst>
          </p:nvPr>
        </p:nvGraphicFramePr>
        <p:xfrm>
          <a:off x="215233" y="2"/>
          <a:ext cx="11450385" cy="7094215"/>
        </p:xfrm>
        <a:graphic>
          <a:graphicData uri="http://schemas.openxmlformats.org/drawingml/2006/table">
            <a:tbl>
              <a:tblPr>
                <a:tableStyleId>{5940675A-B579-460E-94D1-54222C63F5DA}</a:tableStyleId>
              </a:tblPr>
              <a:tblGrid>
                <a:gridCol w="613878">
                  <a:extLst>
                    <a:ext uri="{9D8B030D-6E8A-4147-A177-3AD203B41FA5}">
                      <a16:colId xmlns:a16="http://schemas.microsoft.com/office/drawing/2014/main" xmlns="" val="1639901990"/>
                    </a:ext>
                  </a:extLst>
                </a:gridCol>
                <a:gridCol w="5538340">
                  <a:extLst>
                    <a:ext uri="{9D8B030D-6E8A-4147-A177-3AD203B41FA5}">
                      <a16:colId xmlns:a16="http://schemas.microsoft.com/office/drawing/2014/main" xmlns="" val="3202392081"/>
                    </a:ext>
                  </a:extLst>
                </a:gridCol>
                <a:gridCol w="1196390">
                  <a:extLst>
                    <a:ext uri="{9D8B030D-6E8A-4147-A177-3AD203B41FA5}">
                      <a16:colId xmlns:a16="http://schemas.microsoft.com/office/drawing/2014/main" xmlns="" val="3379566757"/>
                    </a:ext>
                  </a:extLst>
                </a:gridCol>
                <a:gridCol w="927538">
                  <a:extLst>
                    <a:ext uri="{9D8B030D-6E8A-4147-A177-3AD203B41FA5}">
                      <a16:colId xmlns:a16="http://schemas.microsoft.com/office/drawing/2014/main" xmlns="" val="1632927211"/>
                    </a:ext>
                  </a:extLst>
                </a:gridCol>
                <a:gridCol w="3174239">
                  <a:extLst>
                    <a:ext uri="{9D8B030D-6E8A-4147-A177-3AD203B41FA5}">
                      <a16:colId xmlns:a16="http://schemas.microsoft.com/office/drawing/2014/main" xmlns="" val="2209196740"/>
                    </a:ext>
                  </a:extLst>
                </a:gridCol>
              </a:tblGrid>
              <a:tr h="334755">
                <a:tc>
                  <a:txBody>
                    <a:bodyPr/>
                    <a:lstStyle/>
                    <a:p>
                      <a:endParaRPr lang="es-MX" dirty="0"/>
                    </a:p>
                  </a:txBody>
                  <a:tcPr marL="89106" marR="89106"/>
                </a:tc>
                <a:tc>
                  <a:txBody>
                    <a:bodyPr/>
                    <a:lstStyle/>
                    <a:p>
                      <a:r>
                        <a:rPr lang="es-MX" sz="1800" kern="1200" dirty="0">
                          <a:solidFill>
                            <a:schemeClr val="tx1"/>
                          </a:solidFill>
                          <a:effectLst/>
                          <a:latin typeface="+mn-lt"/>
                          <a:ea typeface="+mn-ea"/>
                          <a:cs typeface="+mn-cs"/>
                        </a:rPr>
                        <a:t>Actividades, organización y consigna. </a:t>
                      </a:r>
                      <a:endParaRPr lang="es-MX" dirty="0"/>
                    </a:p>
                  </a:txBody>
                  <a:tcPr marL="89106" marR="89106">
                    <a:solidFill>
                      <a:srgbClr val="6600FF"/>
                    </a:solidFill>
                  </a:tcPr>
                </a:tc>
                <a:tc>
                  <a:txBody>
                    <a:bodyPr/>
                    <a:lstStyle/>
                    <a:p>
                      <a:r>
                        <a:rPr lang="es-MX" dirty="0"/>
                        <a:t>Recursos.</a:t>
                      </a:r>
                    </a:p>
                  </a:txBody>
                  <a:tcPr marL="89106" marR="89106">
                    <a:solidFill>
                      <a:srgbClr val="FF3399"/>
                    </a:solidFill>
                  </a:tcPr>
                </a:tc>
                <a:tc>
                  <a:txBody>
                    <a:bodyPr/>
                    <a:lstStyle/>
                    <a:p>
                      <a:r>
                        <a:rPr lang="es-MX" dirty="0"/>
                        <a:t>Tiempo</a:t>
                      </a:r>
                    </a:p>
                  </a:txBody>
                  <a:tcPr marL="89106" marR="89106">
                    <a:solidFill>
                      <a:srgbClr val="FF9933"/>
                    </a:solidFill>
                  </a:tcPr>
                </a:tc>
                <a:tc>
                  <a:txBody>
                    <a:bodyPr/>
                    <a:lstStyle/>
                    <a:p>
                      <a:r>
                        <a:rPr lang="es-MX" dirty="0"/>
                        <a:t>Aprendizaje esperado. </a:t>
                      </a:r>
                    </a:p>
                  </a:txBody>
                  <a:tcPr marL="89106" marR="89106">
                    <a:solidFill>
                      <a:srgbClr val="CC00CC"/>
                    </a:solidFill>
                  </a:tcPr>
                </a:tc>
                <a:extLst>
                  <a:ext uri="{0D108BD9-81ED-4DB2-BD59-A6C34878D82A}">
                    <a16:rowId xmlns:a16="http://schemas.microsoft.com/office/drawing/2014/main" xmlns="" val="2146196180"/>
                  </a:ext>
                </a:extLst>
              </a:tr>
              <a:tr h="2984900">
                <a:tc rowSpan="3">
                  <a:txBody>
                    <a:bodyPr/>
                    <a:lstStyle/>
                    <a:p>
                      <a:r>
                        <a:rPr lang="es-MX" sz="5400" dirty="0"/>
                        <a:t>I</a:t>
                      </a:r>
                    </a:p>
                    <a:p>
                      <a:r>
                        <a:rPr lang="es-MX" sz="5400" dirty="0"/>
                        <a:t>N</a:t>
                      </a:r>
                    </a:p>
                    <a:p>
                      <a:r>
                        <a:rPr lang="es-MX" sz="5400" dirty="0"/>
                        <a:t>I</a:t>
                      </a:r>
                    </a:p>
                    <a:p>
                      <a:r>
                        <a:rPr lang="es-MX" sz="5400" dirty="0"/>
                        <a:t>C</a:t>
                      </a:r>
                    </a:p>
                    <a:p>
                      <a:r>
                        <a:rPr lang="es-MX" sz="5400" dirty="0"/>
                        <a:t>I</a:t>
                      </a:r>
                    </a:p>
                    <a:p>
                      <a:r>
                        <a:rPr lang="es-MX" sz="5400" dirty="0"/>
                        <a:t>O</a:t>
                      </a:r>
                    </a:p>
                  </a:txBody>
                  <a:tcPr marL="89106" marR="89106">
                    <a:lnL w="12700" cmpd="sng">
                      <a:noFill/>
                    </a:lnL>
                    <a:solidFill>
                      <a:srgbClr val="2AD713"/>
                    </a:solidFill>
                  </a:tcPr>
                </a:tc>
                <a:tc>
                  <a:txBody>
                    <a:bodyPr/>
                    <a:lstStyle/>
                    <a:p>
                      <a:r>
                        <a:rPr lang="es-MX" sz="1600" b="1" dirty="0"/>
                        <a:t>Actividad. Rutina. </a:t>
                      </a:r>
                      <a:r>
                        <a:rPr lang="es-MX" sz="1600" b="0" dirty="0" smtClean="0"/>
                        <a:t>Observa </a:t>
                      </a:r>
                      <a:r>
                        <a:rPr lang="es-MX" sz="1600" b="0" dirty="0"/>
                        <a:t>las imágenes que están pegadas la rutina del día y responde las siguientes preguntas ¿Qué observan en las imágenes?, ¿Qué actividades creen que vamos hacer?.</a:t>
                      </a:r>
                    </a:p>
                    <a:p>
                      <a:r>
                        <a:rPr lang="es-MX" sz="1600" b="0" dirty="0"/>
                        <a:t>Escucha la rutina del día que actividades vamos a realizar el </a:t>
                      </a:r>
                      <a:r>
                        <a:rPr lang="es-MX" sz="1600" b="0" dirty="0" smtClean="0"/>
                        <a:t>día. </a:t>
                      </a:r>
                      <a:endParaRPr lang="es-MX" sz="1600" b="0" dirty="0"/>
                    </a:p>
                    <a:p>
                      <a:r>
                        <a:rPr lang="es-MX" sz="1600" dirty="0"/>
                        <a:t>Flora y fauna, ¿Qué son?. </a:t>
                      </a:r>
                    </a:p>
                    <a:p>
                      <a:r>
                        <a:rPr lang="es-MX" sz="1600" dirty="0"/>
                        <a:t>Partes de una planta.</a:t>
                      </a:r>
                    </a:p>
                    <a:p>
                      <a:r>
                        <a:rPr lang="es-MX" sz="1600" dirty="0"/>
                        <a:t>Educacion artística.</a:t>
                      </a:r>
                    </a:p>
                    <a:p>
                      <a:r>
                        <a:rPr lang="es-MX" sz="1600" dirty="0"/>
                        <a:t>Receso. </a:t>
                      </a:r>
                    </a:p>
                    <a:p>
                      <a:r>
                        <a:rPr lang="es-MX" sz="1600" dirty="0"/>
                        <a:t>Completa la rueda.</a:t>
                      </a:r>
                    </a:p>
                    <a:p>
                      <a:r>
                        <a:rPr lang="es-MX" sz="1600" dirty="0"/>
                        <a:t>El aro.</a:t>
                      </a:r>
                    </a:p>
                    <a:p>
                      <a:r>
                        <a:rPr lang="es-MX" sz="1600" dirty="0"/>
                        <a:t>Salida.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Rutina.</a:t>
                      </a:r>
                    </a:p>
                    <a:p>
                      <a:r>
                        <a:rPr lang="es-MX" sz="1600" dirty="0"/>
                        <a:t>Imágenes.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10 minutos. </a:t>
                      </a:r>
                    </a:p>
                  </a:txBody>
                  <a:tcPr marL="89106" marR="89106">
                    <a:lnB w="12700" cap="flat" cmpd="sng" algn="ctr">
                      <a:solidFill>
                        <a:schemeClr val="tx1"/>
                      </a:solidFill>
                      <a:prstDash val="solid"/>
                      <a:round/>
                      <a:headEnd type="none" w="med" len="med"/>
                      <a:tailEnd type="none" w="med" len="med"/>
                    </a:lnB>
                  </a:tcPr>
                </a:tc>
                <a:tc>
                  <a:txBody>
                    <a:bodyPr/>
                    <a:lstStyle/>
                    <a:p>
                      <a:endParaRPr lang="es-MX" sz="1600" dirty="0"/>
                    </a:p>
                  </a:txBody>
                  <a:tcPr marL="89106" marR="89106">
                    <a:lnB w="12700" cap="flat" cmpd="sng" algn="ctr">
                      <a:solidFill>
                        <a:schemeClr val="tx1"/>
                      </a:solidFill>
                      <a:prstDash val="solid"/>
                      <a:round/>
                      <a:headEnd type="none" w="med" len="med"/>
                      <a:tailEnd type="none" w="med" len="med"/>
                    </a:lnB>
                    <a:solidFill>
                      <a:srgbClr val="9966FF"/>
                    </a:solidFill>
                  </a:tcPr>
                </a:tc>
                <a:extLst>
                  <a:ext uri="{0D108BD9-81ED-4DB2-BD59-A6C34878D82A}">
                    <a16:rowId xmlns:a16="http://schemas.microsoft.com/office/drawing/2014/main" xmlns="" val="3925207573"/>
                  </a:ext>
                </a:extLst>
              </a:tr>
              <a:tr h="2092219">
                <a:tc vMerge="1">
                  <a:txBody>
                    <a:bodyPr/>
                    <a:lstStyle/>
                    <a:p>
                      <a:endParaRPr lang="es-MX"/>
                    </a:p>
                  </a:txBody>
                  <a:tcPr/>
                </a:tc>
                <a:tc>
                  <a:txBody>
                    <a:bodyPr/>
                    <a:lstStyle/>
                    <a:p>
                      <a:r>
                        <a:rPr lang="es-MX" sz="1600" b="1" dirty="0"/>
                        <a:t>Actividad. Flora y fauna </a:t>
                      </a:r>
                    </a:p>
                    <a:p>
                      <a:r>
                        <a:rPr lang="es-MX" sz="1600" dirty="0" err="1"/>
                        <a:t>I.Responde</a:t>
                      </a:r>
                      <a:r>
                        <a:rPr lang="es-MX" sz="1600" dirty="0"/>
                        <a:t> las siguientes preguntas ¿Qué es la flora y la fauna?, ¿conocen alguna flora de Coahuila?, ¿saben algún animal que vida es de Coahuila?. </a:t>
                      </a:r>
                    </a:p>
                    <a:p>
                      <a:r>
                        <a:rPr lang="es-MX" sz="1600" dirty="0"/>
                        <a:t>D.</a:t>
                      </a:r>
                      <a:r>
                        <a:rPr kumimoji="0" lang="es-MX" sz="1600" b="0" i="0" u="none" strike="noStrike" kern="1200" cap="none" spc="0" normalizeH="0" baseline="0" noProof="0" dirty="0">
                          <a:ln>
                            <a:noFill/>
                          </a:ln>
                          <a:solidFill>
                            <a:prstClr val="black"/>
                          </a:solidFill>
                          <a:effectLst/>
                          <a:uLnTx/>
                          <a:uFillTx/>
                          <a:latin typeface="+mn-lt"/>
                          <a:ea typeface="+mn-ea"/>
                          <a:cs typeface="+mn-cs"/>
                        </a:rPr>
                        <a:t> Realiza un rompecabezas por equipo y describe lo que observa en la imagen del rompecabezas.</a:t>
                      </a:r>
                      <a:r>
                        <a:rPr lang="es-MX" sz="1600" dirty="0"/>
                        <a:t> Escucha lo que es la flora y fauna. </a:t>
                      </a:r>
                    </a:p>
                    <a:p>
                      <a:r>
                        <a:rPr lang="es-MX" sz="1600" dirty="0"/>
                        <a:t>Expresa con sus compañeros lo que es para el la flora y fauna, en donde la han visto. </a:t>
                      </a:r>
                    </a:p>
                    <a:p>
                      <a:r>
                        <a:rPr lang="es-MX" sz="1600" dirty="0"/>
                        <a:t>C. Responde las siguientes preguntas ¿Qué observaron en los rompecabezas?, ¿Por qué la flora y fauna son muy importantes?.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Imágenes de la flora y fauna.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15 minutos.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Expresa con eficacia sus ideas acerca de diversos temas y atiende lo que se dice en interacciones con otras personas.</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xmlns="" val="4033959749"/>
                  </a:ext>
                </a:extLst>
              </a:tr>
              <a:tr h="969875">
                <a:tc vMerge="1">
                  <a:txBody>
                    <a:bodyPr/>
                    <a:lstStyle/>
                    <a:p>
                      <a:endParaRPr lang="es-MX"/>
                    </a:p>
                  </a:txBody>
                  <a:tcPr/>
                </a:tc>
                <a:tc gridSpan="4">
                  <a:txBody>
                    <a:bodyPr/>
                    <a:lstStyle/>
                    <a:p>
                      <a:endParaRPr lang="es-MX" sz="1600" b="0" dirty="0"/>
                    </a:p>
                  </a:txBody>
                  <a:tcPr marL="89106" marR="89106">
                    <a:lnL w="12700" cmpd="sng">
                      <a:noFill/>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MX" sz="1600" dirty="0"/>
                    </a:p>
                  </a:txBody>
                  <a:tcPr>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MX" sz="1600" dirty="0"/>
                    </a:p>
                  </a:txBody>
                  <a:tcPr>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nSpc>
                          <a:spcPct val="107000"/>
                        </a:lnSpc>
                        <a:spcAft>
                          <a:spcPts val="0"/>
                        </a:spcAft>
                      </a:pPr>
                      <a:endParaRPr lang="es-MX" sz="1600" dirty="0">
                        <a:effectLst/>
                        <a:latin typeface="Abadi" panose="020B0604020104020204" pitchFamily="34" charset="0"/>
                        <a:ea typeface="Calibri" panose="020F0502020204030204" pitchFamily="34" charset="0"/>
                        <a:cs typeface="Times New Roman" panose="02020603050405020304" pitchFamily="18" charset="0"/>
                      </a:endParaRPr>
                    </a:p>
                  </a:txBody>
                  <a:tcPr>
                    <a:lnL w="12700" cmpd="sng">
                      <a:noFill/>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xmlns="" val="1427016889"/>
                  </a:ext>
                </a:extLst>
              </a:tr>
            </a:tbl>
          </a:graphicData>
        </a:graphic>
      </p:graphicFrame>
    </p:spTree>
    <p:extLst>
      <p:ext uri="{BB962C8B-B14F-4D97-AF65-F5344CB8AC3E}">
        <p14:creationId xmlns:p14="http://schemas.microsoft.com/office/powerpoint/2010/main" val="96719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5B8ED5A7-5743-476E-8D97-784F4A2BAA19}"/>
              </a:ext>
            </a:extLst>
          </p:cNvPr>
          <p:cNvGraphicFramePr>
            <a:graphicFrameLocks noGrp="1"/>
          </p:cNvGraphicFramePr>
          <p:nvPr>
            <p:extLst>
              <p:ext uri="{D42A27DB-BD31-4B8C-83A1-F6EECF244321}">
                <p14:modId xmlns:p14="http://schemas.microsoft.com/office/powerpoint/2010/main" val="555713087"/>
              </p:ext>
            </p:extLst>
          </p:nvPr>
        </p:nvGraphicFramePr>
        <p:xfrm>
          <a:off x="105564" y="30481"/>
          <a:ext cx="11450385" cy="7295329"/>
        </p:xfrm>
        <a:graphic>
          <a:graphicData uri="http://schemas.openxmlformats.org/drawingml/2006/table">
            <a:tbl>
              <a:tblPr>
                <a:tableStyleId>{5940675A-B579-460E-94D1-54222C63F5DA}</a:tableStyleId>
              </a:tblPr>
              <a:tblGrid>
                <a:gridCol w="613878">
                  <a:extLst>
                    <a:ext uri="{9D8B030D-6E8A-4147-A177-3AD203B41FA5}">
                      <a16:colId xmlns:a16="http://schemas.microsoft.com/office/drawing/2014/main" xmlns="" val="1639901990"/>
                    </a:ext>
                  </a:extLst>
                </a:gridCol>
                <a:gridCol w="5538340">
                  <a:extLst>
                    <a:ext uri="{9D8B030D-6E8A-4147-A177-3AD203B41FA5}">
                      <a16:colId xmlns:a16="http://schemas.microsoft.com/office/drawing/2014/main" xmlns="" val="3202392081"/>
                    </a:ext>
                  </a:extLst>
                </a:gridCol>
                <a:gridCol w="1196390">
                  <a:extLst>
                    <a:ext uri="{9D8B030D-6E8A-4147-A177-3AD203B41FA5}">
                      <a16:colId xmlns:a16="http://schemas.microsoft.com/office/drawing/2014/main" xmlns="" val="3379566757"/>
                    </a:ext>
                  </a:extLst>
                </a:gridCol>
                <a:gridCol w="927538">
                  <a:extLst>
                    <a:ext uri="{9D8B030D-6E8A-4147-A177-3AD203B41FA5}">
                      <a16:colId xmlns:a16="http://schemas.microsoft.com/office/drawing/2014/main" xmlns="" val="1632927211"/>
                    </a:ext>
                  </a:extLst>
                </a:gridCol>
                <a:gridCol w="3174239">
                  <a:extLst>
                    <a:ext uri="{9D8B030D-6E8A-4147-A177-3AD203B41FA5}">
                      <a16:colId xmlns:a16="http://schemas.microsoft.com/office/drawing/2014/main" xmlns="" val="2209196740"/>
                    </a:ext>
                  </a:extLst>
                </a:gridCol>
              </a:tblGrid>
              <a:tr h="350169">
                <a:tc>
                  <a:txBody>
                    <a:bodyPr/>
                    <a:lstStyle/>
                    <a:p>
                      <a:endParaRPr lang="es-MX" dirty="0"/>
                    </a:p>
                  </a:txBody>
                  <a:tcPr marL="89106" marR="89106"/>
                </a:tc>
                <a:tc>
                  <a:txBody>
                    <a:bodyPr/>
                    <a:lstStyle/>
                    <a:p>
                      <a:r>
                        <a:rPr lang="es-MX" sz="1800" kern="1200" dirty="0">
                          <a:solidFill>
                            <a:schemeClr val="tx1"/>
                          </a:solidFill>
                          <a:effectLst/>
                          <a:latin typeface="+mn-lt"/>
                          <a:ea typeface="+mn-ea"/>
                          <a:cs typeface="+mn-cs"/>
                        </a:rPr>
                        <a:t>Actividades, organización y consigna. </a:t>
                      </a:r>
                      <a:endParaRPr lang="es-MX" dirty="0"/>
                    </a:p>
                  </a:txBody>
                  <a:tcPr marL="89106" marR="89106">
                    <a:solidFill>
                      <a:srgbClr val="6600FF"/>
                    </a:solidFill>
                  </a:tcPr>
                </a:tc>
                <a:tc>
                  <a:txBody>
                    <a:bodyPr/>
                    <a:lstStyle/>
                    <a:p>
                      <a:r>
                        <a:rPr lang="es-MX" dirty="0"/>
                        <a:t>Recursos.</a:t>
                      </a:r>
                    </a:p>
                  </a:txBody>
                  <a:tcPr marL="89106" marR="89106">
                    <a:solidFill>
                      <a:srgbClr val="FF3399"/>
                    </a:solidFill>
                  </a:tcPr>
                </a:tc>
                <a:tc>
                  <a:txBody>
                    <a:bodyPr/>
                    <a:lstStyle/>
                    <a:p>
                      <a:r>
                        <a:rPr lang="es-MX" dirty="0"/>
                        <a:t>Tiempo</a:t>
                      </a:r>
                    </a:p>
                  </a:txBody>
                  <a:tcPr marL="89106" marR="89106">
                    <a:solidFill>
                      <a:srgbClr val="FF9933"/>
                    </a:solidFill>
                  </a:tcPr>
                </a:tc>
                <a:tc>
                  <a:txBody>
                    <a:bodyPr/>
                    <a:lstStyle/>
                    <a:p>
                      <a:r>
                        <a:rPr lang="es-MX" dirty="0"/>
                        <a:t>Aprendizaje esperado. </a:t>
                      </a:r>
                    </a:p>
                  </a:txBody>
                  <a:tcPr marL="89106" marR="89106">
                    <a:solidFill>
                      <a:srgbClr val="CC00CC"/>
                    </a:solidFill>
                  </a:tcPr>
                </a:tc>
                <a:extLst>
                  <a:ext uri="{0D108BD9-81ED-4DB2-BD59-A6C34878D82A}">
                    <a16:rowId xmlns:a16="http://schemas.microsoft.com/office/drawing/2014/main" xmlns="" val="2146196180"/>
                  </a:ext>
                </a:extLst>
              </a:tr>
              <a:tr h="0">
                <a:tc rowSpan="4">
                  <a:txBody>
                    <a:bodyPr/>
                    <a:lstStyle/>
                    <a:p>
                      <a:r>
                        <a:rPr lang="es-MX" sz="5400" dirty="0"/>
                        <a:t>I</a:t>
                      </a:r>
                    </a:p>
                    <a:p>
                      <a:r>
                        <a:rPr lang="es-MX" sz="5400" dirty="0"/>
                        <a:t>N</a:t>
                      </a:r>
                    </a:p>
                    <a:p>
                      <a:r>
                        <a:rPr lang="es-MX" sz="5400" dirty="0"/>
                        <a:t>I</a:t>
                      </a:r>
                    </a:p>
                    <a:p>
                      <a:r>
                        <a:rPr lang="es-MX" sz="5400" dirty="0"/>
                        <a:t>C</a:t>
                      </a:r>
                    </a:p>
                    <a:p>
                      <a:r>
                        <a:rPr lang="es-MX" sz="5400" dirty="0"/>
                        <a:t>I</a:t>
                      </a:r>
                    </a:p>
                    <a:p>
                      <a:r>
                        <a:rPr lang="es-MX" sz="5400" dirty="0"/>
                        <a:t>O</a:t>
                      </a:r>
                    </a:p>
                  </a:txBody>
                  <a:tcPr marL="89106" marR="89106">
                    <a:solidFill>
                      <a:srgbClr val="2AD713"/>
                    </a:solidFill>
                  </a:tcPr>
                </a:tc>
                <a:tc gridSpan="4">
                  <a:txBody>
                    <a:bodyPr/>
                    <a:lstStyle/>
                    <a:p>
                      <a:endParaRPr lang="es-MX" sz="1600" b="1" dirty="0"/>
                    </a:p>
                  </a:txBody>
                  <a:tcPr marL="89106" marR="89106">
                    <a:lnB w="12700" cap="flat" cmpd="sng" algn="ctr">
                      <a:noFill/>
                      <a:prstDash val="solid"/>
                      <a:round/>
                      <a:headEnd type="none" w="med" len="med"/>
                      <a:tailEnd type="none" w="med" len="med"/>
                    </a:lnB>
                  </a:tcPr>
                </a:tc>
                <a:tc hMerge="1">
                  <a:txBody>
                    <a:bodyPr/>
                    <a:lstStyle/>
                    <a:p>
                      <a:endParaRPr lang="es-MX" sz="1600" dirty="0"/>
                    </a:p>
                  </a:txBody>
                  <a:tcPr>
                    <a:lnB w="12700" cap="flat" cmpd="sng" algn="ctr">
                      <a:solidFill>
                        <a:schemeClr val="tx1"/>
                      </a:solidFill>
                      <a:prstDash val="solid"/>
                      <a:round/>
                      <a:headEnd type="none" w="med" len="med"/>
                      <a:tailEnd type="none" w="med" len="med"/>
                    </a:lnB>
                  </a:tcPr>
                </a:tc>
                <a:tc hMerge="1">
                  <a:txBody>
                    <a:bodyPr/>
                    <a:lstStyle/>
                    <a:p>
                      <a:endParaRPr lang="es-MX" sz="1600" dirty="0"/>
                    </a:p>
                  </a:txBody>
                  <a:tcPr>
                    <a:lnB w="12700" cap="flat" cmpd="sng" algn="ctr">
                      <a:solidFill>
                        <a:schemeClr val="tx1"/>
                      </a:solidFill>
                      <a:prstDash val="solid"/>
                      <a:round/>
                      <a:headEnd type="none" w="med" len="med"/>
                      <a:tailEnd type="none" w="med" len="med"/>
                    </a:lnB>
                  </a:tcPr>
                </a:tc>
                <a:tc hMerge="1">
                  <a:txBody>
                    <a:bodyPr/>
                    <a:lstStyle/>
                    <a:p>
                      <a:endParaRPr lang="es-MX" sz="1600" dirty="0"/>
                    </a:p>
                  </a:txBody>
                  <a:tcPr>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xmlns="" val="3925207573"/>
                  </a:ext>
                </a:extLst>
              </a:tr>
              <a:tr h="1721663">
                <a:tc vMerge="1">
                  <a:txBody>
                    <a:bodyPr/>
                    <a:lstStyle/>
                    <a:p>
                      <a:endParaRPr lang="es-MX"/>
                    </a:p>
                  </a:txBody>
                  <a:tcPr/>
                </a:tc>
                <a:tc>
                  <a:txBody>
                    <a:bodyPr/>
                    <a:lstStyle/>
                    <a:p>
                      <a:r>
                        <a:rPr lang="es-MX" sz="1600" b="1" dirty="0"/>
                        <a:t>Actividad. Completa la rueda. </a:t>
                      </a:r>
                      <a:endParaRPr lang="es-MX" sz="1600" b="1" dirty="0" smtClean="0"/>
                    </a:p>
                    <a:p>
                      <a:r>
                        <a:rPr lang="es-MX" sz="1600" b="0" dirty="0" err="1" smtClean="0"/>
                        <a:t>I.Observa</a:t>
                      </a:r>
                      <a:r>
                        <a:rPr lang="es-MX" sz="1600" b="0" dirty="0" smtClean="0"/>
                        <a:t> </a:t>
                      </a:r>
                      <a:r>
                        <a:rPr lang="es-MX" sz="1600" b="0" dirty="0"/>
                        <a:t>la asistencia de los niños y cuenta cuantos niñas y niños asistieron. </a:t>
                      </a:r>
                    </a:p>
                    <a:p>
                      <a:r>
                        <a:rPr lang="es-MX" sz="1600" b="0" dirty="0"/>
                        <a:t>D. Escucha la indicación donde por mesa se le asigna una rueda en donde hay </a:t>
                      </a:r>
                      <a:r>
                        <a:rPr lang="es-MX" sz="1600" b="0" dirty="0" err="1"/>
                        <a:t>colecciónes</a:t>
                      </a:r>
                      <a:r>
                        <a:rPr lang="es-MX" sz="1600" b="0" dirty="0"/>
                        <a:t> del 1 al 10 y deberá colocar la horquilla correcta que tiene un numero de acuerdo al número de colecciones. </a:t>
                      </a:r>
                    </a:p>
                    <a:p>
                      <a:r>
                        <a:rPr lang="es-MX" sz="1600" b="0" dirty="0"/>
                        <a:t>C. Muestra la rueda terminada a sus compañeros de otras mesas. </a:t>
                      </a:r>
                    </a:p>
                  </a:txBody>
                  <a:tcPr marL="89106" marR="89106">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Rueda.</a:t>
                      </a:r>
                    </a:p>
                    <a:p>
                      <a:r>
                        <a:rPr lang="es-MX" sz="1600" dirty="0"/>
                        <a:t>Horquillas. </a:t>
                      </a:r>
                    </a:p>
                  </a:txBody>
                  <a:tcPr marL="89106" marR="89106">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15 minutos.</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Cuenta colecciones no mayores a 20 elementos. </a:t>
                      </a:r>
                    </a:p>
                  </a:txBody>
                  <a:tcPr marL="89106" marR="89106">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4033959749"/>
                  </a:ext>
                </a:extLst>
              </a:tr>
              <a:tr h="1574605">
                <a:tc vMerge="1">
                  <a:txBody>
                    <a:bodyPr/>
                    <a:lstStyle/>
                    <a:p>
                      <a:endParaRPr lang="es-MX"/>
                    </a:p>
                  </a:txBody>
                  <a:tcPr/>
                </a:tc>
                <a:tc>
                  <a:txBody>
                    <a:bodyPr/>
                    <a:lstStyle/>
                    <a:p>
                      <a:r>
                        <a:rPr lang="es-MX" sz="1600" b="1" dirty="0"/>
                        <a:t>Actividad. Señor </a:t>
                      </a:r>
                      <a:r>
                        <a:rPr lang="es-MX" sz="1600" b="1" dirty="0" err="1"/>
                        <a:t>pasto.Lunes</a:t>
                      </a:r>
                      <a:r>
                        <a:rPr lang="es-MX" sz="1600" b="1" dirty="0"/>
                        <a:t> </a:t>
                      </a:r>
                    </a:p>
                    <a:p>
                      <a:r>
                        <a:rPr lang="es-MX" sz="1600" b="0" dirty="0" err="1"/>
                        <a:t>I.Responde</a:t>
                      </a:r>
                      <a:r>
                        <a:rPr lang="es-MX" sz="1600" b="0" dirty="0"/>
                        <a:t> las siguientes preguntas ¿saben como crecen las plantas?, ¿Qué observan en las plantas?. </a:t>
                      </a:r>
                    </a:p>
                    <a:p>
                      <a:r>
                        <a:rPr lang="es-MX" sz="1600" b="0" dirty="0"/>
                        <a:t>D. Recibe el material </a:t>
                      </a:r>
                    </a:p>
                    <a:p>
                      <a:r>
                        <a:rPr lang="es-MX" sz="1600" b="0" dirty="0"/>
                        <a:t>Vaso.</a:t>
                      </a:r>
                    </a:p>
                    <a:p>
                      <a:r>
                        <a:rPr lang="es-MX" sz="1600" b="0" dirty="0"/>
                        <a:t>Medias.</a:t>
                      </a:r>
                    </a:p>
                    <a:p>
                      <a:r>
                        <a:rPr lang="es-MX" sz="1600" b="0" dirty="0"/>
                        <a:t>Semillas de alpiste. </a:t>
                      </a:r>
                    </a:p>
                    <a:p>
                      <a:r>
                        <a:rPr lang="es-MX" sz="1600" b="0" dirty="0"/>
                        <a:t>Aserrín. </a:t>
                      </a:r>
                    </a:p>
                    <a:p>
                      <a:r>
                        <a:rPr lang="es-MX" sz="1600" b="0" dirty="0"/>
                        <a:t>Realiza los siguientes pasos en la media </a:t>
                      </a:r>
                      <a:r>
                        <a:rPr lang="es-MX" sz="1600" b="0" dirty="0" err="1"/>
                        <a:t>vacia</a:t>
                      </a:r>
                      <a:r>
                        <a:rPr lang="es-MX" sz="1600" b="0" dirty="0"/>
                        <a:t> 2 cucharadas de alpiste.</a:t>
                      </a:r>
                    </a:p>
                    <a:p>
                      <a:r>
                        <a:rPr lang="es-MX" sz="1600" b="0" dirty="0"/>
                        <a:t>Un puño de </a:t>
                      </a:r>
                      <a:r>
                        <a:rPr lang="es-MX" sz="1600" b="0" dirty="0" err="1"/>
                        <a:t>acerrin</a:t>
                      </a:r>
                      <a:r>
                        <a:rPr lang="es-MX" sz="1600" b="0" dirty="0"/>
                        <a:t>.</a:t>
                      </a:r>
                    </a:p>
                    <a:p>
                      <a:r>
                        <a:rPr lang="es-MX" sz="1600" b="0" dirty="0"/>
                        <a:t>Amarra la media para colocarlo en el plato.</a:t>
                      </a:r>
                    </a:p>
                    <a:p>
                      <a:r>
                        <a:rPr lang="es-MX" sz="1600" b="0" dirty="0"/>
                        <a:t>C. Responde las siguientes preguntas ¿Qué fue lo que realizaron?,¿Cómo crecen las plantas?.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b="0" dirty="0"/>
                        <a:t>Vaso.</a:t>
                      </a:r>
                    </a:p>
                    <a:p>
                      <a:r>
                        <a:rPr lang="es-MX" sz="1600" b="0" dirty="0"/>
                        <a:t>Medias.</a:t>
                      </a:r>
                    </a:p>
                    <a:p>
                      <a:r>
                        <a:rPr lang="es-MX" sz="1600" b="0" dirty="0"/>
                        <a:t>Semillas de alpiste. </a:t>
                      </a:r>
                    </a:p>
                    <a:p>
                      <a:r>
                        <a:rPr lang="es-MX" sz="1600" b="0" dirty="0"/>
                        <a:t>Aserrín.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20 minutos.</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MX" sz="1600" dirty="0">
                          <a:effectLst/>
                          <a:latin typeface="Abadi" panose="020B0604020104020204" pitchFamily="34" charset="0"/>
                          <a:ea typeface="Calibri" panose="020F0502020204030204" pitchFamily="34" charset="0"/>
                          <a:cs typeface="Times New Roman" panose="02020603050405020304" pitchFamily="18" charset="0"/>
                        </a:rPr>
                        <a:t>Obtiene, registra, representa y</a:t>
                      </a:r>
                    </a:p>
                    <a:p>
                      <a:pPr>
                        <a:lnSpc>
                          <a:spcPct val="107000"/>
                        </a:lnSpc>
                        <a:spcAft>
                          <a:spcPts val="0"/>
                        </a:spcAft>
                      </a:pPr>
                      <a:r>
                        <a:rPr lang="es-MX" sz="1600" dirty="0">
                          <a:effectLst/>
                          <a:latin typeface="Abadi" panose="020B0604020104020204" pitchFamily="34" charset="0"/>
                          <a:ea typeface="Calibri" panose="020F0502020204030204" pitchFamily="34" charset="0"/>
                          <a:cs typeface="Times New Roman" panose="02020603050405020304" pitchFamily="18" charset="0"/>
                        </a:rPr>
                        <a:t>describe información para responder dudas y ampliar su conocimiento en</a:t>
                      </a:r>
                    </a:p>
                    <a:p>
                      <a:pPr>
                        <a:lnSpc>
                          <a:spcPct val="107000"/>
                        </a:lnSpc>
                        <a:spcAft>
                          <a:spcPts val="0"/>
                        </a:spcAft>
                      </a:pPr>
                      <a:r>
                        <a:rPr lang="es-MX" sz="1600" dirty="0">
                          <a:effectLst/>
                          <a:latin typeface="Abadi" panose="020B0604020104020204" pitchFamily="34" charset="0"/>
                          <a:ea typeface="Calibri" panose="020F0502020204030204" pitchFamily="34" charset="0"/>
                          <a:cs typeface="Times New Roman" panose="02020603050405020304" pitchFamily="18" charset="0"/>
                        </a:rPr>
                        <a:t>relación con plantas, animales y otros elementos naturales.</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427016889"/>
                  </a:ext>
                </a:extLst>
              </a:tr>
              <a:tr h="803089">
                <a:tc vMerge="1">
                  <a:txBody>
                    <a:bodyPr/>
                    <a:lstStyle/>
                    <a:p>
                      <a:endParaRPr lang="es-MX"/>
                    </a:p>
                  </a:txBody>
                  <a:tcPr/>
                </a:tc>
                <a:tc gridSpan="4">
                  <a:txBody>
                    <a:bodyPr/>
                    <a:lstStyle/>
                    <a:p>
                      <a:endParaRPr lang="es-MX" dirty="0"/>
                    </a:p>
                  </a:txBody>
                  <a:tcPr marL="89106" marR="89106">
                    <a:lnR w="12700" cmpd="sng">
                      <a:noFill/>
                    </a:lnR>
                    <a:lnT w="12700" cap="flat" cmpd="sng" algn="ctr">
                      <a:solidFill>
                        <a:schemeClr val="tx1"/>
                      </a:solidFill>
                      <a:prstDash val="solid"/>
                      <a:round/>
                      <a:headEnd type="none" w="med" len="med"/>
                      <a:tailEnd type="none" w="med" len="med"/>
                    </a:lnT>
                    <a:lnB w="12700" cmpd="sng">
                      <a:noFill/>
                    </a:lnB>
                  </a:tcPr>
                </a:tc>
                <a:tc hMerge="1">
                  <a:txBody>
                    <a:bodyPr/>
                    <a:lstStyle/>
                    <a:p>
                      <a:endParaRPr lang="es-MX"/>
                    </a:p>
                  </a:txBody>
                  <a:tcPr>
                    <a:lnT w="12700" cap="flat" cmpd="sng" algn="ctr">
                      <a:solidFill>
                        <a:schemeClr val="tx1"/>
                      </a:solidFill>
                      <a:prstDash val="solid"/>
                      <a:round/>
                      <a:headEnd type="none" w="med" len="med"/>
                      <a:tailEnd type="none" w="med" len="med"/>
                    </a:lnT>
                    <a:lnB w="12700" cmpd="sng">
                      <a:noFill/>
                    </a:lnB>
                  </a:tcPr>
                </a:tc>
                <a:tc hMerge="1">
                  <a:txBody>
                    <a:bodyPr/>
                    <a:lstStyle/>
                    <a:p>
                      <a:endParaRPr lang="es-MX"/>
                    </a:p>
                  </a:txBody>
                  <a:tcPr>
                    <a:lnT w="12700" cap="flat" cmpd="sng" algn="ctr">
                      <a:solidFill>
                        <a:schemeClr val="tx1"/>
                      </a:solidFill>
                      <a:prstDash val="solid"/>
                      <a:round/>
                      <a:headEnd type="none" w="med" len="med"/>
                      <a:tailEnd type="none" w="med" len="med"/>
                    </a:lnT>
                  </a:tcPr>
                </a:tc>
                <a:tc hMerge="1">
                  <a:txBody>
                    <a:bodyPr/>
                    <a:lstStyle/>
                    <a:p>
                      <a:endParaRPr lang="es-MX" dirty="0"/>
                    </a:p>
                  </a:txBody>
                  <a:tcPr>
                    <a:lnT w="12700" cap="flat" cmpd="sng" algn="ctr">
                      <a:solidFill>
                        <a:schemeClr val="tx1"/>
                      </a:solidFill>
                      <a:prstDash val="solid"/>
                      <a:round/>
                      <a:headEnd type="none" w="med" len="med"/>
                      <a:tailEnd type="none" w="med" len="med"/>
                    </a:lnT>
                    <a:solidFill>
                      <a:srgbClr val="66CCFF"/>
                    </a:solidFill>
                  </a:tcPr>
                </a:tc>
                <a:extLst>
                  <a:ext uri="{0D108BD9-81ED-4DB2-BD59-A6C34878D82A}">
                    <a16:rowId xmlns:a16="http://schemas.microsoft.com/office/drawing/2014/main" xmlns="" val="1670573956"/>
                  </a:ext>
                </a:extLst>
              </a:tr>
            </a:tbl>
          </a:graphicData>
        </a:graphic>
      </p:graphicFrame>
    </p:spTree>
    <p:extLst>
      <p:ext uri="{BB962C8B-B14F-4D97-AF65-F5344CB8AC3E}">
        <p14:creationId xmlns:p14="http://schemas.microsoft.com/office/powerpoint/2010/main" val="95579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235F85CC-8DED-4D88-B33E-978EBA3F9B8D}"/>
              </a:ext>
            </a:extLst>
          </p:cNvPr>
          <p:cNvGraphicFramePr>
            <a:graphicFrameLocks noGrp="1"/>
          </p:cNvGraphicFramePr>
          <p:nvPr>
            <p:extLst>
              <p:ext uri="{D42A27DB-BD31-4B8C-83A1-F6EECF244321}">
                <p14:modId xmlns:p14="http://schemas.microsoft.com/office/powerpoint/2010/main" val="3012519166"/>
              </p:ext>
            </p:extLst>
          </p:nvPr>
        </p:nvGraphicFramePr>
        <p:xfrm>
          <a:off x="134478" y="149862"/>
          <a:ext cx="11000116" cy="9561841"/>
        </p:xfrm>
        <a:graphic>
          <a:graphicData uri="http://schemas.openxmlformats.org/drawingml/2006/table">
            <a:tbl>
              <a:tblPr>
                <a:tableStyleId>{5940675A-B579-460E-94D1-54222C63F5DA}</a:tableStyleId>
              </a:tblPr>
              <a:tblGrid>
                <a:gridCol w="589738">
                  <a:extLst>
                    <a:ext uri="{9D8B030D-6E8A-4147-A177-3AD203B41FA5}">
                      <a16:colId xmlns:a16="http://schemas.microsoft.com/office/drawing/2014/main" xmlns="" val="709903074"/>
                    </a:ext>
                  </a:extLst>
                </a:gridCol>
                <a:gridCol w="4997705">
                  <a:extLst>
                    <a:ext uri="{9D8B030D-6E8A-4147-A177-3AD203B41FA5}">
                      <a16:colId xmlns:a16="http://schemas.microsoft.com/office/drawing/2014/main" xmlns="" val="779513077"/>
                    </a:ext>
                  </a:extLst>
                </a:gridCol>
                <a:gridCol w="1472192">
                  <a:extLst>
                    <a:ext uri="{9D8B030D-6E8A-4147-A177-3AD203B41FA5}">
                      <a16:colId xmlns:a16="http://schemas.microsoft.com/office/drawing/2014/main" xmlns="" val="189841462"/>
                    </a:ext>
                  </a:extLst>
                </a:gridCol>
                <a:gridCol w="891064">
                  <a:extLst>
                    <a:ext uri="{9D8B030D-6E8A-4147-A177-3AD203B41FA5}">
                      <a16:colId xmlns:a16="http://schemas.microsoft.com/office/drawing/2014/main" xmlns="" val="3424304112"/>
                    </a:ext>
                  </a:extLst>
                </a:gridCol>
                <a:gridCol w="3049417">
                  <a:extLst>
                    <a:ext uri="{9D8B030D-6E8A-4147-A177-3AD203B41FA5}">
                      <a16:colId xmlns:a16="http://schemas.microsoft.com/office/drawing/2014/main" xmlns="" val="2614840826"/>
                    </a:ext>
                  </a:extLst>
                </a:gridCol>
              </a:tblGrid>
              <a:tr h="340736">
                <a:tc>
                  <a:txBody>
                    <a:bodyPr/>
                    <a:lstStyle/>
                    <a:p>
                      <a:endParaRPr lang="es-MX" dirty="0"/>
                    </a:p>
                  </a:txBody>
                  <a:tcPr marL="89106" marR="89106"/>
                </a:tc>
                <a:tc>
                  <a:txBody>
                    <a:bodyPr/>
                    <a:lstStyle/>
                    <a:p>
                      <a:r>
                        <a:rPr lang="es-MX" sz="1800" kern="1200" dirty="0" smtClean="0">
                          <a:solidFill>
                            <a:schemeClr val="tx1"/>
                          </a:solidFill>
                          <a:effectLst/>
                          <a:latin typeface="+mn-lt"/>
                          <a:ea typeface="+mn-ea"/>
                          <a:cs typeface="+mn-cs"/>
                        </a:rPr>
                        <a:t>Actividades, organización y consigna. </a:t>
                      </a:r>
                      <a:endParaRPr lang="es-MX" dirty="0"/>
                    </a:p>
                  </a:txBody>
                  <a:tcPr marL="89106" marR="89106">
                    <a:solidFill>
                      <a:srgbClr val="6600FF"/>
                    </a:solidFill>
                  </a:tcPr>
                </a:tc>
                <a:tc>
                  <a:txBody>
                    <a:bodyPr/>
                    <a:lstStyle/>
                    <a:p>
                      <a:r>
                        <a:rPr lang="es-MX" dirty="0"/>
                        <a:t>Recursos.</a:t>
                      </a:r>
                    </a:p>
                  </a:txBody>
                  <a:tcPr marL="89106" marR="89106">
                    <a:solidFill>
                      <a:srgbClr val="FF3399"/>
                    </a:solidFill>
                  </a:tcPr>
                </a:tc>
                <a:tc>
                  <a:txBody>
                    <a:bodyPr/>
                    <a:lstStyle/>
                    <a:p>
                      <a:r>
                        <a:rPr lang="es-MX" dirty="0"/>
                        <a:t>Tiempo</a:t>
                      </a:r>
                    </a:p>
                  </a:txBody>
                  <a:tcPr marL="89106" marR="89106">
                    <a:solidFill>
                      <a:srgbClr val="FF9933"/>
                    </a:solidFill>
                  </a:tcPr>
                </a:tc>
                <a:tc>
                  <a:txBody>
                    <a:bodyPr/>
                    <a:lstStyle/>
                    <a:p>
                      <a:r>
                        <a:rPr lang="es-MX" dirty="0"/>
                        <a:t>Aprendizaje esperado. </a:t>
                      </a:r>
                    </a:p>
                  </a:txBody>
                  <a:tcPr marL="89106" marR="89106">
                    <a:solidFill>
                      <a:srgbClr val="CC00CC"/>
                    </a:solidFill>
                  </a:tcPr>
                </a:tc>
                <a:extLst>
                  <a:ext uri="{0D108BD9-81ED-4DB2-BD59-A6C34878D82A}">
                    <a16:rowId xmlns:a16="http://schemas.microsoft.com/office/drawing/2014/main" xmlns="" val="682871357"/>
                  </a:ext>
                </a:extLst>
              </a:tr>
              <a:tr h="3038228">
                <a:tc rowSpan="3">
                  <a:txBody>
                    <a:bodyPr/>
                    <a:lstStyle/>
                    <a:p>
                      <a:r>
                        <a:rPr lang="es-MX" sz="4000" dirty="0"/>
                        <a:t>DESARROLLO</a:t>
                      </a:r>
                    </a:p>
                  </a:txBody>
                  <a:tcPr marL="89106" marR="89106">
                    <a:solidFill>
                      <a:srgbClr val="FFF033"/>
                    </a:solidFill>
                  </a:tcPr>
                </a:tc>
                <a:tc>
                  <a:txBody>
                    <a:bodyPr/>
                    <a:lstStyle/>
                    <a:p>
                      <a:r>
                        <a:rPr lang="es-MX" sz="1600" b="1" dirty="0"/>
                        <a:t>Actividad. El </a:t>
                      </a:r>
                      <a:r>
                        <a:rPr lang="es-MX" sz="1600" b="1" dirty="0" smtClean="0"/>
                        <a:t>aro</a:t>
                      </a:r>
                    </a:p>
                    <a:p>
                      <a:r>
                        <a:rPr lang="es-MX" sz="1600" b="0" dirty="0" err="1" smtClean="0"/>
                        <a:t>I.Observa</a:t>
                      </a:r>
                      <a:r>
                        <a:rPr lang="es-MX" sz="1600" b="0" dirty="0" smtClean="0"/>
                        <a:t> el aro y responde ¿Dónde han utilizado los aros?.</a:t>
                      </a:r>
                    </a:p>
                    <a:p>
                      <a:r>
                        <a:rPr lang="es-MX" sz="1600" b="0" dirty="0" smtClean="0"/>
                        <a:t>D</a:t>
                      </a:r>
                      <a:r>
                        <a:rPr lang="es-MX" sz="1600" b="0" dirty="0"/>
                        <a:t>. Se realizan dos equipos la mitad del salón en uno y otro la mitad. Buscan una solución para pasarse el aro.</a:t>
                      </a:r>
                    </a:p>
                    <a:p>
                      <a:r>
                        <a:rPr lang="es-MX" sz="1600" b="0" dirty="0"/>
                        <a:t>Ponen un tiempo determinado para lograr completar donde  el aro pase por todos los alumnos sin soltarse las manos.</a:t>
                      </a:r>
                    </a:p>
                    <a:p>
                      <a:r>
                        <a:rPr lang="es-MX" sz="1600" b="0" dirty="0"/>
                        <a:t>C. Expresa como buscaron una solución para pasarse el aro por todos sin soltarse las manos.</a:t>
                      </a:r>
                    </a:p>
                  </a:txBody>
                  <a:tcPr marL="89106" marR="89106"/>
                </a:tc>
                <a:tc>
                  <a:txBody>
                    <a:bodyPr/>
                    <a:lstStyle/>
                    <a:p>
                      <a:r>
                        <a:rPr lang="es-MX" sz="1600" dirty="0"/>
                        <a:t>Aro. </a:t>
                      </a:r>
                    </a:p>
                  </a:txBody>
                  <a:tcPr marL="89106" marR="89106"/>
                </a:tc>
                <a:tc>
                  <a:txBody>
                    <a:bodyPr/>
                    <a:lstStyle/>
                    <a:p>
                      <a:r>
                        <a:rPr lang="es-MX" sz="1600" dirty="0"/>
                        <a:t>20 minutos.</a:t>
                      </a:r>
                    </a:p>
                  </a:txBody>
                  <a:tcPr marL="89106" marR="891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a:t>Expresa con eficacia sus ideas acerca de diversos temas y atiende lo que se dice en interacciones con otras personas.</a:t>
                      </a:r>
                    </a:p>
                  </a:txBody>
                  <a:tcPr marL="89106" marR="89106">
                    <a:solidFill>
                      <a:srgbClr val="9966FF"/>
                    </a:solidFill>
                  </a:tcPr>
                </a:tc>
                <a:extLst>
                  <a:ext uri="{0D108BD9-81ED-4DB2-BD59-A6C34878D82A}">
                    <a16:rowId xmlns:a16="http://schemas.microsoft.com/office/drawing/2014/main" xmlns="" val="3595672219"/>
                  </a:ext>
                </a:extLst>
              </a:tr>
              <a:tr h="3038228">
                <a:tc vMerge="1">
                  <a:txBody>
                    <a:bodyPr/>
                    <a:lstStyle/>
                    <a:p>
                      <a:endParaRPr lang="es-MX" sz="4000" dirty="0"/>
                    </a:p>
                  </a:txBody>
                  <a:tcPr>
                    <a:solidFill>
                      <a:srgbClr val="FFF033"/>
                    </a:solidFill>
                  </a:tcPr>
                </a:tc>
                <a:tc>
                  <a:txBody>
                    <a:bodyPr/>
                    <a:lstStyle/>
                    <a:p>
                      <a:r>
                        <a:rPr lang="es-MX" sz="1600" b="1" dirty="0"/>
                        <a:t>Actividad. Rutina. </a:t>
                      </a:r>
                    </a:p>
                    <a:p>
                      <a:r>
                        <a:rPr lang="es-MX" sz="1600" b="0" dirty="0"/>
                        <a:t>Observa las imágenes que están pegadas la rutina del día y responde las siguientes preguntas ¿Qué observan en las imágenes?, ¿Qué actividades creen que vamos hacer?.</a:t>
                      </a:r>
                    </a:p>
                    <a:p>
                      <a:pPr marL="0" indent="0">
                        <a:buNone/>
                      </a:pPr>
                      <a:r>
                        <a:rPr lang="es-MX" sz="1600" b="0" dirty="0" err="1" smtClean="0"/>
                        <a:t>Educacion</a:t>
                      </a:r>
                      <a:r>
                        <a:rPr lang="es-MX" sz="1600" b="0" dirty="0" smtClean="0"/>
                        <a:t> </a:t>
                      </a:r>
                      <a:r>
                        <a:rPr lang="es-MX" sz="1600" b="0" dirty="0"/>
                        <a:t>física. </a:t>
                      </a:r>
                    </a:p>
                    <a:p>
                      <a:pPr marL="0" indent="0">
                        <a:buNone/>
                      </a:pPr>
                      <a:r>
                        <a:rPr lang="es-MX" sz="1600" b="0" dirty="0"/>
                        <a:t>Sierra </a:t>
                      </a:r>
                      <a:r>
                        <a:rPr lang="es-MX" sz="1600" b="0" dirty="0" err="1"/>
                        <a:t>zapaliname</a:t>
                      </a:r>
                      <a:r>
                        <a:rPr lang="es-MX" sz="1600" b="0" dirty="0"/>
                        <a:t>. </a:t>
                      </a:r>
                    </a:p>
                    <a:p>
                      <a:pPr marL="0" indent="0">
                        <a:buNone/>
                      </a:pPr>
                      <a:r>
                        <a:rPr lang="es-MX" sz="1600" b="0" dirty="0"/>
                        <a:t>Fotosíntesis.</a:t>
                      </a:r>
                    </a:p>
                    <a:p>
                      <a:pPr marL="0" indent="0">
                        <a:buNone/>
                      </a:pPr>
                      <a:r>
                        <a:rPr lang="es-MX" sz="1600" b="0" dirty="0"/>
                        <a:t>Recreo.</a:t>
                      </a:r>
                    </a:p>
                    <a:p>
                      <a:pPr marL="0" indent="0">
                        <a:buNone/>
                      </a:pPr>
                      <a:r>
                        <a:rPr lang="es-MX" sz="1600" b="0" dirty="0"/>
                        <a:t>Club. </a:t>
                      </a:r>
                    </a:p>
                    <a:p>
                      <a:pPr marL="0" indent="0">
                        <a:buNone/>
                      </a:pPr>
                      <a:r>
                        <a:rPr lang="es-MX" sz="1600" b="0" dirty="0"/>
                        <a:t>Salida.</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Rutina.</a:t>
                      </a:r>
                    </a:p>
                    <a:p>
                      <a:r>
                        <a:rPr lang="es-MX" sz="1600" dirty="0"/>
                        <a:t>Imágenes.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10 minutos. </a:t>
                      </a:r>
                    </a:p>
                  </a:txBody>
                  <a:tcPr marL="89106" marR="89106">
                    <a:lnB w="12700" cap="flat" cmpd="sng" algn="ctr">
                      <a:solidFill>
                        <a:schemeClr val="tx1"/>
                      </a:solidFill>
                      <a:prstDash val="solid"/>
                      <a:round/>
                      <a:headEnd type="none" w="med" len="med"/>
                      <a:tailEnd type="none" w="med" len="med"/>
                    </a:lnB>
                  </a:tcPr>
                </a:tc>
                <a:tc>
                  <a:txBody>
                    <a:bodyPr/>
                    <a:lstStyle/>
                    <a:p>
                      <a:endParaRPr lang="es-MX" sz="1600" dirty="0"/>
                    </a:p>
                  </a:txBody>
                  <a:tcPr marL="89106" marR="89106">
                    <a:lnB w="12700" cap="flat" cmpd="sng" algn="ctr">
                      <a:solidFill>
                        <a:schemeClr val="tx1"/>
                      </a:solidFill>
                      <a:prstDash val="solid"/>
                      <a:round/>
                      <a:headEnd type="none" w="med" len="med"/>
                      <a:tailEnd type="none" w="med" len="med"/>
                    </a:lnB>
                    <a:solidFill>
                      <a:srgbClr val="9966FF"/>
                    </a:solidFill>
                  </a:tcPr>
                </a:tc>
                <a:extLst>
                  <a:ext uri="{0D108BD9-81ED-4DB2-BD59-A6C34878D82A}">
                    <a16:rowId xmlns:a16="http://schemas.microsoft.com/office/drawing/2014/main" xmlns="" val="2986390616"/>
                  </a:ext>
                </a:extLst>
              </a:tr>
              <a:tr h="3119625">
                <a:tc vMerge="1">
                  <a:txBody>
                    <a:bodyPr/>
                    <a:lstStyle/>
                    <a:p>
                      <a:endParaRPr lang="es-MX"/>
                    </a:p>
                  </a:txBody>
                  <a:tcPr/>
                </a:tc>
                <a:tc gridSpan="4">
                  <a:txBody>
                    <a:bodyPr/>
                    <a:lstStyle/>
                    <a:p>
                      <a:endParaRPr lang="es-MX" sz="1600" b="0" dirty="0"/>
                    </a:p>
                  </a:txBody>
                  <a:tcPr marL="89106" marR="89106">
                    <a:lnT w="12700" cap="flat" cmpd="sng" algn="ctr">
                      <a:solidFill>
                        <a:schemeClr val="tx1"/>
                      </a:solidFill>
                      <a:prstDash val="solid"/>
                      <a:round/>
                      <a:headEnd type="none" w="med" len="med"/>
                      <a:tailEnd type="none" w="med" len="med"/>
                    </a:lnT>
                    <a:lnB w="12700" cmpd="sng">
                      <a:noFill/>
                    </a:lnB>
                  </a:tcPr>
                </a:tc>
                <a:tc hMerge="1">
                  <a:txBody>
                    <a:bodyPr/>
                    <a:lstStyle/>
                    <a:p>
                      <a:endParaRPr lang="es-MX"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xmlns="" val="3946231720"/>
                  </a:ext>
                </a:extLst>
              </a:tr>
            </a:tbl>
          </a:graphicData>
        </a:graphic>
      </p:graphicFrame>
    </p:spTree>
    <p:extLst>
      <p:ext uri="{BB962C8B-B14F-4D97-AF65-F5344CB8AC3E}">
        <p14:creationId xmlns:p14="http://schemas.microsoft.com/office/powerpoint/2010/main" val="13565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235F85CC-8DED-4D88-B33E-978EBA3F9B8D}"/>
              </a:ext>
            </a:extLst>
          </p:cNvPr>
          <p:cNvGraphicFramePr>
            <a:graphicFrameLocks noGrp="1"/>
          </p:cNvGraphicFramePr>
          <p:nvPr>
            <p:extLst>
              <p:ext uri="{D42A27DB-BD31-4B8C-83A1-F6EECF244321}">
                <p14:modId xmlns:p14="http://schemas.microsoft.com/office/powerpoint/2010/main" val="1502275712"/>
              </p:ext>
            </p:extLst>
          </p:nvPr>
        </p:nvGraphicFramePr>
        <p:xfrm>
          <a:off x="282989" y="416561"/>
          <a:ext cx="11000116" cy="6646499"/>
        </p:xfrm>
        <a:graphic>
          <a:graphicData uri="http://schemas.openxmlformats.org/drawingml/2006/table">
            <a:tbl>
              <a:tblPr>
                <a:tableStyleId>{5940675A-B579-460E-94D1-54222C63F5DA}</a:tableStyleId>
              </a:tblPr>
              <a:tblGrid>
                <a:gridCol w="589738">
                  <a:extLst>
                    <a:ext uri="{9D8B030D-6E8A-4147-A177-3AD203B41FA5}">
                      <a16:colId xmlns:a16="http://schemas.microsoft.com/office/drawing/2014/main" xmlns="" val="709903074"/>
                    </a:ext>
                  </a:extLst>
                </a:gridCol>
                <a:gridCol w="4997705">
                  <a:extLst>
                    <a:ext uri="{9D8B030D-6E8A-4147-A177-3AD203B41FA5}">
                      <a16:colId xmlns:a16="http://schemas.microsoft.com/office/drawing/2014/main" xmlns="" val="779513077"/>
                    </a:ext>
                  </a:extLst>
                </a:gridCol>
                <a:gridCol w="1472192">
                  <a:extLst>
                    <a:ext uri="{9D8B030D-6E8A-4147-A177-3AD203B41FA5}">
                      <a16:colId xmlns:a16="http://schemas.microsoft.com/office/drawing/2014/main" xmlns="" val="189841462"/>
                    </a:ext>
                  </a:extLst>
                </a:gridCol>
                <a:gridCol w="891064">
                  <a:extLst>
                    <a:ext uri="{9D8B030D-6E8A-4147-A177-3AD203B41FA5}">
                      <a16:colId xmlns:a16="http://schemas.microsoft.com/office/drawing/2014/main" xmlns="" val="3424304112"/>
                    </a:ext>
                  </a:extLst>
                </a:gridCol>
                <a:gridCol w="3049417">
                  <a:extLst>
                    <a:ext uri="{9D8B030D-6E8A-4147-A177-3AD203B41FA5}">
                      <a16:colId xmlns:a16="http://schemas.microsoft.com/office/drawing/2014/main" xmlns="" val="2614840826"/>
                    </a:ext>
                  </a:extLst>
                </a:gridCol>
              </a:tblGrid>
              <a:tr h="328824">
                <a:tc>
                  <a:txBody>
                    <a:bodyPr/>
                    <a:lstStyle/>
                    <a:p>
                      <a:endParaRPr lang="es-MX" sz="2000" dirty="0"/>
                    </a:p>
                  </a:txBody>
                  <a:tcPr marL="89106" marR="89106"/>
                </a:tc>
                <a:tc>
                  <a:txBody>
                    <a:bodyPr/>
                    <a:lstStyle/>
                    <a:p>
                      <a:r>
                        <a:rPr lang="es-MX" sz="1800" kern="1200" dirty="0">
                          <a:solidFill>
                            <a:schemeClr val="tx1"/>
                          </a:solidFill>
                          <a:effectLst/>
                          <a:latin typeface="+mn-lt"/>
                          <a:ea typeface="+mn-ea"/>
                          <a:cs typeface="+mn-cs"/>
                        </a:rPr>
                        <a:t>Actividades, organización y consigna. </a:t>
                      </a:r>
                      <a:endParaRPr lang="es-MX" dirty="0"/>
                    </a:p>
                  </a:txBody>
                  <a:tcPr marL="89106" marR="89106">
                    <a:solidFill>
                      <a:srgbClr val="6600FF"/>
                    </a:solidFill>
                  </a:tcPr>
                </a:tc>
                <a:tc>
                  <a:txBody>
                    <a:bodyPr/>
                    <a:lstStyle/>
                    <a:p>
                      <a:r>
                        <a:rPr lang="es-MX" dirty="0"/>
                        <a:t>Recursos.</a:t>
                      </a:r>
                    </a:p>
                  </a:txBody>
                  <a:tcPr marL="89106" marR="89106">
                    <a:solidFill>
                      <a:srgbClr val="FF3399"/>
                    </a:solidFill>
                  </a:tcPr>
                </a:tc>
                <a:tc>
                  <a:txBody>
                    <a:bodyPr/>
                    <a:lstStyle/>
                    <a:p>
                      <a:r>
                        <a:rPr lang="es-MX" dirty="0"/>
                        <a:t>Tiempo</a:t>
                      </a:r>
                    </a:p>
                  </a:txBody>
                  <a:tcPr marL="89106" marR="89106">
                    <a:solidFill>
                      <a:srgbClr val="FF9933"/>
                    </a:solidFill>
                  </a:tcPr>
                </a:tc>
                <a:tc>
                  <a:txBody>
                    <a:bodyPr/>
                    <a:lstStyle/>
                    <a:p>
                      <a:r>
                        <a:rPr lang="es-MX" dirty="0"/>
                        <a:t>Aprendizaje esperado. </a:t>
                      </a:r>
                    </a:p>
                  </a:txBody>
                  <a:tcPr marL="89106" marR="89106">
                    <a:solidFill>
                      <a:srgbClr val="CC00CC"/>
                    </a:solidFill>
                  </a:tcPr>
                </a:tc>
                <a:extLst>
                  <a:ext uri="{0D108BD9-81ED-4DB2-BD59-A6C34878D82A}">
                    <a16:rowId xmlns:a16="http://schemas.microsoft.com/office/drawing/2014/main" xmlns="" val="682871357"/>
                  </a:ext>
                </a:extLst>
              </a:tr>
              <a:tr h="1835936">
                <a:tc rowSpan="3">
                  <a:txBody>
                    <a:bodyPr/>
                    <a:lstStyle/>
                    <a:p>
                      <a:r>
                        <a:rPr lang="es-MX" sz="3600" dirty="0"/>
                        <a:t>DESARROLLO</a:t>
                      </a:r>
                    </a:p>
                  </a:txBody>
                  <a:tcPr marL="89106" marR="89106">
                    <a:lnB w="12700" cmpd="sng">
                      <a:noFill/>
                    </a:lnB>
                    <a:solidFill>
                      <a:srgbClr val="FFF033"/>
                    </a:solidFill>
                  </a:tcPr>
                </a:tc>
                <a:tc>
                  <a:txBody>
                    <a:bodyPr/>
                    <a:lstStyle/>
                    <a:p>
                      <a:r>
                        <a:rPr lang="es-MX" sz="1600" b="1" dirty="0"/>
                        <a:t>Actividad. Sierra de </a:t>
                      </a:r>
                      <a:r>
                        <a:rPr lang="es-MX" sz="1600" b="1" dirty="0" err="1"/>
                        <a:t>zapaliname</a:t>
                      </a:r>
                      <a:r>
                        <a:rPr lang="es-MX" sz="1600" b="1" dirty="0"/>
                        <a:t>. </a:t>
                      </a:r>
                    </a:p>
                    <a:p>
                      <a:r>
                        <a:rPr lang="es-MX" sz="1600" b="0" dirty="0" err="1"/>
                        <a:t>I.Responde</a:t>
                      </a:r>
                      <a:r>
                        <a:rPr lang="es-MX" sz="1600" b="0" dirty="0"/>
                        <a:t> las siguientes preguntas ¿saben lo que es la sierra de </a:t>
                      </a:r>
                      <a:r>
                        <a:rPr lang="es-MX" sz="1600" b="0" dirty="0" err="1"/>
                        <a:t>zapaliname</a:t>
                      </a:r>
                      <a:r>
                        <a:rPr lang="es-MX" sz="1600" b="0" dirty="0"/>
                        <a:t>?,¿en donde la han visto?, ¿en donde se encuentra?.</a:t>
                      </a:r>
                    </a:p>
                    <a:p>
                      <a:r>
                        <a:rPr lang="es-MX" sz="1600" b="0" dirty="0"/>
                        <a:t>D. Escucha sobre la sierra de </a:t>
                      </a:r>
                      <a:r>
                        <a:rPr lang="es-MX" sz="1600" b="0" dirty="0" err="1"/>
                        <a:t>zapaliname</a:t>
                      </a:r>
                      <a:r>
                        <a:rPr lang="es-MX" sz="1600" b="0" dirty="0"/>
                        <a:t> que animales se encuentran y la flora.</a:t>
                      </a:r>
                    </a:p>
                    <a:p>
                      <a:r>
                        <a:rPr lang="es-MX" sz="1600" b="0" dirty="0"/>
                        <a:t>Expresa porque creen que es importante la sierra de </a:t>
                      </a:r>
                      <a:r>
                        <a:rPr lang="es-MX" sz="1600" b="0" dirty="0" err="1"/>
                        <a:t>zapaliname</a:t>
                      </a:r>
                      <a:r>
                        <a:rPr lang="es-MX" sz="1600" b="0" dirty="0"/>
                        <a:t>. </a:t>
                      </a:r>
                    </a:p>
                    <a:p>
                      <a:r>
                        <a:rPr lang="es-MX" sz="1600" b="0" dirty="0"/>
                        <a:t>C. Responde las siguientes preguntas ¿en donde se encuentra la sierra de </a:t>
                      </a:r>
                      <a:r>
                        <a:rPr lang="es-MX" sz="1600" b="0" dirty="0" err="1"/>
                        <a:t>zapaliname</a:t>
                      </a:r>
                      <a:r>
                        <a:rPr lang="es-MX" sz="1600" b="0" dirty="0"/>
                        <a:t>?, ¿Qué características tiene?.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Imágenes de la  </a:t>
                      </a:r>
                      <a:r>
                        <a:rPr lang="es-MX" sz="1600" b="0" dirty="0"/>
                        <a:t>sierra de </a:t>
                      </a:r>
                      <a:r>
                        <a:rPr lang="es-MX" sz="1600" b="0" dirty="0" err="1"/>
                        <a:t>zapaliname</a:t>
                      </a:r>
                      <a:r>
                        <a:rPr lang="es-MX" sz="1600" b="0" dirty="0"/>
                        <a:t> </a:t>
                      </a:r>
                      <a:endParaRPr lang="es-MX" sz="1600" dirty="0"/>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20 minutos. </a:t>
                      </a:r>
                    </a:p>
                  </a:txBody>
                  <a:tcPr marL="89106" marR="89106">
                    <a:lnB w="12700" cap="flat" cmpd="sng" algn="ctr">
                      <a:solidFill>
                        <a:schemeClr val="tx1"/>
                      </a:solidFill>
                      <a:prstDash val="solid"/>
                      <a:round/>
                      <a:headEnd type="none" w="med" len="med"/>
                      <a:tailEnd type="none" w="med" len="med"/>
                    </a:lnB>
                  </a:tcPr>
                </a:tc>
                <a:tc>
                  <a:txBody>
                    <a:bodyPr/>
                    <a:lstStyle/>
                    <a:p>
                      <a:r>
                        <a:rPr lang="es-MX" sz="1600" dirty="0"/>
                        <a:t>Expresa con eficacia sus ideas acerca de diversos temas y atiende lo que se dice en interacciones con otras personas.</a:t>
                      </a:r>
                    </a:p>
                  </a:txBody>
                  <a:tcPr marL="89106" marR="89106">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xmlns="" val="2986390616"/>
                  </a:ext>
                </a:extLst>
              </a:tr>
              <a:tr h="2840604">
                <a:tc vMerge="1">
                  <a:txBody>
                    <a:bodyPr/>
                    <a:lstStyle/>
                    <a:p>
                      <a:endParaRPr lang="es-MX"/>
                    </a:p>
                  </a:txBody>
                  <a:tcPr/>
                </a:tc>
                <a:tc>
                  <a:txBody>
                    <a:bodyPr/>
                    <a:lstStyle/>
                    <a:p>
                      <a:r>
                        <a:rPr lang="es-MX" sz="1600" b="1" dirty="0"/>
                        <a:t>Actividad. Fotosíntesis</a:t>
                      </a:r>
                      <a:r>
                        <a:rPr lang="es-MX" sz="1600" b="1" dirty="0" smtClean="0"/>
                        <a:t>.</a:t>
                      </a:r>
                      <a:endParaRPr lang="es-MX" sz="1600" b="1" dirty="0"/>
                    </a:p>
                    <a:p>
                      <a:r>
                        <a:rPr lang="es-MX" sz="1600" b="0" dirty="0" err="1"/>
                        <a:t>I.Responde</a:t>
                      </a:r>
                      <a:r>
                        <a:rPr lang="es-MX" sz="1600" b="0" dirty="0"/>
                        <a:t> las siguientes preguntas ¿Qué es la fotosíntesis?, ¿Cómo se realiza la fotosíntesis?, ¿en donde se realiza la fotosíntesis?.</a:t>
                      </a:r>
                    </a:p>
                    <a:p>
                      <a:r>
                        <a:rPr lang="es-MX" sz="1600" b="0" dirty="0"/>
                        <a:t>D. Escucha la explicación sobre la fotosíntesis mientras observa el dibujo sobre el proceso.</a:t>
                      </a:r>
                    </a:p>
                    <a:p>
                      <a:r>
                        <a:rPr lang="es-MX" sz="1600" b="0" dirty="0"/>
                        <a:t>Con su compañero explica sobre lo que para el significa la fotosíntesis , cual es su proceso.</a:t>
                      </a:r>
                    </a:p>
                    <a:p>
                      <a:r>
                        <a:rPr lang="es-MX" sz="1600" b="0" dirty="0"/>
                        <a:t>C. Escucha la canción fotosíntesis, mientras va observando el pictograma.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Imagen de planta.</a:t>
                      </a:r>
                    </a:p>
                    <a:p>
                      <a:r>
                        <a:rPr lang="es-MX" sz="1600" dirty="0"/>
                        <a:t>Pictograma.</a:t>
                      </a:r>
                    </a:p>
                    <a:p>
                      <a:endParaRPr lang="es-MX" sz="1600" dirty="0"/>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600" dirty="0"/>
                        <a:t>20 minutos. </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mn-lt"/>
                          <a:ea typeface="+mn-ea"/>
                          <a:cs typeface="+mn-cs"/>
                        </a:rPr>
                        <a:t>Expresa con eficacia sus ideas acerca de diversos temas y atiende lo que se dice en interacciones con otras personas.</a:t>
                      </a:r>
                    </a:p>
                  </a:txBody>
                  <a:tcPr marL="89106" marR="891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xmlns="" val="3946231720"/>
                  </a:ext>
                </a:extLst>
              </a:tr>
              <a:tr h="635975">
                <a:tc vMerge="1">
                  <a:txBody>
                    <a:bodyPr/>
                    <a:lstStyle/>
                    <a:p>
                      <a:endParaRPr lang="es-MX"/>
                    </a:p>
                  </a:txBody>
                  <a:tcPr/>
                </a:tc>
                <a:tc gridSpan="4">
                  <a:txBody>
                    <a:bodyPr/>
                    <a:lstStyle/>
                    <a:p>
                      <a:endParaRPr lang="es-MX" dirty="0"/>
                    </a:p>
                  </a:txBody>
                  <a:tcPr marL="89106" marR="89106">
                    <a:lnL w="12700" cmpd="sng">
                      <a:noFill/>
                    </a:lnL>
                    <a:lnR w="12700" cmpd="sng">
                      <a:noFill/>
                    </a:lnR>
                    <a:lnT w="12700" cap="flat" cmpd="sng" algn="ctr">
                      <a:solidFill>
                        <a:schemeClr val="tx1"/>
                      </a:solidFill>
                      <a:prstDash val="solid"/>
                      <a:round/>
                      <a:headEnd type="none" w="med" len="med"/>
                      <a:tailEnd type="none" w="med" len="med"/>
                    </a:lnT>
                    <a:lnB w="12700" cmpd="sng">
                      <a:noFill/>
                    </a:lnB>
                  </a:tcPr>
                </a:tc>
                <a:tc hMerge="1">
                  <a:txBody>
                    <a:bodyPr/>
                    <a:lstStyle/>
                    <a:p>
                      <a:endParaRPr lang="es-MX"/>
                    </a:p>
                  </a:txBody>
                  <a:tcPr>
                    <a:lnT w="12700" cap="flat" cmpd="sng" algn="ctr">
                      <a:solidFill>
                        <a:schemeClr val="tx1"/>
                      </a:solidFill>
                      <a:prstDash val="solid"/>
                      <a:round/>
                      <a:headEnd type="none" w="med" len="med"/>
                      <a:tailEnd type="none" w="med" len="med"/>
                    </a:lnT>
                  </a:tcPr>
                </a:tc>
                <a:tc hMerge="1">
                  <a:txBody>
                    <a:bodyPr/>
                    <a:lstStyle/>
                    <a:p>
                      <a:endParaRPr lang="es-MX" dirty="0"/>
                    </a:p>
                  </a:txBody>
                  <a:tcPr>
                    <a:lnT w="12700" cap="flat" cmpd="sng" algn="ctr">
                      <a:solidFill>
                        <a:schemeClr val="tx1"/>
                      </a:solidFill>
                      <a:prstDash val="solid"/>
                      <a:round/>
                      <a:headEnd type="none" w="med" len="med"/>
                      <a:tailEnd type="none" w="med" len="med"/>
                    </a:lnT>
                    <a:lnB w="12700" cmpd="sng">
                      <a:noFill/>
                    </a:lnB>
                  </a:tcPr>
                </a:tc>
                <a:tc hMerge="1">
                  <a:txBody>
                    <a:bodyPr/>
                    <a:lstStyle/>
                    <a:p>
                      <a:endParaRPr lang="es-MX" dirty="0"/>
                    </a:p>
                  </a:txBody>
                  <a:tcPr>
                    <a:lnT w="12700" cap="flat" cmpd="sng" algn="ctr">
                      <a:solidFill>
                        <a:schemeClr val="tx1"/>
                      </a:solidFill>
                      <a:prstDash val="solid"/>
                      <a:round/>
                      <a:headEnd type="none" w="med" len="med"/>
                      <a:tailEnd type="none" w="med" len="med"/>
                    </a:lnT>
                    <a:lnB w="12700" cmpd="sng">
                      <a:noFill/>
                    </a:lnB>
                    <a:solidFill>
                      <a:srgbClr val="FFC000"/>
                    </a:solidFill>
                  </a:tcPr>
                </a:tc>
                <a:extLst>
                  <a:ext uri="{0D108BD9-81ED-4DB2-BD59-A6C34878D82A}">
                    <a16:rowId xmlns:a16="http://schemas.microsoft.com/office/drawing/2014/main" xmlns="" val="3768646194"/>
                  </a:ext>
                </a:extLst>
              </a:tr>
            </a:tbl>
          </a:graphicData>
        </a:graphic>
      </p:graphicFrame>
    </p:spTree>
    <p:extLst>
      <p:ext uri="{BB962C8B-B14F-4D97-AF65-F5344CB8AC3E}">
        <p14:creationId xmlns:p14="http://schemas.microsoft.com/office/powerpoint/2010/main" val="7015653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2080</Words>
  <Application>Microsoft Office PowerPoint</Application>
  <PresentationFormat>Personalizado</PresentationFormat>
  <Paragraphs>287</Paragraphs>
  <Slides>13</Slides>
  <Notes>0</Notes>
  <HiddenSlides>0</HiddenSlides>
  <MMClips>0</MMClips>
  <ScaleCrop>false</ScaleCrop>
  <HeadingPairs>
    <vt:vector size="4" baseType="variant">
      <vt:variant>
        <vt:lpstr>Tema</vt:lpstr>
      </vt:variant>
      <vt:variant>
        <vt:i4>4</vt:i4>
      </vt:variant>
      <vt:variant>
        <vt:lpstr>Títulos de diapositiva</vt:lpstr>
      </vt:variant>
      <vt:variant>
        <vt:i4>13</vt:i4>
      </vt:variant>
    </vt:vector>
  </HeadingPairs>
  <TitlesOfParts>
    <vt:vector size="17" baseType="lpstr">
      <vt:lpstr>Tema de Office</vt:lpstr>
      <vt:lpstr>1_Tema de Office</vt:lpstr>
      <vt:lpstr>2_Tema de Office</vt:lpstr>
      <vt:lpstr>3_Tema de Office</vt:lpstr>
      <vt:lpstr>ESCUELA NORMAL DE EDUCACIÓN PREESCOLAR DEL  ESTADO DE COAHUILA DE ZARAGOZA Licenciatura en Educacion Preescolar. Ciclo escolar 2019-2020.      Nombre del Alumno Practicante: Berenice Abigail Farias Arroyo.  Grado: 3    Sección: B  Número de Lista: 4 Institución de Práctica: Jardin de niños “Guadalupe Gonzales Ortiz “T.M Clave:05EJN0097C   Zona Escolar: 103.  Grado en el que realiza su práctica: 3B. Nombre del Educador(a) Titular:Maria de Lourdes Herrera del Llano.  Total de niños:32  Niños: 19 Niñas: 13 Periodo de Práctica: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DEL  ESTADO DE COAHUILA DE ZARAGOZA Licenciatura en Educacion Preescolar. Ciclo escolar 2019-2020.      Nombre del Alumno Practicante: Berenice Abigail Farias Arroyo.  Grado: 3    Sección: B  Número de Lista: 4 Institución de Práctica: Jardin de niños “Guadalupe Gonzales Ortiz “T.M Clave:05EJN0097C   Zona Escolar: 103.  Grado en el que realiza su práctica: 3B. Nombre del Educador(a) Titular:Maria de Lourdes Herrera del Llano.  Total de niños:32  Niños: 19 Niñas: 13 Periodo de Práctica: .</dc:title>
  <dc:creator>MQ</dc:creator>
  <cp:lastModifiedBy>MQ</cp:lastModifiedBy>
  <cp:revision>4</cp:revision>
  <dcterms:created xsi:type="dcterms:W3CDTF">2020-04-29T16:26:03Z</dcterms:created>
  <dcterms:modified xsi:type="dcterms:W3CDTF">2020-04-29T17:00:25Z</dcterms:modified>
</cp:coreProperties>
</file>