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4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9144000" cx="6858000"/>
  <p:notesSz cx="6858000" cy="9144000"/>
  <p:defaultTextStyle>
    <a:defPPr lvl="0">
      <a:defRPr lang="es-MX"/>
    </a:defPPr>
    <a:lvl1pPr defTabSz="914356" eaLnBrk="1" hangingPunct="1" latinLnBrk="0" lvl="0" marL="0" rtl="0" algn="l">
      <a:defRPr kern="1200" sz="1801">
        <a:solidFill>
          <a:schemeClr val="tx1"/>
        </a:solidFill>
        <a:latin typeface="+mn-lt"/>
        <a:ea typeface="+mn-ea"/>
        <a:cs typeface="+mn-cs"/>
      </a:defRPr>
    </a:lvl1pPr>
    <a:lvl2pPr defTabSz="914356" eaLnBrk="1" hangingPunct="1" latinLnBrk="0" lvl="1" marL="457178" rtl="0" algn="l">
      <a:defRPr kern="1200" sz="1801">
        <a:solidFill>
          <a:schemeClr val="tx1"/>
        </a:solidFill>
        <a:latin typeface="+mn-lt"/>
        <a:ea typeface="+mn-ea"/>
        <a:cs typeface="+mn-cs"/>
      </a:defRPr>
    </a:lvl2pPr>
    <a:lvl3pPr defTabSz="914356" eaLnBrk="1" hangingPunct="1" latinLnBrk="0" lvl="2" marL="914356" rtl="0" algn="l">
      <a:defRPr kern="1200" sz="1801">
        <a:solidFill>
          <a:schemeClr val="tx1"/>
        </a:solidFill>
        <a:latin typeface="+mn-lt"/>
        <a:ea typeface="+mn-ea"/>
        <a:cs typeface="+mn-cs"/>
      </a:defRPr>
    </a:lvl3pPr>
    <a:lvl4pPr defTabSz="914356" eaLnBrk="1" hangingPunct="1" latinLnBrk="0" lvl="3" marL="1371534" rtl="0" algn="l">
      <a:defRPr kern="1200" sz="1801">
        <a:solidFill>
          <a:schemeClr val="tx1"/>
        </a:solidFill>
        <a:latin typeface="+mn-lt"/>
        <a:ea typeface="+mn-ea"/>
        <a:cs typeface="+mn-cs"/>
      </a:defRPr>
    </a:lvl4pPr>
    <a:lvl5pPr defTabSz="914356" eaLnBrk="1" hangingPunct="1" latinLnBrk="0" lvl="4" marL="1828712" rtl="0" algn="l">
      <a:defRPr kern="1200" sz="1801">
        <a:solidFill>
          <a:schemeClr val="tx1"/>
        </a:solidFill>
        <a:latin typeface="+mn-lt"/>
        <a:ea typeface="+mn-ea"/>
        <a:cs typeface="+mn-cs"/>
      </a:defRPr>
    </a:lvl5pPr>
    <a:lvl6pPr defTabSz="914356" eaLnBrk="1" hangingPunct="1" latinLnBrk="0" lvl="5" marL="2285890" rtl="0" algn="l">
      <a:defRPr kern="1200" sz="1801">
        <a:solidFill>
          <a:schemeClr val="tx1"/>
        </a:solidFill>
        <a:latin typeface="+mn-lt"/>
        <a:ea typeface="+mn-ea"/>
        <a:cs typeface="+mn-cs"/>
      </a:defRPr>
    </a:lvl6pPr>
    <a:lvl7pPr defTabSz="914356" eaLnBrk="1" hangingPunct="1" latinLnBrk="0" lvl="6" marL="2743068" rtl="0" algn="l">
      <a:defRPr kern="1200" sz="1801">
        <a:solidFill>
          <a:schemeClr val="tx1"/>
        </a:solidFill>
        <a:latin typeface="+mn-lt"/>
        <a:ea typeface="+mn-ea"/>
        <a:cs typeface="+mn-cs"/>
      </a:defRPr>
    </a:lvl7pPr>
    <a:lvl8pPr defTabSz="914356" eaLnBrk="1" hangingPunct="1" latinLnBrk="0" lvl="7" marL="3200246" rtl="0" algn="l">
      <a:defRPr kern="1200" sz="1801">
        <a:solidFill>
          <a:schemeClr val="tx1"/>
        </a:solidFill>
        <a:latin typeface="+mn-lt"/>
        <a:ea typeface="+mn-ea"/>
        <a:cs typeface="+mn-cs"/>
      </a:defRPr>
    </a:lvl8pPr>
    <a:lvl9pPr defTabSz="914356" eaLnBrk="1" hangingPunct="1" latinLnBrk="0" lvl="8" marL="3657424" rtl="0" algn="l">
      <a:defRPr kern="1200" sz="1801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4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4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" Type="http://schemas.openxmlformats.org/officeDocument/2006/relationships/slide" Target="slides/slide1.xml"/><Relationship Id="rId7" Type="http://schemas.openxmlformats.org/officeDocument/2006/relationships/slide" Target="slides/slide4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8" name="Shape 1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Google Shape;1029;n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0" name="Google Shape;1030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g3a8fb06de3ed6de8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3" name="Google Shape;1033;g3a8fb06de3ed6de8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7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3a8fb06de3ed6de8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9" name="Google Shape;1039;g3a8fb06de3ed6de8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02/05/2020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02/05/2020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02/05/2020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02/05/2020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02/05/2020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02/05/2020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02/05/2020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02/05/2020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02/05/2020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02/05/2020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02/05/2020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02/05/2020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youtu.be/zPj6rv8hqL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8  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207502D-52F4-4B7D-8693-A5F3B511A7DB}"/>
              </a:ext>
            </a:extLst>
          </p:cNvPr>
          <p:cNvSpPr/>
          <p:nvPr/>
        </p:nvSpPr>
        <p:spPr>
          <a:xfrm>
            <a:off x="465217" y="1179206"/>
            <a:ext cx="5878433" cy="1864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Give Ss practice asking simple present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questions and using vocabulary for jobs.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Students make an interview to a partner about his/her job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video of recorded interview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PAIR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job to talk about it, here are some examples. (you can use some other examples of jobs on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50, 53 or 55)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52FDB1D-4D39-4840-8E75-5D01D255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3" y="3324872"/>
            <a:ext cx="5240630" cy="148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28A3D4BB-5C29-430A-989A-658FAB3D5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1" y="4875402"/>
            <a:ext cx="5772150" cy="4062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Prepare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  </a:t>
            </a:r>
            <a:r>
              <a:rPr kumimoji="0" lang="en-US" altLang="es-MX" sz="12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PAIR WORK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With your partner record an interview make questions about your jobs (student 1 asks the questions, the student 2 answers). You can use the following questions. (Include questions of personal information when start the interview)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have a job?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Where do you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in an office, outdoors or home?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with a team?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a computer?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English?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wear a uniform?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do, exactly?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Is your job interesting (stressful, difficult, easy, boring)?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How do you like your job?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time do you start and finish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 after work?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MX" sz="1200" dirty="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914400"/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B </a:t>
            </a:r>
            <a:r>
              <a:rPr lang="en-US" altLang="es-MX" sz="1200" b="1" i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b="1" dirty="0">
                <a:solidFill>
                  <a:srgbClr val="80808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PRESENT CLASS ACTIVITY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 Upload the video to google classroom with the code</a:t>
            </a:r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b="1" dirty="0"/>
              <a:t>d7irwbk </a:t>
            </a:r>
            <a:r>
              <a:rPr lang="es-MX" sz="1200" dirty="0"/>
              <a:t>(try </a:t>
            </a:r>
            <a:r>
              <a:rPr lang="es-MX" sz="1200" dirty="0" err="1"/>
              <a:t>also</a:t>
            </a:r>
            <a:r>
              <a:rPr lang="es-MX" sz="1200" dirty="0"/>
              <a:t>, escuela en red)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and share with the class.</a:t>
            </a:r>
            <a:endParaRPr lang="en-US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21085"/>
              </p:ext>
            </p:extLst>
          </p:nvPr>
        </p:nvGraphicFramePr>
        <p:xfrm>
          <a:off x="998730" y="1002444"/>
          <a:ext cx="4860540" cy="3716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jobs  and workplaces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adjectives to describe the </a:t>
                      </a:r>
                      <a:r>
                        <a:rPr lang="en-US" sz="800" b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</a:t>
                      </a: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(+5)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688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present (+, -) sentences and questions (10)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73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Creativity in the presentation of the video (I suggest to wear costumes to characterize your job)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77569239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"/>
          <p:cNvSpPr txBox="1"/>
          <p:nvPr/>
        </p:nvSpPr>
        <p:spPr>
          <a:xfrm>
            <a:off x="879601" y="1766678"/>
            <a:ext cx="59784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US" sz="22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Escuela Normal de Educación Preescolar</a:t>
            </a:r>
            <a:r>
              <a:rPr b="0" i="0" lang="en-US" sz="22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.</a:t>
            </a:r>
            <a:endParaRPr b="0" i="0" sz="22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US" sz="22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Students</a:t>
            </a:r>
            <a:r>
              <a:rPr b="0" i="0" lang="en-US" sz="22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: Andrea Judith Esquivel Alonzo </a:t>
            </a:r>
            <a:endParaRPr b="0" i="0" sz="22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Lucia del Carmen Laureano Valdez. </a:t>
            </a:r>
            <a:endParaRPr b="0" i="0" sz="22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US" sz="22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Teacher</a:t>
            </a:r>
            <a:r>
              <a:rPr b="0" i="0" lang="en-US" sz="22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: Mayela Alejandra del Carmen Gaona Garcia.</a:t>
            </a:r>
            <a:endParaRPr b="0" i="0" sz="22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English A1.2 Group: 3</a:t>
            </a:r>
            <a:endParaRPr b="0" i="0" sz="22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Portfolio Learning evidences Unit 8</a:t>
            </a:r>
            <a:endParaRPr b="0" i="0" sz="22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US" sz="22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Unit 8:</a:t>
            </a:r>
            <a:r>
              <a:rPr b="0" i="0" lang="en-US" sz="22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Where do yo work? </a:t>
            </a:r>
            <a:endParaRPr b="0" i="0" sz="22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Contents</a:t>
            </a:r>
            <a:r>
              <a:rPr i="0" lang="en-US" sz="23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: </a:t>
            </a:r>
            <a:endParaRPr i="0" sz="23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23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Jobs and workplaces, describing workday routines, Use of simple present questions with </a:t>
            </a:r>
            <a:r>
              <a:rPr i="1" lang="en-US" sz="2300" u="sng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wh, do and does</a:t>
            </a:r>
            <a:endParaRPr i="0" sz="23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050" name="Google Shape;1050;p1"/>
          <p:cNvPicPr preferRelativeResize="0"/>
          <p:nvPr/>
        </p:nvPicPr>
        <p:blipFill rotWithShape="1">
          <a:blip r:embed="rId3">
            <a:alphaModFix/>
          </a:blip>
          <a:srcRect b="0" l="19590" r="16030" t="0"/>
          <a:stretch/>
        </p:blipFill>
        <p:spPr>
          <a:xfrm flipH="1">
            <a:off x="152400" y="734291"/>
            <a:ext cx="1475696" cy="170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2" name="Shape 1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Google Shape;1053;p1"/>
          <p:cNvSpPr txBox="1"/>
          <p:nvPr>
            <p:ph type="ctrTitle"/>
          </p:nvPr>
        </p:nvSpPr>
        <p:spPr>
          <a:xfrm>
            <a:off x="514350" y="1496484"/>
            <a:ext cx="5829300" cy="318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/>
              <a:t>Link del video </a:t>
            </a:r>
            <a:endParaRPr/>
          </a:p>
        </p:txBody>
      </p:sp>
      <p:sp>
        <p:nvSpPr>
          <p:cNvPr id="1054" name="Google Shape;1054;p1"/>
          <p:cNvSpPr txBox="1"/>
          <p:nvPr>
            <p:ph idx="1" type="subTitle"/>
          </p:nvPr>
        </p:nvSpPr>
        <p:spPr>
          <a:xfrm>
            <a:off x="857250" y="4802717"/>
            <a:ext cx="5143500" cy="22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4200" u="sng">
                <a:solidFill>
                  <a:schemeClr val="hlink"/>
                </a:solidFill>
                <a:hlinkClick r:id="rId3"/>
              </a:rPr>
              <a:t>https://youtu.be/zPj6rv8hqLM</a:t>
            </a:r>
            <a:endParaRPr sz="4200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4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