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62" r:id="rId7"/>
    <p:sldId id="263"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EEE8"/>
    <a:srgbClr val="00CDC8"/>
    <a:srgbClr val="009999"/>
    <a:srgbClr val="008080"/>
    <a:srgbClr val="006666"/>
    <a:srgbClr val="D60057"/>
    <a:srgbClr val="FF0168"/>
    <a:srgbClr val="00B888"/>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9" d="100"/>
          <a:sy n="59" d="100"/>
        </p:scale>
        <p:origin x="117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AD5A4956-0C85-4B99-A953-8AFEF4920864}" type="datetimeFigureOut">
              <a:rPr lang="es-MX" smtClean="0"/>
              <a:t>06/05/2020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92362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5A4956-0C85-4B99-A953-8AFEF4920864}" type="datetimeFigureOut">
              <a:rPr lang="es-MX" smtClean="0"/>
              <a:t>06/05/2020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410732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5A4956-0C85-4B99-A953-8AFEF4920864}" type="datetimeFigureOut">
              <a:rPr lang="es-MX" smtClean="0"/>
              <a:t>06/05/2020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12981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D5A4956-0C85-4B99-A953-8AFEF4920864}" type="datetimeFigureOut">
              <a:rPr lang="es-MX" smtClean="0"/>
              <a:t>06/05/2020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417492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D5A4956-0C85-4B99-A953-8AFEF4920864}" type="datetimeFigureOut">
              <a:rPr lang="es-MX" smtClean="0"/>
              <a:t>06/05/2020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191273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D5A4956-0C85-4B99-A953-8AFEF4920864}" type="datetimeFigureOut">
              <a:rPr lang="es-MX" smtClean="0"/>
              <a:t>06/05/2020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256078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D5A4956-0C85-4B99-A953-8AFEF4920864}" type="datetimeFigureOut">
              <a:rPr lang="es-MX" smtClean="0"/>
              <a:t>06/05/2020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138037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D5A4956-0C85-4B99-A953-8AFEF4920864}" type="datetimeFigureOut">
              <a:rPr lang="es-MX" smtClean="0"/>
              <a:t>06/05/2020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7306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5A4956-0C85-4B99-A953-8AFEF4920864}" type="datetimeFigureOut">
              <a:rPr lang="es-MX" smtClean="0"/>
              <a:t>06/05/2020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355438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D5A4956-0C85-4B99-A953-8AFEF4920864}" type="datetimeFigureOut">
              <a:rPr lang="es-MX" smtClean="0"/>
              <a:t>06/05/2020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146126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D5A4956-0C85-4B99-A953-8AFEF4920864}" type="datetimeFigureOut">
              <a:rPr lang="es-MX" smtClean="0"/>
              <a:t>06/05/2020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A9310E3-F857-47B7-A3DC-5BEAFE6902EC}" type="slidenum">
              <a:rPr lang="es-MX" smtClean="0"/>
              <a:t>‹Nº›</a:t>
            </a:fld>
            <a:endParaRPr lang="es-MX"/>
          </a:p>
        </p:txBody>
      </p:sp>
    </p:spTree>
    <p:extLst>
      <p:ext uri="{BB962C8B-B14F-4D97-AF65-F5344CB8AC3E}">
        <p14:creationId xmlns:p14="http://schemas.microsoft.com/office/powerpoint/2010/main" val="397369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A4956-0C85-4B99-A953-8AFEF4920864}" type="datetimeFigureOut">
              <a:rPr lang="es-MX" smtClean="0"/>
              <a:t>06/05/2020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10E3-F857-47B7-A3DC-5BEAFE6902EC}" type="slidenum">
              <a:rPr lang="es-MX" smtClean="0"/>
              <a:t>‹Nº›</a:t>
            </a:fld>
            <a:endParaRPr lang="es-MX"/>
          </a:p>
        </p:txBody>
      </p:sp>
    </p:spTree>
    <p:extLst>
      <p:ext uri="{BB962C8B-B14F-4D97-AF65-F5344CB8AC3E}">
        <p14:creationId xmlns:p14="http://schemas.microsoft.com/office/powerpoint/2010/main" val="107152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947650" y="294939"/>
            <a:ext cx="10008524" cy="6463308"/>
          </a:xfrm>
          <a:prstGeom prst="rect">
            <a:avLst/>
          </a:prstGeom>
        </p:spPr>
        <p:txBody>
          <a:bodyPr wrap="square">
            <a:spAutoFit/>
          </a:bodyPr>
          <a:lstStyle/>
          <a:p>
            <a:pPr algn="ctr"/>
            <a:r>
              <a:rPr lang="es-MX" b="1" dirty="0" smtClean="0"/>
              <a:t>Escuela Normal de Educación Preescolar</a:t>
            </a:r>
          </a:p>
          <a:p>
            <a:pPr algn="ctr"/>
            <a:r>
              <a:rPr lang="es-MX" dirty="0" smtClean="0"/>
              <a:t>Licenciatura en Educación Preescolar</a:t>
            </a:r>
          </a:p>
          <a:p>
            <a:pPr algn="ctr"/>
            <a:r>
              <a:rPr lang="es-MX" b="1" dirty="0" smtClean="0"/>
              <a:t>Ciclo escolar 2019-2020</a:t>
            </a:r>
          </a:p>
          <a:p>
            <a:pPr algn="ctr"/>
            <a:r>
              <a:rPr lang="es-MX" dirty="0" smtClean="0"/>
              <a:t>Segundo semestre</a:t>
            </a:r>
          </a:p>
          <a:p>
            <a:pPr algn="ctr"/>
            <a:endParaRPr lang="es-MX" dirty="0" smtClean="0"/>
          </a:p>
          <a:p>
            <a:pPr algn="ctr"/>
            <a:r>
              <a:rPr lang="es-MX" b="1" dirty="0" smtClean="0"/>
              <a:t>Curso: </a:t>
            </a:r>
            <a:r>
              <a:rPr lang="es-MX" dirty="0" smtClean="0"/>
              <a:t>Prácticas sociales del lenguaje</a:t>
            </a:r>
          </a:p>
          <a:p>
            <a:pPr algn="ctr"/>
            <a:r>
              <a:rPr lang="es-MX" b="1" dirty="0" smtClean="0"/>
              <a:t>Docente:</a:t>
            </a:r>
            <a:r>
              <a:rPr lang="es-MX" dirty="0" smtClean="0"/>
              <a:t> Silvia Banda Servín</a:t>
            </a:r>
          </a:p>
          <a:p>
            <a:pPr algn="ctr"/>
            <a:endParaRPr lang="es-MX" dirty="0" smtClean="0"/>
          </a:p>
          <a:p>
            <a:pPr algn="ctr"/>
            <a:r>
              <a:rPr lang="es-MX" b="1" dirty="0" smtClean="0"/>
              <a:t>Trabajo: </a:t>
            </a:r>
            <a:r>
              <a:rPr lang="es-MX" dirty="0" smtClean="0"/>
              <a:t>Prácticas de enseñanza que favorecen la construcción de usuarios plenos del lenguaje.</a:t>
            </a:r>
          </a:p>
          <a:p>
            <a:pPr algn="ctr"/>
            <a:endParaRPr lang="es-MX" dirty="0" smtClean="0"/>
          </a:p>
          <a:p>
            <a:pPr algn="ctr"/>
            <a:r>
              <a:rPr lang="es-MX" b="1" dirty="0" smtClean="0"/>
              <a:t>Unidad de aprendizaje II</a:t>
            </a:r>
          </a:p>
          <a:p>
            <a:pPr algn="ctr"/>
            <a:r>
              <a:rPr lang="es-MX" dirty="0" smtClean="0"/>
              <a:t>Estrategias didácticas para promover la participación en prácticas sociales del lenguaje y la reflexión sobre la lengua en preescolar.</a:t>
            </a:r>
          </a:p>
          <a:p>
            <a:pPr algn="ctr"/>
            <a:endParaRPr lang="es-MX" dirty="0" smtClean="0"/>
          </a:p>
          <a:p>
            <a:pPr algn="ctr"/>
            <a:r>
              <a:rPr lang="es-MX" b="1" dirty="0" smtClean="0"/>
              <a:t>Competencias: </a:t>
            </a:r>
          </a:p>
          <a:p>
            <a:pPr algn="ctr"/>
            <a:r>
              <a:rPr lang="es-MX" dirty="0" smtClean="0"/>
              <a:t>Utiliza recursos de la investigación educativa para enriquecer su práctica profesional expresando su interés por el conocimiento, la ciencia y la mejora de la educación.</a:t>
            </a:r>
          </a:p>
          <a:p>
            <a:pPr algn="ctr"/>
            <a:endParaRPr lang="es-MX" dirty="0" smtClean="0"/>
          </a:p>
          <a:p>
            <a:pPr algn="ctr"/>
            <a:r>
              <a:rPr lang="es-MX" b="1" dirty="0" smtClean="0"/>
              <a:t>Alumna:</a:t>
            </a:r>
          </a:p>
          <a:p>
            <a:pPr algn="ctr"/>
            <a:r>
              <a:rPr lang="es-MX" dirty="0" smtClean="0"/>
              <a:t>Vázquez Esquivel Daniela Abigail</a:t>
            </a:r>
          </a:p>
          <a:p>
            <a:pPr algn="ctr"/>
            <a:r>
              <a:rPr lang="es-MX" b="1" dirty="0" smtClean="0"/>
              <a:t>Grado:</a:t>
            </a:r>
            <a:r>
              <a:rPr lang="es-MX" dirty="0" smtClean="0"/>
              <a:t> 1° </a:t>
            </a:r>
            <a:r>
              <a:rPr lang="es-MX" b="1" dirty="0" smtClean="0"/>
              <a:t>Sección: </a:t>
            </a:r>
            <a:r>
              <a:rPr lang="es-MX" dirty="0" smtClean="0"/>
              <a:t>“C” </a:t>
            </a:r>
            <a:r>
              <a:rPr lang="es-MX" b="1" dirty="0" smtClean="0"/>
              <a:t>No. de lista: </a:t>
            </a:r>
            <a:r>
              <a:rPr lang="es-MX" dirty="0" smtClean="0"/>
              <a:t>22</a:t>
            </a:r>
          </a:p>
          <a:p>
            <a:pPr algn="ctr"/>
            <a:r>
              <a:rPr lang="es-MX" b="1" dirty="0" smtClean="0"/>
              <a:t>Mayo</a:t>
            </a:r>
            <a:r>
              <a:rPr lang="es-MX" dirty="0" smtClean="0"/>
              <a:t> </a:t>
            </a:r>
            <a:r>
              <a:rPr lang="es-MX" b="1" dirty="0" smtClean="0"/>
              <a:t>2020</a:t>
            </a:r>
          </a:p>
          <a:p>
            <a:pPr algn="r"/>
            <a:r>
              <a:rPr lang="es-MX" dirty="0" smtClean="0"/>
              <a:t>Saltillo, Coahuila. México </a:t>
            </a:r>
            <a:endParaRPr lang="es-MX" dirty="0"/>
          </a:p>
        </p:txBody>
      </p:sp>
      <p:pic>
        <p:nvPicPr>
          <p:cNvPr id="10" name="Imagen 9" descr="Resultado de imagen para enep logo"/>
          <p:cNvPicPr/>
          <p:nvPr/>
        </p:nvPicPr>
        <p:blipFill rotWithShape="1">
          <a:blip r:embed="rId3">
            <a:extLst>
              <a:ext uri="{28A0092B-C50C-407E-A947-70E740481C1C}">
                <a14:useLocalDpi xmlns:a14="http://schemas.microsoft.com/office/drawing/2010/main" val="0"/>
              </a:ext>
            </a:extLst>
          </a:blip>
          <a:srcRect l="23351" t="-1890" r="17370" b="-1"/>
          <a:stretch/>
        </p:blipFill>
        <p:spPr bwMode="auto">
          <a:xfrm>
            <a:off x="947650" y="331284"/>
            <a:ext cx="849013" cy="9753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841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24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113906" y="2111432"/>
            <a:ext cx="6916190" cy="3970318"/>
          </a:xfrm>
          <a:prstGeom prst="rect">
            <a:avLst/>
          </a:prstGeom>
          <a:noFill/>
        </p:spPr>
        <p:txBody>
          <a:bodyPr wrap="square" rtlCol="0">
            <a:spAutoFit/>
          </a:bodyPr>
          <a:lstStyle/>
          <a:p>
            <a:pPr marL="285750" indent="-285750" algn="just">
              <a:buFont typeface="Arial" panose="020B0604020202020204" pitchFamily="34" charset="0"/>
              <a:buChar char="•"/>
            </a:pPr>
            <a:r>
              <a:rPr lang="es-MX" dirty="0">
                <a:latin typeface="Century Gothic" panose="020B0502020202020204" pitchFamily="34" charset="0"/>
              </a:rPr>
              <a:t>Basado en </a:t>
            </a:r>
            <a:r>
              <a:rPr lang="es-MX" dirty="0" smtClean="0">
                <a:latin typeface="Century Gothic" panose="020B0502020202020204" pitchFamily="34" charset="0"/>
              </a:rPr>
              <a:t>competencias.</a:t>
            </a:r>
            <a:endParaRPr lang="es-MX" dirty="0">
              <a:latin typeface="Century Gothic" panose="020B0502020202020204" pitchFamily="34" charset="0"/>
            </a:endParaRPr>
          </a:p>
          <a:p>
            <a:pPr algn="just"/>
            <a:r>
              <a:rPr lang="es-MX" dirty="0" smtClean="0">
                <a:latin typeface="Century Gothic" panose="020B0502020202020204" pitchFamily="34" charset="0"/>
              </a:rPr>
              <a:t>De </a:t>
            </a:r>
            <a:r>
              <a:rPr lang="es-MX" dirty="0">
                <a:latin typeface="Century Gothic" panose="020B0502020202020204" pitchFamily="34" charset="0"/>
              </a:rPr>
              <a:t>acuerdo con lo leído en el programa de Aprendizajes Clave para las dificultades que </a:t>
            </a:r>
            <a:r>
              <a:rPr lang="es-MX" dirty="0" smtClean="0">
                <a:latin typeface="Century Gothic" panose="020B0502020202020204" pitchFamily="34" charset="0"/>
              </a:rPr>
              <a:t>implica </a:t>
            </a:r>
            <a:r>
              <a:rPr lang="es-MX" dirty="0">
                <a:latin typeface="Century Gothic" panose="020B0502020202020204" pitchFamily="34" charset="0"/>
              </a:rPr>
              <a:t>el traslado de las prácticas de lectura, escritura y del intercambio oral a las aulas, la mejor opción para plantear la enseñanza del lenguaje son las </a:t>
            </a:r>
            <a:r>
              <a:rPr lang="es-MX" b="1" dirty="0">
                <a:latin typeface="Century Gothic" panose="020B0502020202020204" pitchFamily="34" charset="0"/>
              </a:rPr>
              <a:t>prácticas sociales </a:t>
            </a:r>
            <a:r>
              <a:rPr lang="es-MX" dirty="0">
                <a:latin typeface="Century Gothic" panose="020B0502020202020204" pitchFamily="34" charset="0"/>
              </a:rPr>
              <a:t>porque permiten a los niños utilizar modos del lenguaje culturalmente significativos, además de participar en actividades socialmente relevantes para ellos, por lo cual se han incluido en los contenidos aquellas que les permitan ampliar la acción </a:t>
            </a:r>
            <a:r>
              <a:rPr lang="es-MX" dirty="0" smtClean="0">
                <a:latin typeface="Century Gothic" panose="020B0502020202020204" pitchFamily="34" charset="0"/>
              </a:rPr>
              <a:t>comunicativa, </a:t>
            </a:r>
            <a:r>
              <a:rPr lang="es-MX" dirty="0">
                <a:latin typeface="Century Gothic" panose="020B0502020202020204" pitchFamily="34" charset="0"/>
              </a:rPr>
              <a:t>enriquecer sus maneras de aprender del mundo a partir de los textos y apropiarse de la lengua </a:t>
            </a:r>
            <a:r>
              <a:rPr lang="es-MX" dirty="0" smtClean="0">
                <a:latin typeface="Century Gothic" panose="020B0502020202020204" pitchFamily="34" charset="0"/>
              </a:rPr>
              <a:t>escrita</a:t>
            </a:r>
            <a:r>
              <a:rPr lang="es-MX" dirty="0" smtClean="0">
                <a:latin typeface="Century Gothic" panose="020B0502020202020204" pitchFamily="34" charset="0"/>
              </a:rPr>
              <a:t>.</a:t>
            </a:r>
          </a:p>
          <a:p>
            <a:pPr algn="just"/>
            <a:endParaRPr lang="es-MX" dirty="0"/>
          </a:p>
        </p:txBody>
      </p:sp>
      <p:pic>
        <p:nvPicPr>
          <p:cNvPr id="4098" name="Picture 2" descr="Enfoque pedagogico"/>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784" b="80220" l="65110" r="94093">
                        <a14:foregroundMark x1="89423" y1="75641" x2="93681" y2="76190"/>
                        <a14:backgroundMark x1="67170" y1="65751" x2="71703" y2="34799"/>
                        <a14:backgroundMark x1="74176" y1="35348" x2="69918" y2="57692"/>
                        <a14:backgroundMark x1="73764" y1="49084" x2="72665" y2="44872"/>
                        <a14:backgroundMark x1="72802" y1="50000" x2="71841" y2="52198"/>
                        <a14:backgroundMark x1="71429" y1="54396" x2="68544" y2="62088"/>
                        <a14:backgroundMark x1="65659" y1="64835" x2="71978" y2="54579"/>
                        <a14:backgroundMark x1="71566" y1="56227" x2="68407" y2="63919"/>
                        <a14:backgroundMark x1="68544" y1="65385" x2="69368" y2="60256"/>
                        <a14:backgroundMark x1="71429" y1="57692" x2="70879" y2="58974"/>
                        <a14:backgroundMark x1="75000" y1="59890" x2="72665" y2="65018"/>
                        <a14:backgroundMark x1="66621" y1="58059" x2="68544" y2="35531"/>
                        <a14:backgroundMark x1="87363" y1="48168" x2="93132" y2="36996"/>
                        <a14:backgroundMark x1="85165" y1="35714" x2="88462" y2="44139"/>
                        <a14:backgroundMark x1="92308" y1="63553" x2="93544" y2="65385"/>
                        <a14:backgroundMark x1="87637" y1="63553" x2="87637" y2="64469"/>
                      </a14:backgroundRemoval>
                    </a14:imgEffect>
                  </a14:imgLayer>
                </a14:imgProps>
              </a:ext>
              <a:ext uri="{28A0092B-C50C-407E-A947-70E740481C1C}">
                <a14:useLocalDpi xmlns:a14="http://schemas.microsoft.com/office/drawing/2010/main" val="0"/>
              </a:ext>
            </a:extLst>
          </a:blip>
          <a:srcRect l="65717" t="31590" r="6133" b="20497"/>
          <a:stretch/>
        </p:blipFill>
        <p:spPr bwMode="auto">
          <a:xfrm>
            <a:off x="8419782" y="1280160"/>
            <a:ext cx="2852276" cy="364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9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2" descr="Educacion inicial estandares"/>
          <p:cNvPicPr>
            <a:picLocks noChangeAspect="1" noChangeArrowheads="1"/>
          </p:cNvPicPr>
          <p:nvPr/>
        </p:nvPicPr>
        <p:blipFill rotWithShape="1">
          <a:blip r:embed="rId3">
            <a:extLst>
              <a:ext uri="{28A0092B-C50C-407E-A947-70E740481C1C}">
                <a14:useLocalDpi xmlns:a14="http://schemas.microsoft.com/office/drawing/2010/main" val="0"/>
              </a:ext>
            </a:extLst>
          </a:blip>
          <a:srcRect l="2638" t="1725" r="12005" b="35179"/>
          <a:stretch/>
        </p:blipFill>
        <p:spPr bwMode="auto">
          <a:xfrm>
            <a:off x="623415" y="2327564"/>
            <a:ext cx="3283566" cy="33782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4046913" y="3002242"/>
            <a:ext cx="6776257" cy="2308324"/>
          </a:xfrm>
          <a:prstGeom prst="rect">
            <a:avLst/>
          </a:prstGeom>
        </p:spPr>
        <p:txBody>
          <a:bodyPr wrap="square">
            <a:spAutoFit/>
          </a:bodyPr>
          <a:lstStyle/>
          <a:p>
            <a:r>
              <a:rPr lang="es-MX" dirty="0" smtClean="0">
                <a:latin typeface="Century Gothic" panose="020B0502020202020204" pitchFamily="34" charset="0"/>
              </a:rPr>
              <a:t>En cuanto al contenido curricular, las </a:t>
            </a:r>
            <a:r>
              <a:rPr lang="es-MX" b="1" dirty="0" smtClean="0">
                <a:latin typeface="Century Gothic" panose="020B0502020202020204" pitchFamily="34" charset="0"/>
              </a:rPr>
              <a:t>prácticas sociales del lenguaje </a:t>
            </a:r>
            <a:r>
              <a:rPr lang="es-MX" dirty="0" smtClean="0">
                <a:latin typeface="Century Gothic" panose="020B0502020202020204" pitchFamily="34" charset="0"/>
              </a:rPr>
              <a:t>se </a:t>
            </a:r>
            <a:r>
              <a:rPr lang="es-MX" b="1" dirty="0" smtClean="0">
                <a:latin typeface="Century Gothic" panose="020B0502020202020204" pitchFamily="34" charset="0"/>
              </a:rPr>
              <a:t>organizan</a:t>
            </a:r>
            <a:r>
              <a:rPr lang="es-MX" dirty="0" smtClean="0">
                <a:latin typeface="Century Gothic" panose="020B0502020202020204" pitchFamily="34" charset="0"/>
              </a:rPr>
              <a:t> de acuerdo a las finalidades de estas en los contextos en que se presentan y la manera en que se llevan a cabo. Para primaria y secundaria se  establecieron tres ámbitos</a:t>
            </a:r>
            <a:r>
              <a:rPr lang="es-MX" b="1" dirty="0" smtClean="0">
                <a:latin typeface="Century Gothic" panose="020B0502020202020204" pitchFamily="34" charset="0"/>
              </a:rPr>
              <a:t>: “Estudio”, “Literatura” y “Participación social”</a:t>
            </a:r>
            <a:r>
              <a:rPr lang="es-MX" dirty="0" smtClean="0">
                <a:latin typeface="Century Gothic" panose="020B0502020202020204" pitchFamily="34" charset="0"/>
              </a:rPr>
              <a:t>, mientras que para </a:t>
            </a:r>
            <a:r>
              <a:rPr lang="es-MX" b="1" dirty="0" smtClean="0">
                <a:solidFill>
                  <a:srgbClr val="D60057"/>
                </a:solidFill>
                <a:latin typeface="Century Gothic" panose="020B0502020202020204" pitchFamily="34" charset="0"/>
              </a:rPr>
              <a:t>preescolar</a:t>
            </a:r>
            <a:r>
              <a:rPr lang="es-MX" dirty="0" smtClean="0">
                <a:latin typeface="Century Gothic" panose="020B0502020202020204" pitchFamily="34" charset="0"/>
              </a:rPr>
              <a:t> se incluye otro ámbito: </a:t>
            </a:r>
            <a:r>
              <a:rPr lang="es-MX" b="1" dirty="0" smtClean="0">
                <a:latin typeface="Century Gothic" panose="020B0502020202020204" pitchFamily="34" charset="0"/>
              </a:rPr>
              <a:t>“Oralidad”</a:t>
            </a:r>
            <a:r>
              <a:rPr lang="es-MX" dirty="0" smtClean="0">
                <a:latin typeface="Century Gothic" panose="020B0502020202020204" pitchFamily="34" charset="0"/>
              </a:rPr>
              <a:t>,</a:t>
            </a:r>
            <a:r>
              <a:rPr lang="es-MX" b="1" dirty="0" smtClean="0">
                <a:latin typeface="Century Gothic" panose="020B0502020202020204" pitchFamily="34" charset="0"/>
              </a:rPr>
              <a:t> </a:t>
            </a:r>
            <a:r>
              <a:rPr lang="es-MX" dirty="0" smtClean="0">
                <a:latin typeface="Century Gothic" panose="020B0502020202020204" pitchFamily="34" charset="0"/>
              </a:rPr>
              <a:t>debido a que los niños en esta etapa aún no saben leer y escribir.</a:t>
            </a:r>
            <a:endParaRPr lang="es-MX" dirty="0">
              <a:latin typeface="Century Gothic" panose="020B0502020202020204" pitchFamily="34" charset="0"/>
            </a:endParaRPr>
          </a:p>
        </p:txBody>
      </p:sp>
    </p:spTree>
    <p:extLst>
      <p:ext uri="{BB962C8B-B14F-4D97-AF65-F5344CB8AC3E}">
        <p14:creationId xmlns:p14="http://schemas.microsoft.com/office/powerpoint/2010/main" val="31437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2400802" y="2195985"/>
            <a:ext cx="8390314" cy="2463238"/>
          </a:xfrm>
          <a:prstGeom prst="rect">
            <a:avLst/>
          </a:prstGeom>
        </p:spPr>
        <p:txBody>
          <a:bodyPr wrap="square">
            <a:spAutoFit/>
          </a:bodyPr>
          <a:lstStyle/>
          <a:p>
            <a:pPr algn="ctr">
              <a:lnSpc>
                <a:spcPct val="107000"/>
              </a:lnSpc>
              <a:spcAft>
                <a:spcPts val="800"/>
              </a:spcAft>
            </a:pPr>
            <a:r>
              <a:rPr lang="es-MX" dirty="0">
                <a:latin typeface="Century Gothic" panose="020B0502020202020204" pitchFamily="34" charset="0"/>
                <a:ea typeface="Calibri" panose="020F0502020204030204" pitchFamily="34" charset="0"/>
                <a:cs typeface="Times New Roman" panose="02020603050405020304" pitchFamily="18" charset="0"/>
              </a:rPr>
              <a:t>Por otro lado, para trabajar los contenidos de manera que </a:t>
            </a:r>
            <a:r>
              <a:rPr lang="es-MX" b="1" dirty="0">
                <a:latin typeface="Century Gothic" panose="020B0502020202020204" pitchFamily="34" charset="0"/>
                <a:ea typeface="Calibri" panose="020F0502020204030204" pitchFamily="34" charset="0"/>
                <a:cs typeface="Times New Roman" panose="02020603050405020304" pitchFamily="18" charset="0"/>
              </a:rPr>
              <a:t>no</a:t>
            </a:r>
            <a:r>
              <a:rPr lang="es-MX" dirty="0">
                <a:latin typeface="Century Gothic" panose="020B0502020202020204" pitchFamily="34" charset="0"/>
                <a:ea typeface="Calibri" panose="020F0502020204030204" pitchFamily="34" charset="0"/>
                <a:cs typeface="Times New Roman" panose="02020603050405020304" pitchFamily="18" charset="0"/>
              </a:rPr>
              <a:t> se pierda el sentido de las </a:t>
            </a:r>
            <a:r>
              <a:rPr lang="es-MX" b="1" dirty="0">
                <a:latin typeface="Century Gothic" panose="020B0502020202020204" pitchFamily="34" charset="0"/>
                <a:ea typeface="Calibri" panose="020F0502020204030204" pitchFamily="34" charset="0"/>
                <a:cs typeface="Times New Roman" panose="02020603050405020304" pitchFamily="18" charset="0"/>
              </a:rPr>
              <a:t>prácticas sociales del lenguaje </a:t>
            </a:r>
            <a:r>
              <a:rPr lang="es-MX" dirty="0">
                <a:latin typeface="Century Gothic" panose="020B0502020202020204" pitchFamily="34" charset="0"/>
                <a:ea typeface="Calibri" panose="020F0502020204030204" pitchFamily="34" charset="0"/>
                <a:cs typeface="Times New Roman" panose="02020603050405020304" pitchFamily="18" charset="0"/>
              </a:rPr>
              <a:t>es importante tener una organización que permita manejar la duración de las situaciones didácticas y considerar los contenidos. Para ello se propone desarrollar: actividades puntuales, recurrentes, proyectos didácticos (como lo mencionaba </a:t>
            </a:r>
            <a:r>
              <a:rPr lang="es-MX" b="1" dirty="0">
                <a:solidFill>
                  <a:srgbClr val="008080"/>
                </a:solidFill>
                <a:latin typeface="Century Gothic" panose="020B0502020202020204" pitchFamily="34" charset="0"/>
                <a:ea typeface="Calibri" panose="020F0502020204030204" pitchFamily="34" charset="0"/>
                <a:cs typeface="Times New Roman" panose="02020603050405020304" pitchFamily="18" charset="0"/>
              </a:rPr>
              <a:t>Delia Lerner </a:t>
            </a:r>
            <a:r>
              <a:rPr lang="es-MX" dirty="0">
                <a:latin typeface="Century Gothic" panose="020B0502020202020204" pitchFamily="34" charset="0"/>
                <a:ea typeface="Calibri" panose="020F0502020204030204" pitchFamily="34" charset="0"/>
                <a:cs typeface="Times New Roman" panose="02020603050405020304" pitchFamily="18" charset="0"/>
              </a:rPr>
              <a:t>en la lectura pasada para dar un tiempo al aprendizaje más acorde a las necesidades de los niños) y secuencias didácticas específicas.</a:t>
            </a:r>
          </a:p>
        </p:txBody>
      </p:sp>
      <p:pic>
        <p:nvPicPr>
          <p:cNvPr id="6146" name="Picture 2" descr="Lenguaje y Comunicación - ASS PROYECTO PREESCOLA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 b="100000" l="250" r="98500">
                        <a14:foregroundMark x1="9000" y1="85000" x2="44000" y2="91750"/>
                        <a14:foregroundMark x1="8250" y1="83250" x2="11250" y2="81500"/>
                        <a14:foregroundMark x1="85000" y1="93750" x2="78000" y2="84250"/>
                        <a14:foregroundMark x1="66500" y1="65000" x2="59250" y2="62750"/>
                        <a14:foregroundMark x1="65250" y1="64250" x2="60500" y2="63250"/>
                        <a14:foregroundMark x1="65750" y1="64500" x2="59250" y2="59250"/>
                        <a14:foregroundMark x1="66250" y1="63750" x2="56250" y2="65500"/>
                        <a14:foregroundMark x1="68750" y1="94750" x2="73500" y2="86750"/>
                        <a14:backgroundMark x1="25500" y1="98250" x2="38250" y2="99500"/>
                        <a14:backgroundMark x1="68750" y1="98250" x2="49500" y2="99500"/>
                        <a14:backgroundMark x1="36500" y1="98500" x2="46000" y2="99000"/>
                        <a14:backgroundMark x1="60500" y1="68000" x2="67500" y2="66750"/>
                      </a14:backgroundRemoval>
                    </a14:imgEffect>
                  </a14:imgLayer>
                </a14:imgProps>
              </a:ext>
              <a:ext uri="{28A0092B-C50C-407E-A947-70E740481C1C}">
                <a14:useLocalDpi xmlns:a14="http://schemas.microsoft.com/office/drawing/2010/main" val="0"/>
              </a:ext>
            </a:extLst>
          </a:blip>
          <a:srcRect/>
          <a:stretch>
            <a:fillRect/>
          </a:stretch>
        </p:blipFill>
        <p:spPr bwMode="auto">
          <a:xfrm>
            <a:off x="404954" y="240504"/>
            <a:ext cx="2130048" cy="21300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prendizaje divertido"/>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0000" l="9812" r="89979">
                        <a14:backgroundMark x1="42589" y1="52000" x2="43006" y2="85333"/>
                        <a14:backgroundMark x1="62630" y1="49000" x2="65344" y2="90333"/>
                        <a14:backgroundMark x1="46347" y1="34667" x2="47390" y2="40333"/>
                        <a14:backgroundMark x1="47808" y1="45000" x2="46764" y2="41000"/>
                      </a14:backgroundRemoval>
                    </a14:imgEffect>
                  </a14:imgLayer>
                </a14:imgProps>
              </a:ext>
              <a:ext uri="{28A0092B-C50C-407E-A947-70E740481C1C}">
                <a14:useLocalDpi xmlns:a14="http://schemas.microsoft.com/office/drawing/2010/main" val="0"/>
              </a:ext>
            </a:extLst>
          </a:blip>
          <a:srcRect l="16073" r="15056" b="12247"/>
          <a:stretch/>
        </p:blipFill>
        <p:spPr bwMode="auto">
          <a:xfrm>
            <a:off x="8966733" y="4460886"/>
            <a:ext cx="2785095" cy="222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6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82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73244" y="1270612"/>
            <a:ext cx="461665" cy="4212771"/>
          </a:xfrm>
          <a:prstGeom prst="rect">
            <a:avLst/>
          </a:prstGeom>
          <a:noFill/>
        </p:spPr>
        <p:txBody>
          <a:bodyPr vert="vert270" wrap="square" rtlCol="0">
            <a:spAutoFit/>
          </a:bodyPr>
          <a:lstStyle/>
          <a:p>
            <a:pPr algn="ctr"/>
            <a:r>
              <a:rPr lang="es-MX" b="1" dirty="0" smtClean="0"/>
              <a:t>Cómo evitar la fragmentación del lenguaje</a:t>
            </a:r>
            <a:r>
              <a:rPr lang="es-MX" dirty="0" smtClean="0"/>
              <a:t>.</a:t>
            </a:r>
            <a:endParaRPr lang="es-MX" dirty="0"/>
          </a:p>
        </p:txBody>
      </p:sp>
      <p:sp>
        <p:nvSpPr>
          <p:cNvPr id="7" name="CuadroTexto 6"/>
          <p:cNvSpPr txBox="1"/>
          <p:nvPr/>
        </p:nvSpPr>
        <p:spPr>
          <a:xfrm>
            <a:off x="828019" y="2806229"/>
            <a:ext cx="738664" cy="1141536"/>
          </a:xfrm>
          <a:prstGeom prst="rect">
            <a:avLst/>
          </a:prstGeom>
          <a:noFill/>
        </p:spPr>
        <p:txBody>
          <a:bodyPr vert="vert270" wrap="square" rtlCol="0">
            <a:spAutoFit/>
          </a:bodyPr>
          <a:lstStyle/>
          <a:p>
            <a:pPr algn="ctr"/>
            <a:r>
              <a:rPr lang="es-MX" sz="1400" dirty="0" smtClean="0"/>
              <a:t>Articular</a:t>
            </a:r>
          </a:p>
          <a:p>
            <a:pPr algn="ctr"/>
            <a:r>
              <a:rPr lang="es-MX" sz="1400" dirty="0" smtClean="0"/>
              <a:t>PSL</a:t>
            </a:r>
          </a:p>
        </p:txBody>
      </p:sp>
      <p:sp>
        <p:nvSpPr>
          <p:cNvPr id="9" name="Abrir llave 8"/>
          <p:cNvSpPr/>
          <p:nvPr/>
        </p:nvSpPr>
        <p:spPr>
          <a:xfrm>
            <a:off x="1450939" y="281264"/>
            <a:ext cx="271043" cy="6286500"/>
          </a:xfrm>
          <a:prstGeom prst="leftBrace">
            <a:avLst>
              <a:gd name="adj1" fmla="val 60471"/>
              <a:gd name="adj2" fmla="val 48279"/>
            </a:avLst>
          </a:prstGeom>
          <a:ln w="28575">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CuadroTexto 9"/>
          <p:cNvSpPr txBox="1"/>
          <p:nvPr/>
        </p:nvSpPr>
        <p:spPr>
          <a:xfrm>
            <a:off x="1659366" y="549032"/>
            <a:ext cx="615553" cy="998360"/>
          </a:xfrm>
          <a:prstGeom prst="rect">
            <a:avLst/>
          </a:prstGeom>
          <a:noFill/>
        </p:spPr>
        <p:txBody>
          <a:bodyPr vert="vert270" wrap="square" rtlCol="0">
            <a:spAutoFit/>
          </a:bodyPr>
          <a:lstStyle/>
          <a:p>
            <a:pPr algn="ctr"/>
            <a:r>
              <a:rPr lang="es-MX" sz="1400" b="1" dirty="0" smtClean="0"/>
              <a:t>Enfoque pedagógico </a:t>
            </a:r>
            <a:endParaRPr lang="es-MX" sz="1400" b="1" dirty="0"/>
          </a:p>
        </p:txBody>
      </p:sp>
      <p:sp>
        <p:nvSpPr>
          <p:cNvPr id="11" name="CuadroTexto 10"/>
          <p:cNvSpPr txBox="1"/>
          <p:nvPr/>
        </p:nvSpPr>
        <p:spPr>
          <a:xfrm>
            <a:off x="1574079" y="1992346"/>
            <a:ext cx="830997" cy="1207771"/>
          </a:xfrm>
          <a:prstGeom prst="rect">
            <a:avLst/>
          </a:prstGeom>
          <a:noFill/>
        </p:spPr>
        <p:txBody>
          <a:bodyPr vert="vert270" wrap="square" rtlCol="0">
            <a:spAutoFit/>
          </a:bodyPr>
          <a:lstStyle/>
          <a:p>
            <a:pPr algn="ctr"/>
            <a:r>
              <a:rPr lang="es-MX" sz="1400" b="1" dirty="0" smtClean="0"/>
              <a:t>Organización de los contenidos  </a:t>
            </a:r>
            <a:endParaRPr lang="es-MX" sz="1400" b="1" dirty="0"/>
          </a:p>
        </p:txBody>
      </p:sp>
      <p:sp>
        <p:nvSpPr>
          <p:cNvPr id="12" name="CuadroTexto 11"/>
          <p:cNvSpPr txBox="1"/>
          <p:nvPr/>
        </p:nvSpPr>
        <p:spPr>
          <a:xfrm>
            <a:off x="1656040" y="4423937"/>
            <a:ext cx="615553" cy="1165707"/>
          </a:xfrm>
          <a:prstGeom prst="rect">
            <a:avLst/>
          </a:prstGeom>
          <a:noFill/>
        </p:spPr>
        <p:txBody>
          <a:bodyPr vert="vert270" wrap="square" rtlCol="0">
            <a:spAutoFit/>
          </a:bodyPr>
          <a:lstStyle/>
          <a:p>
            <a:pPr algn="ctr"/>
            <a:r>
              <a:rPr lang="es-MX" sz="1400" b="1" dirty="0" smtClean="0"/>
              <a:t>Orientaciones didácticas  </a:t>
            </a:r>
            <a:endParaRPr lang="es-MX" sz="1400" b="1" dirty="0"/>
          </a:p>
        </p:txBody>
      </p:sp>
      <p:sp>
        <p:nvSpPr>
          <p:cNvPr id="13" name="Abrir llave 12"/>
          <p:cNvSpPr/>
          <p:nvPr/>
        </p:nvSpPr>
        <p:spPr>
          <a:xfrm>
            <a:off x="2420484" y="368551"/>
            <a:ext cx="221630" cy="1359323"/>
          </a:xfrm>
          <a:prstGeom prst="leftBrace">
            <a:avLst>
              <a:gd name="adj1" fmla="val 72095"/>
              <a:gd name="adj2" fmla="val 50000"/>
            </a:avLst>
          </a:prstGeom>
          <a:ln w="28575">
            <a:solidFill>
              <a:srgbClr val="00CD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CuadroTexto 13"/>
          <p:cNvSpPr txBox="1"/>
          <p:nvPr/>
        </p:nvSpPr>
        <p:spPr>
          <a:xfrm>
            <a:off x="2571377" y="327929"/>
            <a:ext cx="4942007" cy="1384995"/>
          </a:xfrm>
          <a:prstGeom prst="rect">
            <a:avLst/>
          </a:prstGeom>
          <a:noFill/>
        </p:spPr>
        <p:txBody>
          <a:bodyPr wrap="square" rtlCol="0">
            <a:spAutoFit/>
          </a:bodyPr>
          <a:lstStyle/>
          <a:p>
            <a:pPr marL="285750" indent="-285750">
              <a:buFont typeface="Arial" panose="020B0604020202020204" pitchFamily="34" charset="0"/>
              <a:buChar char="•"/>
            </a:pPr>
            <a:r>
              <a:rPr lang="es-MX" sz="1400" dirty="0" smtClean="0"/>
              <a:t>Basado </a:t>
            </a:r>
            <a:r>
              <a:rPr lang="es-MX" sz="1400" dirty="0"/>
              <a:t>en </a:t>
            </a:r>
            <a:r>
              <a:rPr lang="es-MX" sz="1400" dirty="0" smtClean="0"/>
              <a:t>competencias para el aprendizaje </a:t>
            </a:r>
            <a:r>
              <a:rPr lang="es-MX" sz="1400" dirty="0"/>
              <a:t>permanente, el manejo de la información, el manejo de situaciones, la convivencia, la vida en sociedad, etc</a:t>
            </a:r>
            <a:r>
              <a:rPr lang="es-MX" sz="1400" dirty="0" smtClean="0"/>
              <a:t>.</a:t>
            </a:r>
          </a:p>
          <a:p>
            <a:pPr marL="285750" indent="-285750">
              <a:buFont typeface="Arial" panose="020B0604020202020204" pitchFamily="34" charset="0"/>
              <a:buChar char="•"/>
            </a:pPr>
            <a:r>
              <a:rPr lang="es-MX" sz="1400" dirty="0" smtClean="0"/>
              <a:t>Que los niños logren ampliar su </a:t>
            </a:r>
            <a:r>
              <a:rPr lang="es-MX" sz="1400" dirty="0" smtClean="0"/>
              <a:t>acción comunicativa, enriquecer sus maneras de aprender del mundo a partir de los textos y apropiarse de la lengua escrita</a:t>
            </a:r>
            <a:r>
              <a:rPr lang="es-MX" sz="1400" dirty="0" smtClean="0"/>
              <a:t>. </a:t>
            </a:r>
            <a:r>
              <a:rPr lang="es-MX" sz="1400" b="1" dirty="0" smtClean="0"/>
              <a:t>(PSL)</a:t>
            </a:r>
            <a:endParaRPr lang="es-MX" sz="1400" b="1" dirty="0" smtClean="0"/>
          </a:p>
        </p:txBody>
      </p:sp>
      <p:sp>
        <p:nvSpPr>
          <p:cNvPr id="15" name="Abrir llave 14"/>
          <p:cNvSpPr/>
          <p:nvPr/>
        </p:nvSpPr>
        <p:spPr>
          <a:xfrm>
            <a:off x="2420484" y="2119179"/>
            <a:ext cx="271180" cy="954107"/>
          </a:xfrm>
          <a:prstGeom prst="leftBrace">
            <a:avLst>
              <a:gd name="adj1" fmla="val 40447"/>
              <a:gd name="adj2" fmla="val 50000"/>
            </a:avLst>
          </a:prstGeom>
          <a:ln w="28575">
            <a:solidFill>
              <a:srgbClr val="00CD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CuadroTexto 15"/>
          <p:cNvSpPr txBox="1"/>
          <p:nvPr/>
        </p:nvSpPr>
        <p:spPr>
          <a:xfrm>
            <a:off x="2640872" y="2119179"/>
            <a:ext cx="2401509" cy="954107"/>
          </a:xfrm>
          <a:prstGeom prst="rect">
            <a:avLst/>
          </a:prstGeom>
          <a:noFill/>
        </p:spPr>
        <p:txBody>
          <a:bodyPr wrap="square" rtlCol="0">
            <a:spAutoFit/>
          </a:bodyPr>
          <a:lstStyle/>
          <a:p>
            <a:r>
              <a:rPr lang="es-MX" sz="1400" dirty="0"/>
              <a:t>D</a:t>
            </a:r>
            <a:r>
              <a:rPr lang="es-MX" sz="1400" dirty="0" smtClean="0"/>
              <a:t>e acuerdo a las finalidades de las </a:t>
            </a:r>
            <a:r>
              <a:rPr lang="es-MX" sz="1400" b="1" dirty="0" smtClean="0"/>
              <a:t>PSL</a:t>
            </a:r>
            <a:r>
              <a:rPr lang="es-MX" sz="1400" dirty="0" smtClean="0"/>
              <a:t> en los contextos en que se presentan y la manera en que se llevan a cabo.</a:t>
            </a:r>
          </a:p>
        </p:txBody>
      </p:sp>
      <p:sp>
        <p:nvSpPr>
          <p:cNvPr id="17" name="Abrir llave 16"/>
          <p:cNvSpPr/>
          <p:nvPr/>
        </p:nvSpPr>
        <p:spPr>
          <a:xfrm>
            <a:off x="5073197" y="2102921"/>
            <a:ext cx="302275" cy="970365"/>
          </a:xfrm>
          <a:prstGeom prst="leftBrace">
            <a:avLst>
              <a:gd name="adj1" fmla="val 39537"/>
              <a:gd name="adj2" fmla="val 49585"/>
            </a:avLst>
          </a:prstGeom>
          <a:ln w="28575">
            <a:solidFill>
              <a:srgbClr val="00EE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8" name="CuadroTexto 17"/>
          <p:cNvSpPr txBox="1"/>
          <p:nvPr/>
        </p:nvSpPr>
        <p:spPr>
          <a:xfrm>
            <a:off x="5224335" y="2119179"/>
            <a:ext cx="2697134" cy="954107"/>
          </a:xfrm>
          <a:prstGeom prst="rect">
            <a:avLst/>
          </a:prstGeom>
          <a:noFill/>
        </p:spPr>
        <p:txBody>
          <a:bodyPr wrap="square" rtlCol="0">
            <a:spAutoFit/>
          </a:bodyPr>
          <a:lstStyle/>
          <a:p>
            <a:pPr marL="171450" indent="-171450">
              <a:buFont typeface="Arial" panose="020B0604020202020204" pitchFamily="34" charset="0"/>
              <a:buChar char="•"/>
            </a:pPr>
            <a:r>
              <a:rPr lang="es-MX" sz="1400" dirty="0" smtClean="0"/>
              <a:t>Oralidad (Preescolar)</a:t>
            </a:r>
          </a:p>
          <a:p>
            <a:pPr marL="171450" indent="-171450">
              <a:buFont typeface="Arial" panose="020B0604020202020204" pitchFamily="34" charset="0"/>
              <a:buChar char="•"/>
            </a:pPr>
            <a:r>
              <a:rPr lang="es-MX" sz="1400" dirty="0" smtClean="0"/>
              <a:t>Estudio</a:t>
            </a:r>
          </a:p>
          <a:p>
            <a:pPr marL="171450" indent="-171450">
              <a:buFont typeface="Arial" panose="020B0604020202020204" pitchFamily="34" charset="0"/>
              <a:buChar char="•"/>
            </a:pPr>
            <a:r>
              <a:rPr lang="es-MX" sz="1400" dirty="0" smtClean="0"/>
              <a:t>Literatura </a:t>
            </a:r>
          </a:p>
          <a:p>
            <a:pPr marL="171450" indent="-171450">
              <a:buFont typeface="Arial" panose="020B0604020202020204" pitchFamily="34" charset="0"/>
              <a:buChar char="•"/>
            </a:pPr>
            <a:r>
              <a:rPr lang="es-MX" sz="1400" dirty="0" smtClean="0"/>
              <a:t>Participación social </a:t>
            </a:r>
            <a:endParaRPr lang="es-MX" sz="1400" dirty="0"/>
          </a:p>
        </p:txBody>
      </p:sp>
      <p:sp>
        <p:nvSpPr>
          <p:cNvPr id="19" name="CuadroTexto 18"/>
          <p:cNvSpPr txBox="1"/>
          <p:nvPr/>
        </p:nvSpPr>
        <p:spPr>
          <a:xfrm>
            <a:off x="6445633" y="3220234"/>
            <a:ext cx="4741534" cy="954107"/>
          </a:xfrm>
          <a:prstGeom prst="rect">
            <a:avLst/>
          </a:prstGeom>
          <a:noFill/>
        </p:spPr>
        <p:txBody>
          <a:bodyPr wrap="square" rtlCol="0">
            <a:spAutoFit/>
          </a:bodyPr>
          <a:lstStyle/>
          <a:p>
            <a:r>
              <a:rPr lang="es-MX" sz="1400" dirty="0" smtClean="0"/>
              <a:t>Resolver conflictos </a:t>
            </a:r>
            <a:r>
              <a:rPr lang="es-MX" sz="1400" dirty="0"/>
              <a:t>por medio del diálogo y la conversación, describir lugares, personas o personajes, elaborar explicaciones,  consultar textos </a:t>
            </a:r>
            <a:r>
              <a:rPr lang="es-MX" sz="1400" dirty="0" smtClean="0"/>
              <a:t>impresos, </a:t>
            </a:r>
            <a:r>
              <a:rPr lang="es-MX" sz="1400" dirty="0"/>
              <a:t>videos, decir trabalenguas y </a:t>
            </a:r>
            <a:r>
              <a:rPr lang="es-MX" sz="1400" dirty="0" smtClean="0"/>
              <a:t>adivinanzas,etc. </a:t>
            </a:r>
            <a:endParaRPr lang="es-MX" sz="1400" dirty="0"/>
          </a:p>
        </p:txBody>
      </p:sp>
      <p:sp>
        <p:nvSpPr>
          <p:cNvPr id="21" name="Abrir llave 20"/>
          <p:cNvSpPr/>
          <p:nvPr/>
        </p:nvSpPr>
        <p:spPr>
          <a:xfrm>
            <a:off x="2353641" y="4198744"/>
            <a:ext cx="265876" cy="1446550"/>
          </a:xfrm>
          <a:prstGeom prst="leftBrace">
            <a:avLst>
              <a:gd name="adj1" fmla="val 44103"/>
              <a:gd name="adj2" fmla="val 50000"/>
            </a:avLst>
          </a:prstGeom>
          <a:ln w="28575">
            <a:solidFill>
              <a:srgbClr val="00CD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2" name="CuadroTexto 21"/>
          <p:cNvSpPr txBox="1"/>
          <p:nvPr/>
        </p:nvSpPr>
        <p:spPr>
          <a:xfrm>
            <a:off x="4999997" y="3376999"/>
            <a:ext cx="1395525" cy="3108543"/>
          </a:xfrm>
          <a:prstGeom prst="rect">
            <a:avLst/>
          </a:prstGeom>
          <a:noFill/>
        </p:spPr>
        <p:txBody>
          <a:bodyPr wrap="square" rtlCol="0">
            <a:spAutoFit/>
          </a:bodyPr>
          <a:lstStyle/>
          <a:p>
            <a:pPr marL="171450" indent="-171450">
              <a:buFont typeface="Arial" panose="020B0604020202020204" pitchFamily="34" charset="0"/>
              <a:buChar char="•"/>
            </a:pPr>
            <a:endParaRPr lang="es-MX" sz="1400" dirty="0" smtClean="0"/>
          </a:p>
          <a:p>
            <a:pPr marL="171450" indent="-171450">
              <a:buFont typeface="Arial" panose="020B0604020202020204" pitchFamily="34" charset="0"/>
              <a:buChar char="•"/>
            </a:pPr>
            <a:r>
              <a:rPr lang="es-MX" sz="1400" dirty="0" smtClean="0"/>
              <a:t>Oralidad</a:t>
            </a:r>
            <a:endParaRPr lang="es-MX" sz="1400" dirty="0" smtClean="0"/>
          </a:p>
          <a:p>
            <a:endParaRPr lang="es-MX" sz="1400" dirty="0" smtClean="0"/>
          </a:p>
          <a:p>
            <a:endParaRPr lang="es-MX" sz="1400" dirty="0" smtClean="0"/>
          </a:p>
          <a:p>
            <a:endParaRPr lang="es-MX" sz="1400" dirty="0" smtClean="0"/>
          </a:p>
          <a:p>
            <a:pPr marL="171450" indent="-171450">
              <a:buFont typeface="Arial" panose="020B0604020202020204" pitchFamily="34" charset="0"/>
              <a:buChar char="•"/>
            </a:pPr>
            <a:r>
              <a:rPr lang="es-MX" sz="1400" dirty="0" smtClean="0"/>
              <a:t>Estudio</a:t>
            </a:r>
          </a:p>
          <a:p>
            <a:endParaRPr lang="es-MX" sz="1400" dirty="0" smtClean="0"/>
          </a:p>
          <a:p>
            <a:endParaRPr lang="es-MX" sz="1400" dirty="0" smtClean="0"/>
          </a:p>
          <a:p>
            <a:pPr marL="171450" indent="-171450">
              <a:buFont typeface="Arial" panose="020B0604020202020204" pitchFamily="34" charset="0"/>
              <a:buChar char="•"/>
            </a:pPr>
            <a:r>
              <a:rPr lang="es-MX" sz="1400" dirty="0" smtClean="0"/>
              <a:t>Literatura </a:t>
            </a:r>
          </a:p>
          <a:p>
            <a:endParaRPr lang="es-MX" sz="1400" dirty="0" smtClean="0"/>
          </a:p>
          <a:p>
            <a:endParaRPr lang="es-MX" sz="1400" dirty="0" smtClean="0"/>
          </a:p>
          <a:p>
            <a:endParaRPr lang="es-MX" sz="1400" dirty="0" smtClean="0"/>
          </a:p>
          <a:p>
            <a:pPr marL="171450" indent="-171450">
              <a:buFont typeface="Arial" panose="020B0604020202020204" pitchFamily="34" charset="0"/>
              <a:buChar char="•"/>
            </a:pPr>
            <a:r>
              <a:rPr lang="es-MX" sz="1400" dirty="0" smtClean="0"/>
              <a:t>Participación social </a:t>
            </a:r>
            <a:endParaRPr lang="es-MX" sz="1400" dirty="0"/>
          </a:p>
        </p:txBody>
      </p:sp>
      <p:sp>
        <p:nvSpPr>
          <p:cNvPr id="23" name="Abrir llave 22"/>
          <p:cNvSpPr/>
          <p:nvPr/>
        </p:nvSpPr>
        <p:spPr>
          <a:xfrm>
            <a:off x="4670278" y="3249471"/>
            <a:ext cx="326390" cy="3363600"/>
          </a:xfrm>
          <a:prstGeom prst="leftBrace">
            <a:avLst>
              <a:gd name="adj1" fmla="val 56679"/>
              <a:gd name="adj2" fmla="val 50000"/>
            </a:avLst>
          </a:prstGeom>
          <a:ln w="28575">
            <a:solidFill>
              <a:srgbClr val="00EE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CuadroTexto 23"/>
          <p:cNvSpPr txBox="1"/>
          <p:nvPr/>
        </p:nvSpPr>
        <p:spPr>
          <a:xfrm>
            <a:off x="2556074" y="4161828"/>
            <a:ext cx="2071941" cy="1538883"/>
          </a:xfrm>
          <a:prstGeom prst="rect">
            <a:avLst/>
          </a:prstGeom>
          <a:noFill/>
        </p:spPr>
        <p:txBody>
          <a:bodyPr wrap="square" rtlCol="0">
            <a:spAutoFit/>
          </a:bodyPr>
          <a:lstStyle/>
          <a:p>
            <a:pPr marL="171450" indent="-171450">
              <a:buFont typeface="Arial" panose="020B0604020202020204" pitchFamily="34" charset="0"/>
              <a:buChar char="•"/>
            </a:pPr>
            <a:r>
              <a:rPr lang="es-MX" sz="1400" dirty="0"/>
              <a:t>Actividades puntuales y recurrentes</a:t>
            </a:r>
          </a:p>
          <a:p>
            <a:pPr marL="171450" indent="-171450">
              <a:buFont typeface="Arial" panose="020B0604020202020204" pitchFamily="34" charset="0"/>
              <a:buChar char="•"/>
            </a:pPr>
            <a:r>
              <a:rPr lang="es-MX" sz="1400" dirty="0"/>
              <a:t>Proyectos didácticos </a:t>
            </a:r>
          </a:p>
          <a:p>
            <a:pPr marL="171450" indent="-171450">
              <a:buFont typeface="Arial" panose="020B0604020202020204" pitchFamily="34" charset="0"/>
              <a:buChar char="•"/>
            </a:pPr>
            <a:r>
              <a:rPr lang="es-MX" sz="1400" dirty="0"/>
              <a:t>Secuencias didácticas específicas</a:t>
            </a:r>
            <a:r>
              <a:rPr lang="es-MX" sz="1400" dirty="0" smtClean="0"/>
              <a:t>.</a:t>
            </a:r>
          </a:p>
          <a:p>
            <a:pPr algn="ctr"/>
            <a:r>
              <a:rPr lang="es-MX" sz="1200" b="1" dirty="0" smtClean="0"/>
              <a:t>Para que </a:t>
            </a:r>
            <a:r>
              <a:rPr lang="es-MX" sz="1200" b="1" dirty="0"/>
              <a:t>no se pierda el sentido de </a:t>
            </a:r>
            <a:r>
              <a:rPr lang="es-MX" sz="1200" b="1" dirty="0" smtClean="0"/>
              <a:t>las PSL. </a:t>
            </a:r>
            <a:endParaRPr lang="es-MX" sz="1200" b="1" dirty="0"/>
          </a:p>
        </p:txBody>
      </p:sp>
      <p:sp>
        <p:nvSpPr>
          <p:cNvPr id="26" name="CuadroTexto 25"/>
          <p:cNvSpPr txBox="1"/>
          <p:nvPr/>
        </p:nvSpPr>
        <p:spPr>
          <a:xfrm>
            <a:off x="6452860" y="4331378"/>
            <a:ext cx="4633480" cy="523220"/>
          </a:xfrm>
          <a:prstGeom prst="rect">
            <a:avLst/>
          </a:prstGeom>
          <a:noFill/>
        </p:spPr>
        <p:txBody>
          <a:bodyPr wrap="square" rtlCol="0">
            <a:spAutoFit/>
          </a:bodyPr>
          <a:lstStyle/>
          <a:p>
            <a:r>
              <a:rPr lang="es-MX" sz="1400" dirty="0"/>
              <a:t>E</a:t>
            </a:r>
            <a:r>
              <a:rPr lang="es-MX" sz="1400" dirty="0" smtClean="0"/>
              <a:t>mpleo de acervos, búsqueda, análisis y el registro de información, así como intercambios orales y escritos de esta.</a:t>
            </a:r>
            <a:endParaRPr lang="es-MX" sz="1400" dirty="0"/>
          </a:p>
        </p:txBody>
      </p:sp>
      <p:sp>
        <p:nvSpPr>
          <p:cNvPr id="27" name="CuadroTexto 26"/>
          <p:cNvSpPr txBox="1"/>
          <p:nvPr/>
        </p:nvSpPr>
        <p:spPr>
          <a:xfrm>
            <a:off x="6452860" y="4998103"/>
            <a:ext cx="4734307" cy="523220"/>
          </a:xfrm>
          <a:prstGeom prst="rect">
            <a:avLst/>
          </a:prstGeom>
          <a:noFill/>
        </p:spPr>
        <p:txBody>
          <a:bodyPr wrap="square" rtlCol="0">
            <a:spAutoFit/>
          </a:bodyPr>
          <a:lstStyle/>
          <a:p>
            <a:r>
              <a:rPr lang="es-MX" sz="1400" dirty="0" smtClean="0"/>
              <a:t>Producción</a:t>
            </a:r>
            <a:r>
              <a:rPr lang="es-MX" sz="1400" dirty="0"/>
              <a:t>, interpretación e intercambio de cuentos, fábulas, poemas, leyendas, juegos </a:t>
            </a:r>
            <a:r>
              <a:rPr lang="es-MX" sz="1400" dirty="0" smtClean="0"/>
              <a:t>literarios,etc.</a:t>
            </a:r>
            <a:endParaRPr lang="es-MX" sz="1400" dirty="0"/>
          </a:p>
        </p:txBody>
      </p:sp>
      <p:sp>
        <p:nvSpPr>
          <p:cNvPr id="28" name="CuadroTexto 27"/>
          <p:cNvSpPr txBox="1"/>
          <p:nvPr/>
        </p:nvSpPr>
        <p:spPr>
          <a:xfrm>
            <a:off x="6445633" y="5742440"/>
            <a:ext cx="4825140" cy="738664"/>
          </a:xfrm>
          <a:prstGeom prst="rect">
            <a:avLst/>
          </a:prstGeom>
          <a:noFill/>
        </p:spPr>
        <p:txBody>
          <a:bodyPr wrap="square" rtlCol="0">
            <a:spAutoFit/>
          </a:bodyPr>
          <a:lstStyle/>
          <a:p>
            <a:r>
              <a:rPr lang="es-MX" sz="1400" dirty="0" smtClean="0"/>
              <a:t>Producción </a:t>
            </a:r>
            <a:r>
              <a:rPr lang="es-MX" sz="1400" dirty="0"/>
              <a:t>e interpretación de textos de uso cotidiano en ambientes alfabetizados vinculados con la vida social como recados, invitaciones, felicitaciones, </a:t>
            </a:r>
            <a:r>
              <a:rPr lang="es-MX" sz="1400" dirty="0" smtClean="0"/>
              <a:t>etc. </a:t>
            </a:r>
            <a:endParaRPr lang="es-MX" sz="1050" dirty="0"/>
          </a:p>
        </p:txBody>
      </p:sp>
      <p:sp>
        <p:nvSpPr>
          <p:cNvPr id="29" name="Abrir llave 28"/>
          <p:cNvSpPr/>
          <p:nvPr/>
        </p:nvSpPr>
        <p:spPr>
          <a:xfrm>
            <a:off x="677659" y="281264"/>
            <a:ext cx="243510" cy="6286500"/>
          </a:xfrm>
          <a:prstGeom prst="leftBrace">
            <a:avLst>
              <a:gd name="adj1" fmla="val 55272"/>
              <a:gd name="adj2" fmla="val 48279"/>
            </a:avLst>
          </a:prstGeom>
          <a:ln w="28575">
            <a:solidFill>
              <a:srgbClr val="00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 name="Abrir llave 1"/>
          <p:cNvSpPr/>
          <p:nvPr/>
        </p:nvSpPr>
        <p:spPr>
          <a:xfrm>
            <a:off x="6297561" y="3268835"/>
            <a:ext cx="241337" cy="890029"/>
          </a:xfrm>
          <a:prstGeom prst="leftBrace">
            <a:avLst>
              <a:gd name="adj1" fmla="val 26585"/>
              <a:gd name="adj2" fmla="val 50000"/>
            </a:avLst>
          </a:prstGeom>
          <a:ln w="28575">
            <a:solidFill>
              <a:srgbClr val="66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5" name="Abrir llave 24"/>
          <p:cNvSpPr/>
          <p:nvPr/>
        </p:nvSpPr>
        <p:spPr>
          <a:xfrm>
            <a:off x="6297561" y="4267028"/>
            <a:ext cx="241337" cy="626414"/>
          </a:xfrm>
          <a:prstGeom prst="leftBrace">
            <a:avLst>
              <a:gd name="adj1" fmla="val 26585"/>
              <a:gd name="adj2" fmla="val 50000"/>
            </a:avLst>
          </a:prstGeom>
          <a:ln w="28575">
            <a:solidFill>
              <a:srgbClr val="66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0" name="Abrir llave 29"/>
          <p:cNvSpPr/>
          <p:nvPr/>
        </p:nvSpPr>
        <p:spPr>
          <a:xfrm>
            <a:off x="6299909" y="4973072"/>
            <a:ext cx="241337" cy="596062"/>
          </a:xfrm>
          <a:prstGeom prst="leftBrace">
            <a:avLst>
              <a:gd name="adj1" fmla="val 26585"/>
              <a:gd name="adj2" fmla="val 50000"/>
            </a:avLst>
          </a:prstGeom>
          <a:ln w="28575">
            <a:solidFill>
              <a:srgbClr val="66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1" name="Abrir llave 30"/>
          <p:cNvSpPr/>
          <p:nvPr/>
        </p:nvSpPr>
        <p:spPr>
          <a:xfrm>
            <a:off x="6324964" y="5706403"/>
            <a:ext cx="241337" cy="832093"/>
          </a:xfrm>
          <a:prstGeom prst="leftBrace">
            <a:avLst>
              <a:gd name="adj1" fmla="val 26585"/>
              <a:gd name="adj2" fmla="val 50000"/>
            </a:avLst>
          </a:prstGeom>
          <a:ln w="28575">
            <a:solidFill>
              <a:srgbClr val="66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1026" name="Picture 2" descr="Lecciones de Lectura para niños - Método para enseñar a leer a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389" b="100000" l="60313" r="100000">
                        <a14:foregroundMark x1="96719" y1="23056" x2="97734" y2="27500"/>
                        <a14:foregroundMark x1="70938" y1="57778" x2="73438" y2="62222"/>
                        <a14:foregroundMark x1="61172" y1="68472" x2="61172" y2="83333"/>
                        <a14:foregroundMark x1="80703" y1="51667" x2="98750" y2="50278"/>
                        <a14:foregroundMark x1="79688" y1="45694" x2="87422" y2="79444"/>
                        <a14:foregroundMark x1="80703" y1="44306" x2="90156" y2="51944"/>
                        <a14:foregroundMark x1="85234" y1="47083" x2="98359" y2="45694"/>
                        <a14:foregroundMark x1="98359" y1="46389" x2="99922" y2="47778"/>
                      </a14:backgroundRemoval>
                    </a14:imgEffect>
                  </a14:imgLayer>
                </a14:imgProps>
              </a:ext>
              <a:ext uri="{28A0092B-C50C-407E-A947-70E740481C1C}">
                <a14:useLocalDpi xmlns:a14="http://schemas.microsoft.com/office/drawing/2010/main" val="0"/>
              </a:ext>
            </a:extLst>
          </a:blip>
          <a:srcRect l="60308"/>
          <a:stretch/>
        </p:blipFill>
        <p:spPr bwMode="auto">
          <a:xfrm>
            <a:off x="11244505" y="4466609"/>
            <a:ext cx="692628" cy="85366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11040353" y="2557293"/>
            <a:ext cx="867221" cy="867221"/>
          </a:xfrm>
          <a:prstGeom prst="rect">
            <a:avLst/>
          </a:prstGeom>
        </p:spPr>
      </p:pic>
      <p:pic>
        <p:nvPicPr>
          <p:cNvPr id="8" name="Imagen 7"/>
          <p:cNvPicPr>
            <a:picLocks noChangeAspect="1"/>
          </p:cNvPicPr>
          <p:nvPr/>
        </p:nvPicPr>
        <p:blipFill rotWithShape="1">
          <a:blip r:embed="rId6"/>
          <a:srcRect l="39826" t="8669" r="40116" b="72476"/>
          <a:stretch/>
        </p:blipFill>
        <p:spPr>
          <a:xfrm>
            <a:off x="10997945" y="3748275"/>
            <a:ext cx="952039" cy="714029"/>
          </a:xfrm>
          <a:prstGeom prst="rect">
            <a:avLst/>
          </a:prstGeom>
        </p:spPr>
      </p:pic>
      <p:pic>
        <p:nvPicPr>
          <p:cNvPr id="1032" name="Picture 8" descr="TARJETA DE INVITACIÓN ANIMADA LOL SURPRISE! | Invitaciones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3565" y="5445140"/>
            <a:ext cx="749960" cy="13332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ños preescolar animados png 5 » PNG Imag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0" b="100000" l="0" r="100000">
                        <a14:foregroundMark x1="9267" y1="92000" x2="68319" y2="92000"/>
                        <a14:foregroundMark x1="40302" y1="81600" x2="90948" y2="45000"/>
                        <a14:foregroundMark x1="6250" y1="94200" x2="57759" y2="95600"/>
                        <a14:foregroundMark x1="48707" y1="92800" x2="48707" y2="63400"/>
                        <a14:foregroundMark x1="4741" y1="85000" x2="59914" y2="80800"/>
                        <a14:foregroundMark x1="56250" y1="86400" x2="59267" y2="77400"/>
                        <a14:foregroundMark x1="7112" y1="85800" x2="23707" y2="91400"/>
                        <a14:foregroundMark x1="68319" y1="44400" x2="69828" y2="64000"/>
                        <a14:foregroundMark x1="83405" y1="8600" x2="29741" y2="8600"/>
                        <a14:foregroundMark x1="36638" y1="5200" x2="83405" y2="3800"/>
                        <a14:foregroundMark x1="82543" y1="11400" x2="48707" y2="15000"/>
                        <a14:foregroundMark x1="87069" y1="41600" x2="78879" y2="65400"/>
                        <a14:foregroundMark x1="74353" y1="52800" x2="78017" y2="68200"/>
                        <a14:backgroundMark x1="76509" y1="23400" x2="89440" y2="15600"/>
                        <a14:backgroundMark x1="75862" y1="21200" x2="89440" y2="13600"/>
                        <a14:backgroundMark x1="88578" y1="13600" x2="75862" y2="23400"/>
                        <a14:backgroundMark x1="75000" y1="22000" x2="87069" y2="14200"/>
                        <a14:backgroundMark x1="78879" y1="22600" x2="90086" y2="17000"/>
                        <a14:backgroundMark x1="76509" y1="19800" x2="80388" y2="24000"/>
                        <a14:backgroundMark x1="78879" y1="18400" x2="84052" y2="22000"/>
                        <a14:backgroundMark x1="79526" y1="15600" x2="87069" y2="19200"/>
                        <a14:backgroundMark x1="84914" y1="15000" x2="88578" y2="17800"/>
                        <a14:backgroundMark x1="86422" y1="14200" x2="91595" y2="15600"/>
                      </a14:backgroundRemoval>
                    </a14:imgEffect>
                  </a14:imgLayer>
                </a14:imgProps>
              </a:ext>
              <a:ext uri="{28A0092B-C50C-407E-A947-70E740481C1C}">
                <a14:useLocalDpi xmlns:a14="http://schemas.microsoft.com/office/drawing/2010/main" val="0"/>
              </a:ext>
            </a:extLst>
          </a:blip>
          <a:srcRect/>
          <a:stretch>
            <a:fillRect/>
          </a:stretch>
        </p:blipFill>
        <p:spPr bwMode="auto">
          <a:xfrm>
            <a:off x="7715972" y="477409"/>
            <a:ext cx="2161145" cy="232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0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629</Words>
  <Application>Microsoft Office PowerPoint</Application>
  <PresentationFormat>Panorámica</PresentationFormat>
  <Paragraphs>59</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 SUEGRO</dc:creator>
  <cp:lastModifiedBy>MI SUEGRO</cp:lastModifiedBy>
  <cp:revision>34</cp:revision>
  <dcterms:created xsi:type="dcterms:W3CDTF">2020-05-05T20:48:00Z</dcterms:created>
  <dcterms:modified xsi:type="dcterms:W3CDTF">2020-05-06T11:19:31Z</dcterms:modified>
</cp:coreProperties>
</file>