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1410"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2069841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346111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19581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413191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278884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1192668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32772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1600448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754320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2827905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8BBD9B2-DE0E-4142-A62B-D3FC5BBF487B}" type="datetimeFigureOut">
              <a:rPr lang="es-MX" smtClean="0"/>
              <a:t>05/05/2020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4D733CC0-E530-445F-A557-A935ACC8ACC7}" type="slidenum">
              <a:rPr lang="es-MX" smtClean="0"/>
              <a:t>‹Nº›</a:t>
            </a:fld>
            <a:endParaRPr lang="es-MX" dirty="0"/>
          </a:p>
        </p:txBody>
      </p:sp>
    </p:spTree>
    <p:extLst>
      <p:ext uri="{BB962C8B-B14F-4D97-AF65-F5344CB8AC3E}">
        <p14:creationId xmlns:p14="http://schemas.microsoft.com/office/powerpoint/2010/main" val="2889670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BBD9B2-DE0E-4142-A62B-D3FC5BBF487B}" type="datetimeFigureOut">
              <a:rPr lang="es-MX" smtClean="0"/>
              <a:t>05/05/2020</a:t>
            </a:fld>
            <a:endParaRPr lang="es-MX"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733CC0-E530-445F-A557-A935ACC8ACC7}" type="slidenum">
              <a:rPr lang="es-MX" smtClean="0"/>
              <a:t>‹Nº›</a:t>
            </a:fld>
            <a:endParaRPr lang="es-MX" dirty="0"/>
          </a:p>
        </p:txBody>
      </p:sp>
    </p:spTree>
    <p:extLst>
      <p:ext uri="{BB962C8B-B14F-4D97-AF65-F5344CB8AC3E}">
        <p14:creationId xmlns:p14="http://schemas.microsoft.com/office/powerpoint/2010/main" val="1098667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0" y="247650"/>
            <a:ext cx="9315450" cy="7109639"/>
          </a:xfrm>
          <a:prstGeom prst="rect">
            <a:avLst/>
          </a:prstGeom>
          <a:noFill/>
        </p:spPr>
        <p:txBody>
          <a:bodyPr wrap="square" rtlCol="0">
            <a:spAutoFit/>
          </a:bodyPr>
          <a:lstStyle/>
          <a:p>
            <a:pPr algn="ctr"/>
            <a:r>
              <a:rPr lang="es-MX" sz="2400" dirty="0">
                <a:latin typeface="Bahnschrift SemiBold" panose="020B0502040204020203" pitchFamily="34" charset="0"/>
              </a:rPr>
              <a:t>ESCUELA NORMAL DE EDUCACIÒN PREESCOLAR </a:t>
            </a:r>
            <a:br>
              <a:rPr lang="es-MX" sz="2400" dirty="0">
                <a:latin typeface="Bahnschrift SemiBold" panose="020B0502040204020203" pitchFamily="34" charset="0"/>
              </a:rPr>
            </a:br>
            <a:r>
              <a:rPr lang="es-MX" sz="2400" dirty="0">
                <a:latin typeface="Bahnschrift SemiBold" panose="020B0502040204020203" pitchFamily="34" charset="0"/>
              </a:rPr>
              <a:t>Licenciatura en educación  preescolar </a:t>
            </a:r>
          </a:p>
          <a:p>
            <a:pPr algn="ctr"/>
            <a:endParaRPr lang="es-MX" sz="2400" dirty="0">
              <a:latin typeface="Bahnschrift SemiBold" panose="020B0502040204020203" pitchFamily="34" charset="0"/>
            </a:endParaRPr>
          </a:p>
          <a:p>
            <a:pPr algn="ctr"/>
            <a:endParaRPr lang="es-MX" sz="2400" dirty="0">
              <a:latin typeface="Bahnschrift SemiBold" panose="020B0502040204020203" pitchFamily="34" charset="0"/>
            </a:endParaRPr>
          </a:p>
          <a:p>
            <a:pPr algn="ctr"/>
            <a:endParaRPr lang="es-MX" sz="2400" dirty="0">
              <a:latin typeface="Bahnschrift SemiBold" panose="020B0502040204020203" pitchFamily="34" charset="0"/>
            </a:endParaRPr>
          </a:p>
          <a:p>
            <a:pPr algn="ctr"/>
            <a:endParaRPr lang="es-MX" sz="2400" dirty="0">
              <a:latin typeface="Bahnschrift SemiBold" panose="020B0502040204020203" pitchFamily="34" charset="0"/>
            </a:endParaRPr>
          </a:p>
          <a:p>
            <a:pPr algn="ctr"/>
            <a:endParaRPr lang="es-MX" sz="2400" dirty="0">
              <a:latin typeface="Bahnschrift SemiBold" panose="020B0502040204020203" pitchFamily="34" charset="0"/>
            </a:endParaRPr>
          </a:p>
          <a:p>
            <a:pPr algn="ctr"/>
            <a:r>
              <a:rPr lang="es-MX" sz="2400" dirty="0">
                <a:latin typeface="Bahnschrift SemiBold" panose="020B0502040204020203" pitchFamily="34" charset="0"/>
              </a:rPr>
              <a:t>Practicas Sociales del Lenguaje</a:t>
            </a:r>
          </a:p>
          <a:p>
            <a:pPr algn="ctr"/>
            <a:endParaRPr lang="es-MX" sz="2400" dirty="0">
              <a:latin typeface="Bahnschrift SemiBold" panose="020B0502040204020203" pitchFamily="34" charset="0"/>
            </a:endParaRPr>
          </a:p>
          <a:p>
            <a:pPr algn="ctr"/>
            <a:r>
              <a:rPr lang="es-MX" sz="2400" dirty="0">
                <a:latin typeface="Bahnschrift SemiBold" panose="020B0502040204020203" pitchFamily="34" charset="0"/>
              </a:rPr>
              <a:t>Prácticas de enseñanza que favorecen la construcción de usuarios plenos del lenguaje</a:t>
            </a:r>
          </a:p>
          <a:p>
            <a:pPr algn="ctr"/>
            <a:endParaRPr lang="es-MX" sz="2400" dirty="0">
              <a:latin typeface="Bahnschrift SemiBold" panose="020B0502040204020203" pitchFamily="34" charset="0"/>
            </a:endParaRPr>
          </a:p>
          <a:p>
            <a:pPr algn="ctr"/>
            <a:r>
              <a:rPr lang="es-MX" sz="2400" dirty="0">
                <a:effectLst>
                  <a:outerShdw blurRad="38100" dist="38100" dir="2700000" algn="tl">
                    <a:srgbClr val="000000">
                      <a:alpha val="43137"/>
                    </a:srgbClr>
                  </a:outerShdw>
                </a:effectLst>
                <a:latin typeface="Bahnschrift SemiBold" panose="020B0502040204020203" pitchFamily="34" charset="0"/>
                <a:cs typeface="Arial" panose="020B0604020202020204" pitchFamily="34" charset="0"/>
              </a:rPr>
              <a:t>Docente : Silvia Banda Servín </a:t>
            </a:r>
          </a:p>
          <a:p>
            <a:pPr algn="ctr"/>
            <a:endParaRPr lang="es-MX" sz="2400" dirty="0">
              <a:effectLst>
                <a:outerShdw blurRad="38100" dist="38100" dir="2700000" algn="tl">
                  <a:srgbClr val="000000">
                    <a:alpha val="43137"/>
                  </a:srgbClr>
                </a:outerShdw>
              </a:effectLst>
              <a:latin typeface="Bahnschrift SemiBold" panose="020B0502040204020203" pitchFamily="34" charset="0"/>
              <a:cs typeface="Arial" panose="020B0604020202020204" pitchFamily="34" charset="0"/>
            </a:endParaRPr>
          </a:p>
          <a:p>
            <a:pPr algn="ctr"/>
            <a:r>
              <a:rPr lang="es-MX" sz="2400" dirty="0">
                <a:effectLst>
                  <a:outerShdw blurRad="38100" dist="38100" dir="2700000" algn="tl">
                    <a:srgbClr val="000000">
                      <a:alpha val="43137"/>
                    </a:srgbClr>
                  </a:outerShdw>
                </a:effectLst>
                <a:latin typeface="Bahnschrift SemiBold" panose="020B0502040204020203" pitchFamily="34" charset="0"/>
                <a:cs typeface="Arial" panose="020B0604020202020204" pitchFamily="34" charset="0"/>
              </a:rPr>
              <a:t>Nayely Lizbeth Ramos Lara</a:t>
            </a:r>
          </a:p>
          <a:p>
            <a:pPr algn="ctr"/>
            <a:endParaRPr lang="es-MX" sz="2400" dirty="0">
              <a:effectLst>
                <a:outerShdw blurRad="38100" dist="38100" dir="2700000" algn="tl">
                  <a:srgbClr val="000000">
                    <a:alpha val="43137"/>
                  </a:srgbClr>
                </a:outerShdw>
              </a:effectLst>
              <a:latin typeface="Bahnschrift SemiBold" panose="020B0502040204020203" pitchFamily="34" charset="0"/>
              <a:cs typeface="Arial" panose="020B0604020202020204" pitchFamily="34" charset="0"/>
            </a:endParaRPr>
          </a:p>
          <a:p>
            <a:pPr algn="ctr"/>
            <a:r>
              <a:rPr lang="es-MX" sz="2400" dirty="0">
                <a:effectLst>
                  <a:outerShdw blurRad="38100" dist="38100" dir="2700000" algn="tl">
                    <a:srgbClr val="000000">
                      <a:alpha val="43137"/>
                    </a:srgbClr>
                  </a:outerShdw>
                </a:effectLst>
                <a:latin typeface="Bahnschrift SemiBold" panose="020B0502040204020203" pitchFamily="34" charset="0"/>
                <a:cs typeface="Arial" panose="020B0604020202020204" pitchFamily="34" charset="0"/>
              </a:rPr>
              <a:t>1º ”C”</a:t>
            </a:r>
          </a:p>
          <a:p>
            <a:endParaRPr lang="es-MX" sz="1600" dirty="0">
              <a:latin typeface="Bahnschrift SemiBold Condensed" panose="020B0502040204020203" pitchFamily="34" charset="0"/>
            </a:endParaRPr>
          </a:p>
          <a:p>
            <a:endParaRPr lang="es-MX" sz="1600" dirty="0">
              <a:latin typeface="Bahnschrift SemiBold Condensed" panose="020B0502040204020203" pitchFamily="34" charset="0"/>
            </a:endParaRPr>
          </a:p>
          <a:p>
            <a:endParaRPr lang="es-MX" sz="1600" dirty="0">
              <a:latin typeface="Bahnschrift SemiBold Condensed" panose="020B0502040204020203" pitchFamily="34" charset="0"/>
            </a:endParaRPr>
          </a:p>
        </p:txBody>
      </p:sp>
      <p:pic>
        <p:nvPicPr>
          <p:cNvPr id="6" name="Imagen 5"/>
          <p:cNvPicPr>
            <a:picLocks noChangeAspect="1"/>
          </p:cNvPicPr>
          <p:nvPr/>
        </p:nvPicPr>
        <p:blipFill>
          <a:blip r:embed="rId2">
            <a:extLst>
              <a:ext uri="{BEBA8EAE-BF5A-486C-A8C5-ECC9F3942E4B}">
                <a14:imgProps xmlns:a14="http://schemas.microsoft.com/office/drawing/2010/main">
                  <a14:imgLayer r:embed="rId3">
                    <a14:imgEffect>
                      <a14:backgroundRemoval t="0" b="100000" l="9744" r="89744"/>
                    </a14:imgEffect>
                  </a14:imgLayer>
                </a14:imgProps>
              </a:ext>
            </a:extLst>
          </a:blip>
          <a:stretch>
            <a:fillRect/>
          </a:stretch>
        </p:blipFill>
        <p:spPr>
          <a:xfrm>
            <a:off x="3111705" y="1032747"/>
            <a:ext cx="2300267" cy="1710454"/>
          </a:xfrm>
          <a:prstGeom prst="rect">
            <a:avLst/>
          </a:prstGeom>
        </p:spPr>
      </p:pic>
    </p:spTree>
    <p:extLst>
      <p:ext uri="{BB962C8B-B14F-4D97-AF65-F5344CB8AC3E}">
        <p14:creationId xmlns:p14="http://schemas.microsoft.com/office/powerpoint/2010/main" val="265220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880279" y="177419"/>
            <a:ext cx="7301552" cy="1037229"/>
          </a:xfrm>
          <a:prstGeom prst="roundRect">
            <a:avLst/>
          </a:prstGeom>
          <a:solidFill>
            <a:srgbClr val="FF33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latin typeface="Arial Black" panose="020B0A04020102020204" pitchFamily="34" charset="0"/>
              </a:rPr>
              <a:t>Articulación</a:t>
            </a:r>
            <a:r>
              <a:rPr lang="es-MX" dirty="0" smtClean="0"/>
              <a:t>   </a:t>
            </a:r>
            <a:endParaRPr lang="es-MX" dirty="0"/>
          </a:p>
        </p:txBody>
      </p:sp>
      <p:sp>
        <p:nvSpPr>
          <p:cNvPr id="5" name="Flecha abajo 4"/>
          <p:cNvSpPr/>
          <p:nvPr/>
        </p:nvSpPr>
        <p:spPr>
          <a:xfrm>
            <a:off x="4244452" y="1323830"/>
            <a:ext cx="573206" cy="83251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1296536" y="2456597"/>
            <a:ext cx="7042245" cy="3712191"/>
          </a:xfrm>
          <a:prstGeom prst="rect">
            <a:avLst/>
          </a:prstGeom>
          <a:noFill/>
        </p:spPr>
        <p:txBody>
          <a:bodyPr wrap="square" rtlCol="0">
            <a:spAutoFit/>
          </a:bodyPr>
          <a:lstStyle/>
          <a:p>
            <a:endParaRPr lang="es-MX" dirty="0"/>
          </a:p>
        </p:txBody>
      </p:sp>
      <p:sp>
        <p:nvSpPr>
          <p:cNvPr id="8" name="CuadroTexto 7"/>
          <p:cNvSpPr txBox="1"/>
          <p:nvPr/>
        </p:nvSpPr>
        <p:spPr>
          <a:xfrm>
            <a:off x="1026993" y="2251874"/>
            <a:ext cx="6997891" cy="3970318"/>
          </a:xfrm>
          <a:prstGeom prst="rect">
            <a:avLst/>
          </a:prstGeom>
          <a:noFill/>
          <a:ln>
            <a:solidFill>
              <a:srgbClr val="FF3399"/>
            </a:solidFill>
          </a:ln>
        </p:spPr>
        <p:txBody>
          <a:bodyPr wrap="square" rtlCol="0">
            <a:spAutoFit/>
          </a:bodyPr>
          <a:lstStyle/>
          <a:p>
            <a:r>
              <a:rPr lang="es-MX" dirty="0">
                <a:latin typeface="Arial" panose="020B0604020202020204" pitchFamily="34" charset="0"/>
                <a:cs typeface="Arial" panose="020B0604020202020204" pitchFamily="34" charset="0"/>
              </a:rPr>
              <a:t>El enfoque pedagógico, la organización de los contenidos y las orientaciones </a:t>
            </a:r>
            <a:r>
              <a:rPr lang="es-MX" dirty="0" smtClean="0">
                <a:latin typeface="Arial" panose="020B0604020202020204" pitchFamily="34" charset="0"/>
                <a:cs typeface="Arial" panose="020B0604020202020204" pitchFamily="34" charset="0"/>
              </a:rPr>
              <a:t>didácticas se relacionan entre si mismas ya que mencionan que la lectura debe tener un sentido para los niños, al igual que debe provocar que los niños realicen un análisis para obtener la información que necesitan y al momento de fragmentarla esto se pierde ya que deja de lado el sentido y se puede perder información valiosa.</a:t>
            </a:r>
          </a:p>
          <a:p>
            <a:endParaRPr lang="es-MX" dirty="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No se tiene como propósito que los niños salgan del preescolar leyendo y escribiendo sin embargo se introduce a su enseñanza.</a:t>
            </a:r>
          </a:p>
          <a:p>
            <a:endParaRPr lang="es-MX" dirty="0" smtClean="0">
              <a:latin typeface="Arial" panose="020B0604020202020204" pitchFamily="34" charset="0"/>
              <a:cs typeface="Arial" panose="020B0604020202020204" pitchFamily="34" charset="0"/>
            </a:endParaRPr>
          </a:p>
          <a:p>
            <a:r>
              <a:rPr lang="es-MX" dirty="0" smtClean="0">
                <a:latin typeface="Arial" panose="020B0604020202020204" pitchFamily="34" charset="0"/>
                <a:cs typeface="Arial" panose="020B0604020202020204" pitchFamily="34" charset="0"/>
              </a:rPr>
              <a:t> Al fragmentar la información se le esta haciendo un daño a los niños ya que no les permite alcanzar algunos de los aprendizajes esperados en preescolar.</a:t>
            </a: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871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266700" y="104775"/>
            <a:ext cx="8505824" cy="438150"/>
          </a:xfrm>
          <a:prstGeom prst="roundRect">
            <a:avLst/>
          </a:prstGeom>
          <a:solidFill>
            <a:srgbClr val="FF66FF"/>
          </a:solidFill>
          <a:ln w="19050">
            <a:solidFill>
              <a:srgbClr val="FF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smtClean="0">
                <a:latin typeface="Bahnschrift SemiBold" panose="020B0502040204020203" pitchFamily="34" charset="0"/>
              </a:rPr>
              <a:t>Prácticas de enseñanza que favorecen la construcción de usuarios plenos del lenguaje</a:t>
            </a:r>
            <a:endParaRPr lang="es-MX" sz="1600" dirty="0">
              <a:latin typeface="Bahnschrift SemiBold" panose="020B0502040204020203" pitchFamily="34" charset="0"/>
            </a:endParaRPr>
          </a:p>
        </p:txBody>
      </p:sp>
      <p:sp>
        <p:nvSpPr>
          <p:cNvPr id="5" name="CuadroTexto 4"/>
          <p:cNvSpPr txBox="1"/>
          <p:nvPr/>
        </p:nvSpPr>
        <p:spPr>
          <a:xfrm>
            <a:off x="93801" y="1106420"/>
            <a:ext cx="2352675" cy="338554"/>
          </a:xfrm>
          <a:prstGeom prst="rect">
            <a:avLst/>
          </a:prstGeom>
          <a:noFill/>
          <a:ln w="28575">
            <a:solidFill>
              <a:srgbClr val="FF3399"/>
            </a:solidFill>
          </a:ln>
        </p:spPr>
        <p:txBody>
          <a:bodyPr wrap="square" rtlCol="0">
            <a:spAutoFit/>
          </a:bodyPr>
          <a:lstStyle/>
          <a:p>
            <a:pPr algn="ctr"/>
            <a:r>
              <a:rPr lang="es-MX" sz="1600" b="1" dirty="0" smtClean="0">
                <a:latin typeface="Arial" panose="020B0604020202020204" pitchFamily="34" charset="0"/>
                <a:cs typeface="Arial" panose="020B0604020202020204" pitchFamily="34" charset="0"/>
              </a:rPr>
              <a:t>Enfoque pedagógico </a:t>
            </a:r>
            <a:endParaRPr lang="es-MX" sz="1600" b="1" dirty="0">
              <a:latin typeface="Arial" panose="020B0604020202020204" pitchFamily="34" charset="0"/>
              <a:cs typeface="Arial" panose="020B0604020202020204" pitchFamily="34" charset="0"/>
            </a:endParaRPr>
          </a:p>
        </p:txBody>
      </p:sp>
      <p:sp>
        <p:nvSpPr>
          <p:cNvPr id="6" name="CuadroTexto 5"/>
          <p:cNvSpPr txBox="1"/>
          <p:nvPr/>
        </p:nvSpPr>
        <p:spPr>
          <a:xfrm>
            <a:off x="6107174" y="1092625"/>
            <a:ext cx="2790825" cy="338554"/>
          </a:xfrm>
          <a:prstGeom prst="rect">
            <a:avLst/>
          </a:prstGeom>
          <a:noFill/>
          <a:ln w="28575">
            <a:solidFill>
              <a:srgbClr val="FF3399"/>
            </a:solidFill>
          </a:ln>
        </p:spPr>
        <p:txBody>
          <a:bodyPr wrap="square" rtlCol="0">
            <a:spAutoFit/>
          </a:bodyPr>
          <a:lstStyle/>
          <a:p>
            <a:pPr algn="ctr"/>
            <a:r>
              <a:rPr lang="es-MX" sz="1600" b="1" dirty="0" smtClean="0">
                <a:latin typeface="Arial" panose="020B0604020202020204" pitchFamily="34" charset="0"/>
                <a:cs typeface="Arial" panose="020B0604020202020204" pitchFamily="34" charset="0"/>
              </a:rPr>
              <a:t>Orientaciones didácticas </a:t>
            </a:r>
            <a:endParaRPr lang="es-MX" sz="1600" b="1" dirty="0">
              <a:latin typeface="Arial" panose="020B0604020202020204" pitchFamily="34" charset="0"/>
              <a:cs typeface="Arial" panose="020B0604020202020204" pitchFamily="34" charset="0"/>
            </a:endParaRPr>
          </a:p>
        </p:txBody>
      </p:sp>
      <p:sp>
        <p:nvSpPr>
          <p:cNvPr id="7" name="CuadroTexto 6"/>
          <p:cNvSpPr txBox="1"/>
          <p:nvPr/>
        </p:nvSpPr>
        <p:spPr>
          <a:xfrm>
            <a:off x="2600425" y="1106420"/>
            <a:ext cx="3352800" cy="338554"/>
          </a:xfrm>
          <a:prstGeom prst="rect">
            <a:avLst/>
          </a:prstGeom>
          <a:noFill/>
          <a:ln w="28575">
            <a:solidFill>
              <a:srgbClr val="FF3399"/>
            </a:solidFill>
          </a:ln>
        </p:spPr>
        <p:txBody>
          <a:bodyPr wrap="square" rtlCol="0">
            <a:spAutoFit/>
          </a:bodyPr>
          <a:lstStyle/>
          <a:p>
            <a:pPr algn="ctr"/>
            <a:r>
              <a:rPr lang="es-MX" sz="1600" b="1" dirty="0" smtClean="0">
                <a:latin typeface="Arial" panose="020B0604020202020204" pitchFamily="34" charset="0"/>
                <a:cs typeface="Arial" panose="020B0604020202020204" pitchFamily="34" charset="0"/>
              </a:rPr>
              <a:t>Organización de los contenidos</a:t>
            </a:r>
            <a:endParaRPr lang="es-MX" sz="1600" b="1" dirty="0">
              <a:latin typeface="Arial" panose="020B0604020202020204" pitchFamily="34" charset="0"/>
              <a:cs typeface="Arial" panose="020B0604020202020204" pitchFamily="34" charset="0"/>
            </a:endParaRPr>
          </a:p>
        </p:txBody>
      </p:sp>
      <p:sp>
        <p:nvSpPr>
          <p:cNvPr id="10" name="CuadroTexto 9"/>
          <p:cNvSpPr txBox="1"/>
          <p:nvPr/>
        </p:nvSpPr>
        <p:spPr>
          <a:xfrm>
            <a:off x="2674857" y="2124674"/>
            <a:ext cx="3014153" cy="4324261"/>
          </a:xfrm>
          <a:prstGeom prst="rect">
            <a:avLst/>
          </a:prstGeom>
          <a:noFill/>
          <a:ln w="28575">
            <a:solidFill>
              <a:srgbClr val="FF66FF"/>
            </a:solidFill>
          </a:ln>
        </p:spPr>
        <p:txBody>
          <a:bodyPr wrap="square" rtlCol="0">
            <a:spAutoFit/>
          </a:bodyPr>
          <a:lstStyle/>
          <a:p>
            <a:r>
              <a:rPr lang="es-MX" sz="1100" dirty="0">
                <a:latin typeface="Arial" panose="020B0604020202020204" pitchFamily="34" charset="0"/>
                <a:cs typeface="Arial" panose="020B0604020202020204" pitchFamily="34" charset="0"/>
              </a:rPr>
              <a:t>S</a:t>
            </a:r>
            <a:r>
              <a:rPr lang="es-MX" sz="1100" dirty="0" smtClean="0">
                <a:latin typeface="Arial" panose="020B0604020202020204" pitchFamily="34" charset="0"/>
                <a:cs typeface="Arial" panose="020B0604020202020204" pitchFamily="34" charset="0"/>
              </a:rPr>
              <a:t>e presentan en cuatro organizadores curriculares:</a:t>
            </a:r>
          </a:p>
          <a:p>
            <a:endParaRPr lang="es-MX" sz="1100" dirty="0" smtClean="0">
              <a:latin typeface="Arial" panose="020B0604020202020204" pitchFamily="34" charset="0"/>
              <a:cs typeface="Arial" panose="020B0604020202020204" pitchFamily="34" charset="0"/>
            </a:endParaRPr>
          </a:p>
          <a:p>
            <a:r>
              <a:rPr lang="es-MX" sz="1100" b="1" dirty="0" smtClean="0">
                <a:latin typeface="Arial" panose="020B0604020202020204" pitchFamily="34" charset="0"/>
                <a:cs typeface="Arial" panose="020B0604020202020204" pitchFamily="34" charset="0"/>
              </a:rPr>
              <a:t>Oralidad: </a:t>
            </a:r>
            <a:r>
              <a:rPr lang="es-MX" sz="1100" dirty="0" smtClean="0">
                <a:latin typeface="Arial" panose="020B0604020202020204" pitchFamily="34" charset="0"/>
                <a:cs typeface="Arial" panose="020B0604020202020204" pitchFamily="34" charset="0"/>
              </a:rPr>
              <a:t>Conversar, narrar, describir y explicar son formas de usar el lenguaje que permiten la participación social, así como organizar el pensamiento para comprender y darse a entender.</a:t>
            </a:r>
          </a:p>
          <a:p>
            <a:endParaRPr lang="es-MX" sz="1100" dirty="0" smtClean="0">
              <a:latin typeface="Arial" panose="020B0604020202020204" pitchFamily="34" charset="0"/>
              <a:cs typeface="Arial" panose="020B0604020202020204" pitchFamily="34" charset="0"/>
            </a:endParaRPr>
          </a:p>
          <a:p>
            <a:r>
              <a:rPr lang="es-MX" sz="1100" b="1" dirty="0" smtClean="0">
                <a:latin typeface="Arial" panose="020B0604020202020204" pitchFamily="34" charset="0"/>
                <a:cs typeface="Arial" panose="020B0604020202020204" pitchFamily="34" charset="0"/>
              </a:rPr>
              <a:t>Estudio:</a:t>
            </a:r>
            <a:r>
              <a:rPr lang="es-MX" sz="1100" dirty="0" smtClean="0">
                <a:latin typeface="Arial" panose="020B0604020202020204" pitchFamily="34" charset="0"/>
                <a:cs typeface="Arial" panose="020B0604020202020204" pitchFamily="34" charset="0"/>
              </a:rPr>
              <a:t> Se promueve el empleo de acervos, la búsqueda, el análisis y el registro de información, así como intercambios orales y escritos de esta.</a:t>
            </a:r>
          </a:p>
          <a:p>
            <a:endParaRPr lang="es-MX" sz="1100" dirty="0">
              <a:latin typeface="Arial" panose="020B0604020202020204" pitchFamily="34" charset="0"/>
              <a:cs typeface="Arial" panose="020B0604020202020204" pitchFamily="34" charset="0"/>
            </a:endParaRPr>
          </a:p>
          <a:p>
            <a:r>
              <a:rPr lang="es-MX" sz="1100" b="1" dirty="0" smtClean="0">
                <a:latin typeface="Arial" panose="020B0604020202020204" pitchFamily="34" charset="0"/>
                <a:cs typeface="Arial" panose="020B0604020202020204" pitchFamily="34" charset="0"/>
              </a:rPr>
              <a:t>Literatura: </a:t>
            </a:r>
            <a:r>
              <a:rPr lang="es-MX" sz="1100" dirty="0" smtClean="0">
                <a:latin typeface="Arial" panose="020B0604020202020204" pitchFamily="34" charset="0"/>
                <a:cs typeface="Arial" panose="020B0604020202020204" pitchFamily="34" charset="0"/>
              </a:rPr>
              <a:t>Este organizador curricular incluye la producción, interpretación e intercambio de cuentos, fábulas, poemas, leyendas, juegos literarios, textos dramáticos y de la tradición oral.</a:t>
            </a:r>
          </a:p>
          <a:p>
            <a:endParaRPr lang="es-MX" sz="1100" dirty="0">
              <a:latin typeface="Arial" panose="020B0604020202020204" pitchFamily="34" charset="0"/>
              <a:cs typeface="Arial" panose="020B0604020202020204" pitchFamily="34" charset="0"/>
            </a:endParaRPr>
          </a:p>
          <a:p>
            <a:r>
              <a:rPr lang="es-MX" sz="1100" b="1" dirty="0" smtClean="0">
                <a:latin typeface="Arial" panose="020B0604020202020204" pitchFamily="34" charset="0"/>
                <a:cs typeface="Arial" panose="020B0604020202020204" pitchFamily="34" charset="0"/>
              </a:rPr>
              <a:t>Participación social</a:t>
            </a:r>
            <a:r>
              <a:rPr lang="es-MX" sz="1100" dirty="0" smtClean="0">
                <a:latin typeface="Arial" panose="020B0604020202020204" pitchFamily="34" charset="0"/>
                <a:cs typeface="Arial" panose="020B0604020202020204" pitchFamily="34" charset="0"/>
              </a:rPr>
              <a:t>. Este organizador curricular se refiere a la producción e interpretación de textos de uso cotidiano en ambientes alfabetizados vinculados con la vida social. </a:t>
            </a:r>
            <a:endParaRPr lang="es-MX" sz="1100" dirty="0">
              <a:latin typeface="Arial" panose="020B0604020202020204" pitchFamily="34" charset="0"/>
              <a:cs typeface="Arial" panose="020B0604020202020204" pitchFamily="34" charset="0"/>
            </a:endParaRPr>
          </a:p>
        </p:txBody>
      </p:sp>
      <p:sp>
        <p:nvSpPr>
          <p:cNvPr id="11" name="CuadroTexto 10"/>
          <p:cNvSpPr txBox="1"/>
          <p:nvPr/>
        </p:nvSpPr>
        <p:spPr>
          <a:xfrm>
            <a:off x="190493" y="2124674"/>
            <a:ext cx="2159295" cy="3308598"/>
          </a:xfrm>
          <a:prstGeom prst="rect">
            <a:avLst/>
          </a:prstGeom>
          <a:noFill/>
          <a:ln w="28575">
            <a:solidFill>
              <a:srgbClr val="FF66FF"/>
            </a:solidFill>
          </a:ln>
        </p:spPr>
        <p:txBody>
          <a:bodyPr wrap="square" rtlCol="0">
            <a:spAutoFit/>
          </a:bodyPr>
          <a:lstStyle/>
          <a:p>
            <a:r>
              <a:rPr lang="es-MX" sz="1100" dirty="0">
                <a:latin typeface="Arial" panose="020B0604020202020204" pitchFamily="34" charset="0"/>
                <a:cs typeface="Arial" panose="020B0604020202020204" pitchFamily="34" charset="0"/>
              </a:rPr>
              <a:t>S</a:t>
            </a:r>
            <a:r>
              <a:rPr lang="es-MX" sz="1100" dirty="0" smtClean="0">
                <a:latin typeface="Arial" panose="020B0604020202020204" pitchFamily="34" charset="0"/>
                <a:cs typeface="Arial" panose="020B0604020202020204" pitchFamily="34" charset="0"/>
              </a:rPr>
              <a:t>e enfoca en que los niños gradualmente logren expresar ideas cada vez más completas acerca de sus sentimientos, opiniones o percepciones, por medio de experiencias.</a:t>
            </a:r>
          </a:p>
          <a:p>
            <a:endParaRPr lang="es-MX" sz="1100" dirty="0" smtClean="0">
              <a:latin typeface="Arial" panose="020B0604020202020204" pitchFamily="34" charset="0"/>
              <a:cs typeface="Arial" panose="020B0604020202020204" pitchFamily="34" charset="0"/>
            </a:endParaRPr>
          </a:p>
          <a:p>
            <a:r>
              <a:rPr lang="es-MX" sz="1100" dirty="0" smtClean="0">
                <a:latin typeface="Arial" panose="020B0604020202020204" pitchFamily="34" charset="0"/>
                <a:cs typeface="Arial" panose="020B0604020202020204" pitchFamily="34" charset="0"/>
              </a:rPr>
              <a:t>También se pretende la aproximación de los niños a la lectura y la escritura a partir de la exploración y producción de textos escritos.</a:t>
            </a:r>
          </a:p>
          <a:p>
            <a:endParaRPr lang="es-MX" sz="1100" dirty="0" smtClean="0">
              <a:latin typeface="Arial" panose="020B0604020202020204" pitchFamily="34" charset="0"/>
              <a:cs typeface="Arial" panose="020B0604020202020204" pitchFamily="34" charset="0"/>
            </a:endParaRPr>
          </a:p>
          <a:p>
            <a:r>
              <a:rPr lang="es-MX" sz="1100" dirty="0" smtClean="0">
                <a:latin typeface="Arial" panose="020B0604020202020204" pitchFamily="34" charset="0"/>
                <a:cs typeface="Arial" panose="020B0604020202020204" pitchFamily="34" charset="0"/>
              </a:rPr>
              <a:t>Es preciso usar textos que digan algo a alguien, que sirvan para algo, que se usen como los usamos las personas alfabetizadas.</a:t>
            </a:r>
          </a:p>
          <a:p>
            <a:endParaRPr lang="es-MX" sz="1100" dirty="0">
              <a:latin typeface="Arial" panose="020B0604020202020204" pitchFamily="34" charset="0"/>
              <a:cs typeface="Arial" panose="020B0604020202020204" pitchFamily="34" charset="0"/>
            </a:endParaRPr>
          </a:p>
        </p:txBody>
      </p:sp>
      <p:sp>
        <p:nvSpPr>
          <p:cNvPr id="12" name="CuadroTexto 11"/>
          <p:cNvSpPr txBox="1"/>
          <p:nvPr/>
        </p:nvSpPr>
        <p:spPr>
          <a:xfrm>
            <a:off x="5991831" y="2119753"/>
            <a:ext cx="2977008" cy="3162404"/>
          </a:xfrm>
          <a:prstGeom prst="rect">
            <a:avLst/>
          </a:prstGeom>
          <a:noFill/>
          <a:ln w="28575">
            <a:solidFill>
              <a:srgbClr val="FF66FF"/>
            </a:solidFill>
          </a:ln>
        </p:spPr>
        <p:txBody>
          <a:bodyPr wrap="square" rtlCol="0">
            <a:spAutoFit/>
          </a:bodyPr>
          <a:lstStyle/>
          <a:p>
            <a:r>
              <a:rPr lang="es-MX" sz="1050" dirty="0" smtClean="0">
                <a:latin typeface="Arial" panose="020B0604020202020204" pitchFamily="34" charset="0"/>
                <a:cs typeface="Arial" panose="020B0604020202020204" pitchFamily="34" charset="0"/>
              </a:rPr>
              <a:t>Se pretende que los niños usen el lenguaje de manera cada vez más clara y precisa con diversas intenciones, y que comprendan la importancia de escuchar a los demás y tomar turnos para participar en las diferentes situaciones comunicativas.</a:t>
            </a:r>
          </a:p>
          <a:p>
            <a:endParaRPr lang="es-MX" sz="1050" dirty="0" smtClean="0">
              <a:latin typeface="Arial" panose="020B0604020202020204" pitchFamily="34" charset="0"/>
              <a:cs typeface="Arial" panose="020B0604020202020204" pitchFamily="34" charset="0"/>
            </a:endParaRPr>
          </a:p>
          <a:p>
            <a:r>
              <a:rPr lang="es-MX" sz="1050" dirty="0" smtClean="0">
                <a:latin typeface="Arial" panose="020B0604020202020204" pitchFamily="34" charset="0"/>
                <a:cs typeface="Arial" panose="020B0604020202020204" pitchFamily="34" charset="0"/>
              </a:rPr>
              <a:t>Apoyar a los alumnos para usar los textos, identificar información útil y organizarla, y para tomar decisiones en torno a cómo la difundirán, cuando así lo decidan.</a:t>
            </a:r>
          </a:p>
          <a:p>
            <a:endParaRPr lang="es-MX" sz="1050" dirty="0" smtClean="0">
              <a:latin typeface="Arial" panose="020B0604020202020204" pitchFamily="34" charset="0"/>
              <a:cs typeface="Arial" panose="020B0604020202020204" pitchFamily="34" charset="0"/>
            </a:endParaRPr>
          </a:p>
          <a:p>
            <a:r>
              <a:rPr lang="es-MX" sz="1050" dirty="0" smtClean="0">
                <a:latin typeface="Arial" panose="020B0604020202020204" pitchFamily="34" charset="0"/>
                <a:cs typeface="Arial" panose="020B0604020202020204" pitchFamily="34" charset="0"/>
              </a:rPr>
              <a:t>Leer textos diversos con los niños pequeños y comentarlos enriquecerá sus oportunidades de aprendizaje, siempre que se haga con sentido.</a:t>
            </a:r>
          </a:p>
          <a:p>
            <a:endParaRPr lang="es-MX" sz="1050" dirty="0" smtClean="0">
              <a:latin typeface="Arial" panose="020B0604020202020204" pitchFamily="34" charset="0"/>
              <a:cs typeface="Arial" panose="020B0604020202020204" pitchFamily="34" charset="0"/>
            </a:endParaRPr>
          </a:p>
          <a:p>
            <a:r>
              <a:rPr lang="es-MX" sz="1050" dirty="0">
                <a:latin typeface="Arial" panose="020B0604020202020204" pitchFamily="34" charset="0"/>
                <a:cs typeface="Arial" panose="020B0604020202020204" pitchFamily="34" charset="0"/>
              </a:rPr>
              <a:t>A</a:t>
            </a:r>
            <a:r>
              <a:rPr lang="es-MX" sz="1050" dirty="0" smtClean="0">
                <a:latin typeface="Arial" panose="020B0604020202020204" pitchFamily="34" charset="0"/>
                <a:cs typeface="Arial" panose="020B0604020202020204" pitchFamily="34" charset="0"/>
              </a:rPr>
              <a:t>prenderán algunas estrategias para la búsqueda de información, dependiendo del tipo de texto.</a:t>
            </a:r>
            <a:endParaRPr lang="es-MX" sz="1050" dirty="0">
              <a:latin typeface="Arial" panose="020B0604020202020204" pitchFamily="34" charset="0"/>
              <a:cs typeface="Arial" panose="020B0604020202020204" pitchFamily="34" charset="0"/>
            </a:endParaRPr>
          </a:p>
        </p:txBody>
      </p:sp>
      <p:sp>
        <p:nvSpPr>
          <p:cNvPr id="13" name="Flecha abajo 12"/>
          <p:cNvSpPr/>
          <p:nvPr/>
        </p:nvSpPr>
        <p:spPr>
          <a:xfrm>
            <a:off x="1112746" y="635182"/>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Flecha abajo 14"/>
          <p:cNvSpPr/>
          <p:nvPr/>
        </p:nvSpPr>
        <p:spPr>
          <a:xfrm>
            <a:off x="4024538" y="635182"/>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Flecha abajo 15"/>
          <p:cNvSpPr/>
          <p:nvPr/>
        </p:nvSpPr>
        <p:spPr>
          <a:xfrm>
            <a:off x="7219714" y="635182"/>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Flecha abajo 16"/>
          <p:cNvSpPr/>
          <p:nvPr/>
        </p:nvSpPr>
        <p:spPr>
          <a:xfrm>
            <a:off x="1112743" y="1509653"/>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 name="Flecha abajo 17"/>
          <p:cNvSpPr/>
          <p:nvPr/>
        </p:nvSpPr>
        <p:spPr>
          <a:xfrm>
            <a:off x="4024538" y="1602844"/>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Flecha abajo 18"/>
          <p:cNvSpPr/>
          <p:nvPr/>
        </p:nvSpPr>
        <p:spPr>
          <a:xfrm>
            <a:off x="7217716" y="1573382"/>
            <a:ext cx="314793" cy="40416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13895540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615</TotalTime>
  <Words>462</Words>
  <Application>Microsoft Office PowerPoint</Application>
  <PresentationFormat>Presentación en pantalla (4:3)</PresentationFormat>
  <Paragraphs>47</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Arial Black</vt:lpstr>
      <vt:lpstr>Bahnschrift SemiBold</vt:lpstr>
      <vt:lpstr>Bahnschrift SemiBold Condensed</vt:lpstr>
      <vt:lpstr>Calibri</vt:lpstr>
      <vt:lpstr>Calibri Light</vt:lpstr>
      <vt:lpstr>Tema de Office</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nayely_liz@outlook.com</dc:creator>
  <cp:lastModifiedBy>nayely_liz@outlook.com</cp:lastModifiedBy>
  <cp:revision>23</cp:revision>
  <dcterms:created xsi:type="dcterms:W3CDTF">2020-05-05T22:59:33Z</dcterms:created>
  <dcterms:modified xsi:type="dcterms:W3CDTF">2020-05-06T09:15:04Z</dcterms:modified>
</cp:coreProperties>
</file>