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92D2-128D-483F-81D0-A3ECF023DCA8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2736-996E-4C60-9DB8-6CC245A9E1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637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92D2-128D-483F-81D0-A3ECF023DCA8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2736-996E-4C60-9DB8-6CC245A9E1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661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92D2-128D-483F-81D0-A3ECF023DCA8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2736-996E-4C60-9DB8-6CC245A9E1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39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92D2-128D-483F-81D0-A3ECF023DCA8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2736-996E-4C60-9DB8-6CC245A9E1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5837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92D2-128D-483F-81D0-A3ECF023DCA8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2736-996E-4C60-9DB8-6CC245A9E1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292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92D2-128D-483F-81D0-A3ECF023DCA8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2736-996E-4C60-9DB8-6CC245A9E1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9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92D2-128D-483F-81D0-A3ECF023DCA8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2736-996E-4C60-9DB8-6CC245A9E1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554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92D2-128D-483F-81D0-A3ECF023DCA8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2736-996E-4C60-9DB8-6CC245A9E1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287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92D2-128D-483F-81D0-A3ECF023DCA8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2736-996E-4C60-9DB8-6CC245A9E1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767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92D2-128D-483F-81D0-A3ECF023DCA8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2736-996E-4C60-9DB8-6CC245A9E1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903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392D2-128D-483F-81D0-A3ECF023DCA8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2736-996E-4C60-9DB8-6CC245A9E1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8390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392D2-128D-483F-81D0-A3ECF023DCA8}" type="datetimeFigureOut">
              <a:rPr lang="es-MX" smtClean="0"/>
              <a:t>05/05/2020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52736-996E-4C60-9DB8-6CC245A9E1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685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894115"/>
            <a:ext cx="12192000" cy="4441371"/>
          </a:xfrm>
        </p:spPr>
        <p:txBody>
          <a:bodyPr>
            <a:norm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Arial" panose="020B0604020202020204" pitchFamily="34" charset="0"/>
              </a:rPr>
              <a:t>ESCUELA NORMAL DE EDUCACCION PREESCOLAR</a:t>
            </a:r>
          </a:p>
          <a:p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Arial" panose="020B0604020202020204" pitchFamily="34" charset="0"/>
              </a:rPr>
              <a:t>PRÁCTICAS DE ENSEÑANZA QUE FAVORECEN LA CONSTRUCCIÓN DE USUARIOS PLENOS DEL LENGUAJE</a:t>
            </a:r>
          </a:p>
          <a:p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Arial" panose="020B0604020202020204" pitchFamily="34" charset="0"/>
              </a:rPr>
              <a:t>PRACTICAS SOCIALES DEL LENGUAJE</a:t>
            </a:r>
          </a:p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Arial" panose="020B0604020202020204" pitchFamily="34" charset="0"/>
              </a:rPr>
              <a:t>DOCENTE: SILVIA BANDA SERVIN </a:t>
            </a:r>
          </a:p>
          <a:p>
            <a:endPara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Arial" panose="020B0604020202020204" pitchFamily="34" charset="0"/>
            </a:endParaRPr>
          </a:p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Arial" panose="020B0604020202020204" pitchFamily="34" charset="0"/>
              </a:rPr>
              <a:t>MARIANA GARCIA REYNA </a:t>
            </a:r>
          </a:p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Arial" panose="020B0604020202020204" pitchFamily="34" charset="0"/>
              </a:rPr>
              <a:t>1ºc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44" r="8974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43977" y="339356"/>
            <a:ext cx="1904046" cy="141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39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92204" y="1340442"/>
            <a:ext cx="1654629" cy="369332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ENFOQUE</a:t>
            </a:r>
            <a:endParaRPr lang="es-MX" dirty="0"/>
          </a:p>
        </p:txBody>
      </p:sp>
      <p:sp>
        <p:nvSpPr>
          <p:cNvPr id="3" name="Rectángulo 2"/>
          <p:cNvSpPr/>
          <p:nvPr/>
        </p:nvSpPr>
        <p:spPr>
          <a:xfrm>
            <a:off x="0" y="153629"/>
            <a:ext cx="12191999" cy="523220"/>
          </a:xfrm>
          <a:prstGeom prst="rect">
            <a:avLst/>
          </a:prstGeom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alt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rial" panose="020B0604020202020204" pitchFamily="34" charset="0"/>
              </a:rPr>
              <a:t>E</a:t>
            </a:r>
            <a:r>
              <a:rPr lang="es-MX" alt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rial" panose="020B0604020202020204" pitchFamily="34" charset="0"/>
              </a:rPr>
              <a:t>vitar la  </a:t>
            </a:r>
            <a:r>
              <a:rPr kumimoji="0" lang="es-MX" altLang="es-MX" sz="2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rial" panose="020B0604020202020204" pitchFamily="34" charset="0"/>
              </a:rPr>
              <a:t>fragmentación</a:t>
            </a:r>
            <a:r>
              <a:rPr kumimoji="0" lang="es-MX" altLang="es-MX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rial" panose="020B0604020202020204" pitchFamily="34" charset="0"/>
              </a:rPr>
              <a:t> </a:t>
            </a:r>
            <a:r>
              <a:rPr kumimoji="0" lang="es-MX" altLang="es-MX" sz="2800" b="1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rial" panose="020B0604020202020204" pitchFamily="34" charset="0"/>
              </a:rPr>
              <a:t>del lenguaje</a:t>
            </a:r>
            <a:r>
              <a:rPr kumimoji="0" lang="es-MX" altLang="es-MX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rial" panose="020B0604020202020204" pitchFamily="34" charset="0"/>
              </a:rPr>
              <a:t> </a:t>
            </a:r>
            <a:r>
              <a:rPr lang="es-MX" alt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  <a:cs typeface="Arial" panose="020B0604020202020204" pitchFamily="34" charset="0"/>
              </a:rPr>
              <a:t>en las aulas de educación básica.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253805" y="1260556"/>
            <a:ext cx="4262705" cy="369332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ORGANIZADORES CURRICULARES 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8395062" y="1407073"/>
            <a:ext cx="3796937" cy="369332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s-MX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ORIENTACIONES DIDÁCTICAS.</a:t>
            </a:r>
            <a:endParaRPr lang="es-MX" dirty="0"/>
          </a:p>
        </p:txBody>
      </p:sp>
      <p:sp>
        <p:nvSpPr>
          <p:cNvPr id="6" name="Flecha abajo 5"/>
          <p:cNvSpPr/>
          <p:nvPr/>
        </p:nvSpPr>
        <p:spPr>
          <a:xfrm>
            <a:off x="1354269" y="1682072"/>
            <a:ext cx="248129" cy="2933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Flecha abajo 6"/>
          <p:cNvSpPr/>
          <p:nvPr/>
        </p:nvSpPr>
        <p:spPr>
          <a:xfrm>
            <a:off x="5349230" y="1654517"/>
            <a:ext cx="267798" cy="3209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abajo 7"/>
          <p:cNvSpPr/>
          <p:nvPr/>
        </p:nvSpPr>
        <p:spPr>
          <a:xfrm>
            <a:off x="10480788" y="1799102"/>
            <a:ext cx="235132" cy="1763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" name="Conector recto 9"/>
          <p:cNvCxnSpPr/>
          <p:nvPr/>
        </p:nvCxnSpPr>
        <p:spPr>
          <a:xfrm flipV="1">
            <a:off x="1419519" y="999779"/>
            <a:ext cx="9178835" cy="825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echa abajo 13"/>
          <p:cNvSpPr/>
          <p:nvPr/>
        </p:nvSpPr>
        <p:spPr>
          <a:xfrm>
            <a:off x="10480788" y="958454"/>
            <a:ext cx="235132" cy="39787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Flecha abajo 14"/>
          <p:cNvSpPr/>
          <p:nvPr/>
        </p:nvSpPr>
        <p:spPr>
          <a:xfrm>
            <a:off x="5336167" y="974246"/>
            <a:ext cx="267798" cy="26168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Flecha abajo 15"/>
          <p:cNvSpPr/>
          <p:nvPr/>
        </p:nvSpPr>
        <p:spPr>
          <a:xfrm>
            <a:off x="1362935" y="974335"/>
            <a:ext cx="239464" cy="36610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16"/>
          <p:cNvSpPr/>
          <p:nvPr/>
        </p:nvSpPr>
        <p:spPr>
          <a:xfrm>
            <a:off x="5385158" y="662349"/>
            <a:ext cx="169817" cy="3456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0" y="1975451"/>
            <a:ext cx="2730137" cy="47705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Se </a:t>
            </a:r>
            <a:r>
              <a:rPr lang="es-MX" sz="1600" dirty="0"/>
              <a:t>enfoca en que los niños gradualmente logren expresar ideas cada vez más completas acerca de sus sentimientos, opiniones o percepciones, por medio de experiencias de aprendizaje que favorezcan el intercambio oral intencionado con la docente y sus compañeros de grupo. También se pretende la aproximación de los niños a la lectura y la escritura a partir de la exploración y producción de textos escritos como acercamiento a la cultura escrita, de modo que comprendan que se escribe y se lee con intenciones. 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821577" y="1975451"/>
            <a:ext cx="5573485" cy="47705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Se </a:t>
            </a:r>
            <a:r>
              <a:rPr lang="es-MX" sz="1600" dirty="0"/>
              <a:t>centran en favorecer que los niños desarrollen sus habilidades para comunicarse a partir de actividades en las que hablar, escuchar, ser escuchados, usar y producir textos </a:t>
            </a:r>
            <a:r>
              <a:rPr lang="es-MX" sz="1600" dirty="0" smtClean="0"/>
              <a:t>tenga </a:t>
            </a:r>
            <a:r>
              <a:rPr lang="es-MX" sz="1600" dirty="0"/>
              <a:t>sentido. Estos se presentan en cuatro organizadores </a:t>
            </a:r>
            <a:r>
              <a:rPr lang="es-MX" sz="1600" dirty="0" smtClean="0"/>
              <a:t>curriculares: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1600" dirty="0"/>
              <a:t>Oralidad: Conversar, narrar, describir y explicar son formas de usar el lenguaje que permiten la participación social, así como organizar el pensamiento para comprender y darse a entender; fortalecen la oralidad y el desarrollo cognitivo de los </a:t>
            </a:r>
            <a:r>
              <a:rPr lang="es-MX" sz="1600" dirty="0" smtClean="0"/>
              <a:t>niños.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1600" dirty="0"/>
              <a:t>Estudio: </a:t>
            </a:r>
            <a:r>
              <a:rPr lang="es-MX" sz="1600" dirty="0" smtClean="0"/>
              <a:t>Se </a:t>
            </a:r>
            <a:r>
              <a:rPr lang="es-MX" sz="1600" dirty="0"/>
              <a:t>promueve el empleo de acervos, la búsqueda, el análisis y el registro de información, así como intercambios orales y escritos de esta. </a:t>
            </a:r>
            <a:endParaRPr lang="es-MX" sz="16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1600" dirty="0"/>
              <a:t>Literatura: incluye la producción, interpretación e intercambio de cuentos, fábulas, poemas, leyendas, juegos literarios, textos dramáticos y de la tradición oral.</a:t>
            </a:r>
            <a:endParaRPr lang="es-MX" sz="1600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s-MX" sz="1600" dirty="0" smtClean="0"/>
              <a:t>Participación social: Se </a:t>
            </a:r>
            <a:r>
              <a:rPr lang="es-MX" sz="1600" dirty="0"/>
              <a:t>refiere a la producción e interpretación de textos de uso cotidiano en ambientes alfabetizados vinculados con la vida social como recados, invitaciones, felicitaciones, instructivos y señalamientos.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486502" y="1998148"/>
            <a:ext cx="3487783" cy="47705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dirty="0"/>
              <a:t>El lenguaje se emplea con propósitos definidos y en contextos diversos. </a:t>
            </a:r>
            <a:endParaRPr lang="es-MX" sz="1600" dirty="0" smtClean="0"/>
          </a:p>
          <a:p>
            <a:r>
              <a:rPr lang="es-MX" sz="1600" dirty="0" smtClean="0"/>
              <a:t>Lo </a:t>
            </a:r>
            <a:r>
              <a:rPr lang="es-MX" sz="1600" dirty="0"/>
              <a:t>que han aprendido los niños antes de ingresar a la escuela se debe a sus rasgos personales (evolución que incluye genética y el funcionamiento del sistema nervioso) y a los contextos en los que se desenvuelven. En la evolución en el dominio del lenguaje hay pautas generales, así como variaciones explicables a partir de los aspectos mencionados. En preescolar se pretende que los niños usen el lenguaje de manera cada vez más clara y precisa con diversas intenciones, y que comprendan la importancia de escuchar a los demás y tomar turnos para participar en las diferentes situaciones comunicativas.</a:t>
            </a:r>
          </a:p>
        </p:txBody>
      </p:sp>
    </p:spTree>
    <p:extLst>
      <p:ext uri="{BB962C8B-B14F-4D97-AF65-F5344CB8AC3E}">
        <p14:creationId xmlns:p14="http://schemas.microsoft.com/office/powerpoint/2010/main" val="3873191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421</Words>
  <Application>Microsoft Office PowerPoint</Application>
  <PresentationFormat>Panorámica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Baskerville Old Face</vt:lpstr>
      <vt:lpstr>Calibri</vt:lpstr>
      <vt:lpstr>Calibri Light</vt:lpstr>
      <vt:lpstr>Constantia</vt:lpstr>
      <vt:lpstr>Courier New</vt:lpstr>
      <vt:lpstr>Verdana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5</cp:revision>
  <dcterms:created xsi:type="dcterms:W3CDTF">2020-05-05T02:49:50Z</dcterms:created>
  <dcterms:modified xsi:type="dcterms:W3CDTF">2020-05-05T21:58:10Z</dcterms:modified>
</cp:coreProperties>
</file>