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8" r:id="rId2"/>
    <p:sldId id="256" r:id="rId3"/>
    <p:sldId id="257" r:id="rId4"/>
    <p:sldId id="259" r:id="rId5"/>
    <p:sldId id="266" r:id="rId6"/>
    <p:sldId id="260" r:id="rId7"/>
    <p:sldId id="267" r:id="rId8"/>
    <p:sldId id="264" r:id="rId9"/>
    <p:sldId id="268" r:id="rId10"/>
    <p:sldId id="26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E65C7D"/>
    <a:srgbClr val="9A66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06" autoAdjust="0"/>
    <p:restoredTop sz="94660"/>
  </p:normalViewPr>
  <p:slideViewPr>
    <p:cSldViewPr snapToGrid="0">
      <p:cViewPr varScale="1">
        <p:scale>
          <a:sx n="74" d="100"/>
          <a:sy n="74" d="100"/>
        </p:scale>
        <p:origin x="58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5/5/2020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5/5/2020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5/5/2020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5/5/2020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5/5/2020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5/5/2020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5/5/2020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1CF131DD-A141-4471-BCF9-C6073EDD7E20}" type="datetimeFigureOut">
              <a:rPr lang="en-US" dirty="0"/>
              <a:t>5/5/2020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‹Nº›</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5/5/2020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‹Nº›</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5/5/2020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10.xml"/><Relationship Id="rId5" Type="http://schemas.openxmlformats.org/officeDocument/2006/relationships/image" Target="../media/image4.png"/><Relationship Id="rId4" Type="http://schemas.openxmlformats.org/officeDocument/2006/relationships/slide" Target="slide8.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940158" y="1025741"/>
            <a:ext cx="8435662" cy="3693319"/>
          </a:xfrm>
          <a:prstGeom prst="rect">
            <a:avLst/>
          </a:prstGeom>
          <a:noFill/>
        </p:spPr>
        <p:txBody>
          <a:bodyPr wrap="square" rtlCol="0">
            <a:spAutoFit/>
          </a:bodyPr>
          <a:lstStyle/>
          <a:p>
            <a:r>
              <a:rPr lang="es-MX" dirty="0" smtClean="0"/>
              <a:t>Nota!! La presentación contiene hipervínculos que guiaran a la información. </a:t>
            </a:r>
          </a:p>
          <a:p>
            <a:endParaRPr lang="es-MX" dirty="0"/>
          </a:p>
          <a:p>
            <a:r>
              <a:rPr lang="es-MX" dirty="0" smtClean="0"/>
              <a:t>Darle click en ese símbolo que esta ubicado en la parte inferior derecha. </a:t>
            </a:r>
          </a:p>
          <a:p>
            <a:r>
              <a:rPr lang="es-MX" dirty="0" smtClean="0"/>
              <a:t>Una vez que este la presentación grande se debe de dar click en los recuadros que contenga una </a:t>
            </a:r>
          </a:p>
          <a:p>
            <a:r>
              <a:rPr lang="es-MX" dirty="0" smtClean="0"/>
              <a:t>estrellita y los va dirigir a la </a:t>
            </a:r>
          </a:p>
          <a:p>
            <a:r>
              <a:rPr lang="es-MX" dirty="0" smtClean="0"/>
              <a:t>Información, dando a la siguiente presentación te establecerá nuevamente al esquema.</a:t>
            </a:r>
          </a:p>
          <a:p>
            <a:endParaRPr lang="es-MX" dirty="0"/>
          </a:p>
          <a:p>
            <a:r>
              <a:rPr lang="es-MX" dirty="0" smtClean="0"/>
              <a:t>GRACIAS! </a:t>
            </a:r>
          </a:p>
          <a:p>
            <a:endParaRPr lang="es-MX" dirty="0" smtClean="0"/>
          </a:p>
          <a:p>
            <a:r>
              <a:rPr lang="es-MX" dirty="0" smtClean="0"/>
              <a:t> </a:t>
            </a:r>
            <a:endParaRPr lang="es-MX" dirty="0"/>
          </a:p>
        </p:txBody>
      </p:sp>
      <p:pic>
        <p:nvPicPr>
          <p:cNvPr id="4" name="Imagen 3"/>
          <p:cNvPicPr>
            <a:picLocks noChangeAspect="1"/>
          </p:cNvPicPr>
          <p:nvPr/>
        </p:nvPicPr>
        <p:blipFill rotWithShape="1">
          <a:blip r:embed="rId2"/>
          <a:srcRect l="52652" t="86131" b="4936"/>
          <a:stretch/>
        </p:blipFill>
        <p:spPr>
          <a:xfrm>
            <a:off x="4700788" y="4228838"/>
            <a:ext cx="6744237" cy="1751527"/>
          </a:xfrm>
          <a:prstGeom prst="rect">
            <a:avLst/>
          </a:prstGeom>
        </p:spPr>
      </p:pic>
      <p:cxnSp>
        <p:nvCxnSpPr>
          <p:cNvPr id="6" name="Conector recto de flecha 5"/>
          <p:cNvCxnSpPr/>
          <p:nvPr/>
        </p:nvCxnSpPr>
        <p:spPr>
          <a:xfrm>
            <a:off x="9079606" y="3807415"/>
            <a:ext cx="64395" cy="140379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1434384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73488" y="516164"/>
            <a:ext cx="11178861" cy="5447645"/>
          </a:xfrm>
          <a:prstGeom prst="rect">
            <a:avLst/>
          </a:prstGeom>
          <a:noFill/>
        </p:spPr>
        <p:txBody>
          <a:bodyPr wrap="square" rtlCol="0">
            <a:spAutoFit/>
          </a:bodyPr>
          <a:lstStyle/>
          <a:p>
            <a:r>
              <a:rPr lang="es-MX" sz="1600" dirty="0"/>
              <a:t>Se </a:t>
            </a:r>
            <a:r>
              <a:rPr lang="es-MX" sz="1650" dirty="0"/>
              <a:t>vinculan de cierta manera para ayudar a la educadora a no afectar o fragmentar la enseñanza del lenguaje de los niños</a:t>
            </a:r>
            <a:r>
              <a:rPr lang="es-MX" sz="1650" dirty="0" smtClean="0"/>
              <a:t>.</a:t>
            </a:r>
          </a:p>
          <a:p>
            <a:endParaRPr lang="es-MX" sz="1650" dirty="0"/>
          </a:p>
          <a:p>
            <a:r>
              <a:rPr lang="es-MX" sz="1650" dirty="0"/>
              <a:t>Se manejan de una manera en la que poco a poco se va involucrando al preescolar a situaciones diversas donde se propicien situaciones de la vida diaria haciendo este acercamiento con apoyo de lecturas de cuentos, revistas, periódicos o poemas</a:t>
            </a:r>
            <a:r>
              <a:rPr lang="es-MX" sz="1650" dirty="0" smtClean="0"/>
              <a:t>.</a:t>
            </a:r>
          </a:p>
          <a:p>
            <a:endParaRPr lang="es-MX" sz="1650" dirty="0"/>
          </a:p>
          <a:p>
            <a:r>
              <a:rPr lang="es-MX" sz="1650" dirty="0"/>
              <a:t>La educadora aquí entra en un lugar muy importante ya que no solo es para desarrollar las cosas del desempeño de  los niños en el lenguaje, sino como  modelo para ellos en diversas circunstancias , hablando de la oralidad se trata de que los niños se puedan manifestar de manera mas clara y adecuadamente, y para esto se debe poner el ejemplo, si ponemos en juego la escucha es súper  importante que maestra preste la debida atención a los niños y </a:t>
            </a:r>
            <a:r>
              <a:rPr lang="es-MX" sz="1650" dirty="0" smtClean="0"/>
              <a:t>a lo </a:t>
            </a:r>
            <a:r>
              <a:rPr lang="es-MX" sz="1650" dirty="0"/>
              <a:t>que ellos dicen , reflejar confianza para ellos y respeto. </a:t>
            </a:r>
            <a:endParaRPr lang="es-MX" sz="1650" dirty="0" smtClean="0"/>
          </a:p>
          <a:p>
            <a:endParaRPr lang="es-MX" sz="1650" dirty="0"/>
          </a:p>
          <a:p>
            <a:r>
              <a:rPr lang="es-MX" sz="1650" dirty="0"/>
              <a:t>La escuela en si tiene un gran trabajo y lo principal el tener las </a:t>
            </a:r>
            <a:endParaRPr lang="es-MX" sz="1650" dirty="0" smtClean="0"/>
          </a:p>
          <a:p>
            <a:r>
              <a:rPr lang="es-MX" sz="1650" dirty="0" smtClean="0"/>
              <a:t>oportunidades necesarias </a:t>
            </a:r>
            <a:r>
              <a:rPr lang="es-MX" sz="1650" dirty="0"/>
              <a:t>para generar el habla de nuevas palabras, </a:t>
            </a:r>
            <a:endParaRPr lang="es-MX" sz="1650" dirty="0" smtClean="0"/>
          </a:p>
          <a:p>
            <a:r>
              <a:rPr lang="es-MX" sz="1650" dirty="0" smtClean="0"/>
              <a:t>construir </a:t>
            </a:r>
            <a:r>
              <a:rPr lang="es-MX" sz="1650" dirty="0"/>
              <a:t>ideas más </a:t>
            </a:r>
            <a:r>
              <a:rPr lang="es-MX" sz="1650" dirty="0" smtClean="0"/>
              <a:t>claras y </a:t>
            </a:r>
            <a:r>
              <a:rPr lang="es-MX" sz="1650" dirty="0"/>
              <a:t>profundas con lo que necesita </a:t>
            </a:r>
            <a:endParaRPr lang="es-MX" sz="1650" dirty="0" smtClean="0"/>
          </a:p>
          <a:p>
            <a:r>
              <a:rPr lang="es-MX" sz="1650" dirty="0" smtClean="0"/>
              <a:t>y </a:t>
            </a:r>
            <a:r>
              <a:rPr lang="es-MX" sz="1650" dirty="0"/>
              <a:t>tener la amplitud de </a:t>
            </a:r>
            <a:r>
              <a:rPr lang="es-MX" sz="1650" dirty="0" smtClean="0"/>
              <a:t>escuchar.</a:t>
            </a:r>
          </a:p>
          <a:p>
            <a:r>
              <a:rPr lang="es-MX" sz="1650" dirty="0" smtClean="0"/>
              <a:t>Para </a:t>
            </a:r>
            <a:r>
              <a:rPr lang="es-MX" sz="1650" dirty="0"/>
              <a:t>ello es importante tanto el rol de los </a:t>
            </a:r>
            <a:r>
              <a:rPr lang="es-MX" sz="1650" dirty="0" smtClean="0"/>
              <a:t>alumnos </a:t>
            </a:r>
            <a:r>
              <a:rPr lang="es-MX" sz="1650" dirty="0"/>
              <a:t>y el de la educadora </a:t>
            </a:r>
            <a:endParaRPr lang="es-MX" sz="1650" dirty="0" smtClean="0"/>
          </a:p>
          <a:p>
            <a:r>
              <a:rPr lang="es-MX" sz="1650" dirty="0" smtClean="0"/>
              <a:t>como </a:t>
            </a:r>
            <a:r>
              <a:rPr lang="es-MX" sz="1650" dirty="0"/>
              <a:t>el de la organización y el desarrollo de los </a:t>
            </a:r>
            <a:r>
              <a:rPr lang="es-MX" sz="1650" dirty="0" smtClean="0"/>
              <a:t>contenidos. </a:t>
            </a:r>
            <a:endParaRPr lang="es-MX" sz="1650" dirty="0"/>
          </a:p>
          <a:p>
            <a:endParaRPr lang="es-MX" dirty="0"/>
          </a:p>
        </p:txBody>
      </p:sp>
      <p:pic>
        <p:nvPicPr>
          <p:cNvPr id="4098" name="Picture 2" descr="Las Reliquias Normalist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74140" y="3876543"/>
            <a:ext cx="3746172" cy="23479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65384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64362" y="2319862"/>
            <a:ext cx="9068586" cy="2590800"/>
          </a:xfrm>
        </p:spPr>
        <p:txBody>
          <a:bodyPr/>
          <a:lstStyle/>
          <a:p>
            <a:r>
              <a:rPr lang="es-MX" sz="4800" b="1" i="1" dirty="0"/>
              <a:t>Prácticas de enseñanza que favorecen la construcción de usuarios plenos del lenguaje...</a:t>
            </a:r>
            <a:br>
              <a:rPr lang="es-MX" sz="4800" b="1" i="1" dirty="0"/>
            </a:br>
            <a:endParaRPr lang="es-MX" sz="4800" dirty="0"/>
          </a:p>
        </p:txBody>
      </p:sp>
      <p:sp>
        <p:nvSpPr>
          <p:cNvPr id="3" name="Subtítulo 2"/>
          <p:cNvSpPr>
            <a:spLocks noGrp="1"/>
          </p:cNvSpPr>
          <p:nvPr>
            <p:ph type="subTitle" idx="1"/>
          </p:nvPr>
        </p:nvSpPr>
        <p:spPr/>
        <p:txBody>
          <a:bodyPr/>
          <a:lstStyle/>
          <a:p>
            <a:r>
              <a:rPr lang="es-MX" dirty="0" smtClean="0"/>
              <a:t>Diana Martinez Rodriguez </a:t>
            </a:r>
            <a:endParaRPr lang="es-MX" dirty="0"/>
          </a:p>
        </p:txBody>
      </p:sp>
    </p:spTree>
    <p:extLst>
      <p:ext uri="{BB962C8B-B14F-4D97-AF65-F5344CB8AC3E}">
        <p14:creationId xmlns:p14="http://schemas.microsoft.com/office/powerpoint/2010/main" val="2115970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157817" y="310036"/>
            <a:ext cx="4314422" cy="875764"/>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CuadroTexto 4"/>
          <p:cNvSpPr txBox="1"/>
          <p:nvPr/>
        </p:nvSpPr>
        <p:spPr>
          <a:xfrm>
            <a:off x="3421833" y="554270"/>
            <a:ext cx="3786389" cy="338554"/>
          </a:xfrm>
          <a:prstGeom prst="rect">
            <a:avLst/>
          </a:prstGeom>
          <a:noFill/>
        </p:spPr>
        <p:txBody>
          <a:bodyPr wrap="square" rtlCol="0">
            <a:spAutoFit/>
          </a:bodyPr>
          <a:lstStyle/>
          <a:p>
            <a:r>
              <a:rPr lang="es-MX" sz="1600" dirty="0" smtClean="0"/>
              <a:t>Practicas de enseñanza del leguaje </a:t>
            </a:r>
            <a:endParaRPr lang="es-MX" sz="1600" dirty="0"/>
          </a:p>
        </p:txBody>
      </p:sp>
      <p:sp>
        <p:nvSpPr>
          <p:cNvPr id="6" name="Rectángulo redondeado 5">
            <a:hlinkClick r:id="rId2" action="ppaction://hlinksldjump"/>
          </p:cNvPr>
          <p:cNvSpPr/>
          <p:nvPr/>
        </p:nvSpPr>
        <p:spPr>
          <a:xfrm>
            <a:off x="424412" y="1331008"/>
            <a:ext cx="3709942" cy="1194898"/>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ln w="0"/>
              <a:solidFill>
                <a:schemeClr val="tx1"/>
              </a:solidFill>
              <a:effectLst>
                <a:outerShdw blurRad="38100" dist="19050" dir="2700000" algn="tl" rotWithShape="0">
                  <a:schemeClr val="dk1">
                    <a:alpha val="40000"/>
                  </a:schemeClr>
                </a:outerShdw>
              </a:effectLst>
            </a:endParaRPr>
          </a:p>
        </p:txBody>
      </p:sp>
      <p:sp>
        <p:nvSpPr>
          <p:cNvPr id="7" name="Rectángulo 6"/>
          <p:cNvSpPr/>
          <p:nvPr/>
        </p:nvSpPr>
        <p:spPr>
          <a:xfrm>
            <a:off x="-509718" y="1526181"/>
            <a:ext cx="5578202" cy="523220"/>
          </a:xfrm>
          <a:prstGeom prst="rect">
            <a:avLst/>
          </a:prstGeom>
          <a:noFill/>
        </p:spPr>
        <p:txBody>
          <a:bodyPr wrap="square" lIns="91440" tIns="45720" rIns="91440" bIns="45720">
            <a:spAutoFit/>
          </a:bodyPr>
          <a:lstStyle/>
          <a:p>
            <a:pPr algn="ctr"/>
            <a:r>
              <a:rPr lang="es-ES" sz="28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Enfoque pedagógico</a:t>
            </a:r>
            <a:endParaRPr lang="es-E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8" name="Estrella de 5 puntas 7"/>
          <p:cNvSpPr/>
          <p:nvPr/>
        </p:nvSpPr>
        <p:spPr>
          <a:xfrm>
            <a:off x="3536824" y="1980403"/>
            <a:ext cx="489397" cy="553792"/>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Rectángulo redondeado 8">
            <a:hlinkClick r:id="rId3" action="ppaction://hlinksldjump"/>
          </p:cNvPr>
          <p:cNvSpPr/>
          <p:nvPr/>
        </p:nvSpPr>
        <p:spPr>
          <a:xfrm>
            <a:off x="5315027" y="5110019"/>
            <a:ext cx="2871784" cy="1285506"/>
          </a:xfrm>
          <a:prstGeom prst="roundRect">
            <a:avLst/>
          </a:prstGeom>
          <a:solidFill>
            <a:srgbClr val="A50021"/>
          </a:solidFill>
          <a:ln>
            <a:solidFill>
              <a:srgbClr val="A500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Rectángulo 9"/>
          <p:cNvSpPr/>
          <p:nvPr/>
        </p:nvSpPr>
        <p:spPr>
          <a:xfrm>
            <a:off x="4988959" y="5350051"/>
            <a:ext cx="3022100" cy="707886"/>
          </a:xfrm>
          <a:prstGeom prst="rect">
            <a:avLst/>
          </a:prstGeom>
          <a:noFill/>
        </p:spPr>
        <p:txBody>
          <a:bodyPr wrap="square" lIns="91440" tIns="45720" rIns="91440" bIns="45720">
            <a:spAutoFit/>
          </a:bodyPr>
          <a:lstStyle/>
          <a:p>
            <a:pPr algn="ctr"/>
            <a:r>
              <a:rPr lang="es-ES" sz="2000" b="1" dirty="0" smtClean="0">
                <a:ln w="9525">
                  <a:solidFill>
                    <a:schemeClr val="bg1"/>
                  </a:solidFill>
                  <a:prstDash val="solid"/>
                </a:ln>
                <a:effectLst>
                  <a:outerShdw blurRad="12700" dist="38100" dir="2700000" algn="tl" rotWithShape="0">
                    <a:schemeClr val="bg1">
                      <a:lumMod val="50000"/>
                    </a:schemeClr>
                  </a:outerShdw>
                </a:effectLst>
              </a:rPr>
              <a:t>Organización de contenidos </a:t>
            </a:r>
            <a:endParaRPr lang="es-ES" sz="20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11" name="Estrella de 5 puntas 10"/>
          <p:cNvSpPr/>
          <p:nvPr/>
        </p:nvSpPr>
        <p:spPr>
          <a:xfrm>
            <a:off x="7525033" y="5708421"/>
            <a:ext cx="489397" cy="553792"/>
          </a:xfrm>
          <a:prstGeom prst="star5">
            <a:avLst>
              <a:gd name="adj" fmla="val 21202"/>
              <a:gd name="hf" fmla="val 105146"/>
              <a:gd name="vf" fmla="val 11055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Rectángulo 11"/>
          <p:cNvSpPr/>
          <p:nvPr/>
        </p:nvSpPr>
        <p:spPr>
          <a:xfrm>
            <a:off x="612401" y="2672897"/>
            <a:ext cx="3471271" cy="1983346"/>
          </a:xfrm>
          <a:prstGeom prst="rect">
            <a:avLst/>
          </a:prstGeom>
          <a:solidFill>
            <a:srgbClr val="E65C7D"/>
          </a:solidFill>
          <a:ln>
            <a:solidFill>
              <a:srgbClr val="E65C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CuadroTexto 12"/>
          <p:cNvSpPr txBox="1"/>
          <p:nvPr/>
        </p:nvSpPr>
        <p:spPr>
          <a:xfrm>
            <a:off x="820903" y="2772274"/>
            <a:ext cx="2846230" cy="1815882"/>
          </a:xfrm>
          <a:prstGeom prst="rect">
            <a:avLst/>
          </a:prstGeom>
          <a:noFill/>
        </p:spPr>
        <p:txBody>
          <a:bodyPr wrap="square" rtlCol="0">
            <a:spAutoFit/>
          </a:bodyPr>
          <a:lstStyle/>
          <a:p>
            <a:r>
              <a:rPr lang="es-MX" sz="1400" dirty="0" smtClean="0"/>
              <a:t>Situaciones de la escuela que permitan que los niños: </a:t>
            </a:r>
          </a:p>
          <a:p>
            <a:pPr marL="285750" indent="-285750">
              <a:buFont typeface="Arial" panose="020B0604020202020204" pitchFamily="34" charset="0"/>
              <a:buChar char="•"/>
            </a:pPr>
            <a:r>
              <a:rPr lang="es-MX" sz="1400" dirty="0" smtClean="0"/>
              <a:t>Hablen</a:t>
            </a:r>
          </a:p>
          <a:p>
            <a:pPr marL="285750" indent="-285750">
              <a:buFont typeface="Arial" panose="020B0604020202020204" pitchFamily="34" charset="0"/>
              <a:buChar char="•"/>
            </a:pPr>
            <a:r>
              <a:rPr lang="es-MX" sz="1400" dirty="0" smtClean="0"/>
              <a:t>Respondan</a:t>
            </a:r>
          </a:p>
          <a:p>
            <a:pPr marL="285750" indent="-285750">
              <a:buFont typeface="Arial" panose="020B0604020202020204" pitchFamily="34" charset="0"/>
              <a:buChar char="•"/>
            </a:pPr>
            <a:r>
              <a:rPr lang="es-MX" sz="1400" dirty="0" smtClean="0"/>
              <a:t>Exploren</a:t>
            </a:r>
          </a:p>
          <a:p>
            <a:pPr marL="285750" indent="-285750">
              <a:buFont typeface="Arial" panose="020B0604020202020204" pitchFamily="34" charset="0"/>
              <a:buChar char="•"/>
            </a:pPr>
            <a:r>
              <a:rPr lang="es-MX" sz="1400" dirty="0" smtClean="0"/>
              <a:t>Comenten</a:t>
            </a:r>
          </a:p>
          <a:p>
            <a:pPr marL="285750" indent="-285750">
              <a:buFont typeface="Arial" panose="020B0604020202020204" pitchFamily="34" charset="0"/>
              <a:buChar char="•"/>
            </a:pPr>
            <a:r>
              <a:rPr lang="es-MX" sz="1400" dirty="0" smtClean="0"/>
              <a:t>Escriban</a:t>
            </a:r>
          </a:p>
          <a:p>
            <a:pPr marL="285750" indent="-285750">
              <a:buFont typeface="Arial" panose="020B0604020202020204" pitchFamily="34" charset="0"/>
              <a:buChar char="•"/>
            </a:pPr>
            <a:r>
              <a:rPr lang="es-MX" sz="1400" dirty="0" smtClean="0"/>
              <a:t>comuniquen</a:t>
            </a:r>
            <a:endParaRPr lang="es-MX" sz="1400" dirty="0"/>
          </a:p>
        </p:txBody>
      </p:sp>
      <p:sp>
        <p:nvSpPr>
          <p:cNvPr id="14" name="Rectángulo 13"/>
          <p:cNvSpPr/>
          <p:nvPr/>
        </p:nvSpPr>
        <p:spPr>
          <a:xfrm>
            <a:off x="943585" y="4901471"/>
            <a:ext cx="3422352" cy="1605046"/>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CuadroTexto 14"/>
          <p:cNvSpPr txBox="1"/>
          <p:nvPr/>
        </p:nvSpPr>
        <p:spPr>
          <a:xfrm>
            <a:off x="1190409" y="4935744"/>
            <a:ext cx="2865548" cy="1754326"/>
          </a:xfrm>
          <a:prstGeom prst="rect">
            <a:avLst/>
          </a:prstGeom>
          <a:noFill/>
        </p:spPr>
        <p:txBody>
          <a:bodyPr wrap="square" rtlCol="0">
            <a:spAutoFit/>
          </a:bodyPr>
          <a:lstStyle/>
          <a:p>
            <a:r>
              <a:rPr lang="es-MX" dirty="0" smtClean="0"/>
              <a:t>Papel de la educadora</a:t>
            </a:r>
          </a:p>
          <a:p>
            <a:pPr marL="285750" indent="-285750">
              <a:buFont typeface="Arial" panose="020B0604020202020204" pitchFamily="34" charset="0"/>
              <a:buChar char="•"/>
            </a:pPr>
            <a:r>
              <a:rPr lang="es-MX" dirty="0" smtClean="0"/>
              <a:t>Oriente</a:t>
            </a:r>
          </a:p>
          <a:p>
            <a:pPr marL="285750" indent="-285750">
              <a:buFont typeface="Arial" panose="020B0604020202020204" pitchFamily="34" charset="0"/>
              <a:buChar char="•"/>
            </a:pPr>
            <a:r>
              <a:rPr lang="es-MX" dirty="0" smtClean="0"/>
              <a:t>Favorezca respeto</a:t>
            </a:r>
          </a:p>
          <a:p>
            <a:pPr marL="285750" indent="-285750">
              <a:buFont typeface="Arial" panose="020B0604020202020204" pitchFamily="34" charset="0"/>
              <a:buChar char="•"/>
            </a:pPr>
            <a:r>
              <a:rPr lang="es-MX" dirty="0" smtClean="0"/>
              <a:t>Usaría de textos</a:t>
            </a:r>
          </a:p>
          <a:p>
            <a:pPr marL="285750" indent="-285750">
              <a:buFont typeface="Arial" panose="020B0604020202020204" pitchFamily="34" charset="0"/>
              <a:buChar char="•"/>
            </a:pPr>
            <a:r>
              <a:rPr lang="es-MX" dirty="0" smtClean="0"/>
              <a:t>Escriba y lea textos </a:t>
            </a:r>
          </a:p>
          <a:p>
            <a:endParaRPr lang="es-MX" dirty="0"/>
          </a:p>
        </p:txBody>
      </p:sp>
      <p:sp>
        <p:nvSpPr>
          <p:cNvPr id="16" name="Rectángulo 15"/>
          <p:cNvSpPr/>
          <p:nvPr/>
        </p:nvSpPr>
        <p:spPr>
          <a:xfrm>
            <a:off x="3534395" y="2129588"/>
            <a:ext cx="562934" cy="369332"/>
          </a:xfrm>
          <a:prstGeom prst="rect">
            <a:avLst/>
          </a:prstGeom>
          <a:noFill/>
        </p:spPr>
        <p:txBody>
          <a:bodyPr wrap="square" lIns="91440" tIns="45720" rIns="91440" bIns="45720">
            <a:spAutoFit/>
          </a:bodyPr>
          <a:lstStyle/>
          <a:p>
            <a:pPr algn="ctr"/>
            <a:r>
              <a:rPr lang="es-ES" b="0" cap="none" spc="0" dirty="0" smtClean="0">
                <a:ln w="0"/>
                <a:solidFill>
                  <a:schemeClr val="tx1"/>
                </a:solidFill>
                <a:effectLst>
                  <a:outerShdw blurRad="38100" dist="19050" dir="2700000" algn="tl" rotWithShape="0">
                    <a:schemeClr val="dk1">
                      <a:alpha val="40000"/>
                    </a:schemeClr>
                  </a:outerShdw>
                </a:effectLst>
              </a:rPr>
              <a:t>1</a:t>
            </a:r>
            <a:endParaRPr lang="es-ES" b="0" cap="none" spc="0" dirty="0">
              <a:ln w="0"/>
              <a:solidFill>
                <a:schemeClr val="tx1"/>
              </a:solidFill>
              <a:effectLst>
                <a:outerShdw blurRad="38100" dist="19050" dir="2700000" algn="tl" rotWithShape="0">
                  <a:schemeClr val="dk1">
                    <a:alpha val="40000"/>
                  </a:schemeClr>
                </a:outerShdw>
              </a:effectLst>
            </a:endParaRPr>
          </a:p>
        </p:txBody>
      </p:sp>
      <p:sp>
        <p:nvSpPr>
          <p:cNvPr id="20" name="Rectángulo 19"/>
          <p:cNvSpPr/>
          <p:nvPr/>
        </p:nvSpPr>
        <p:spPr>
          <a:xfrm>
            <a:off x="7586667" y="5852298"/>
            <a:ext cx="284052" cy="307777"/>
          </a:xfrm>
          <a:prstGeom prst="rect">
            <a:avLst/>
          </a:prstGeom>
          <a:noFill/>
        </p:spPr>
        <p:txBody>
          <a:bodyPr wrap="none" lIns="91440" tIns="45720" rIns="91440" bIns="45720">
            <a:spAutoFit/>
          </a:bodyPr>
          <a:lstStyle/>
          <a:p>
            <a:pPr algn="ctr"/>
            <a:r>
              <a:rPr lang="es-ES" sz="1400" b="0" cap="none" spc="0" dirty="0" smtClean="0">
                <a:ln w="0"/>
                <a:solidFill>
                  <a:schemeClr val="tx1"/>
                </a:solidFill>
                <a:effectLst>
                  <a:outerShdw blurRad="38100" dist="19050" dir="2700000" algn="tl" rotWithShape="0">
                    <a:schemeClr val="dk1">
                      <a:alpha val="40000"/>
                    </a:schemeClr>
                  </a:outerShdw>
                </a:effectLst>
              </a:rPr>
              <a:t>2</a:t>
            </a:r>
            <a:endParaRPr lang="es-ES" sz="1400" b="0" cap="none" spc="0" dirty="0">
              <a:ln w="0"/>
              <a:solidFill>
                <a:schemeClr val="tx1"/>
              </a:solidFill>
              <a:effectLst>
                <a:outerShdw blurRad="38100" dist="19050" dir="2700000" algn="tl" rotWithShape="0">
                  <a:schemeClr val="dk1">
                    <a:alpha val="40000"/>
                  </a:schemeClr>
                </a:outerShdw>
              </a:effectLst>
            </a:endParaRPr>
          </a:p>
        </p:txBody>
      </p:sp>
      <p:sp>
        <p:nvSpPr>
          <p:cNvPr id="21" name="Rectángulo redondeado 20">
            <a:hlinkClick r:id="rId4" action="ppaction://hlinksldjump"/>
          </p:cNvPr>
          <p:cNvSpPr/>
          <p:nvPr/>
        </p:nvSpPr>
        <p:spPr>
          <a:xfrm>
            <a:off x="8493379" y="423316"/>
            <a:ext cx="3141241" cy="1364475"/>
          </a:xfrm>
          <a:prstGeom prst="roundRect">
            <a:avLst/>
          </a:prstGeom>
          <a:solidFill>
            <a:srgbClr val="9A668B"/>
          </a:solidFill>
          <a:ln>
            <a:solidFill>
              <a:srgbClr val="9A66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Rectángulo 21"/>
          <p:cNvSpPr/>
          <p:nvPr/>
        </p:nvSpPr>
        <p:spPr>
          <a:xfrm>
            <a:off x="8556867" y="631970"/>
            <a:ext cx="3002745" cy="369332"/>
          </a:xfrm>
          <a:prstGeom prst="rect">
            <a:avLst/>
          </a:prstGeom>
          <a:noFill/>
        </p:spPr>
        <p:txBody>
          <a:bodyPr wrap="none" lIns="91440" tIns="45720" rIns="91440" bIns="45720">
            <a:spAutoFit/>
          </a:bodyPr>
          <a:lstStyle/>
          <a:p>
            <a:pPr algn="ctr"/>
            <a:r>
              <a:rPr lang="es-ES" b="1" dirty="0" smtClean="0">
                <a:ln w="9525">
                  <a:solidFill>
                    <a:schemeClr val="bg1"/>
                  </a:solidFill>
                  <a:prstDash val="solid"/>
                </a:ln>
                <a:effectLst>
                  <a:outerShdw blurRad="12700" dist="38100" dir="2700000" algn="tl" rotWithShape="0">
                    <a:schemeClr val="bg1">
                      <a:lumMod val="50000"/>
                    </a:schemeClr>
                  </a:outerShdw>
                </a:effectLst>
              </a:rPr>
              <a:t>Orientaciones didácticas</a:t>
            </a:r>
            <a:endParaRPr lang="es-ES"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23" name="Estrella de 5 puntas 22"/>
          <p:cNvSpPr/>
          <p:nvPr/>
        </p:nvSpPr>
        <p:spPr>
          <a:xfrm>
            <a:off x="10922932" y="1105553"/>
            <a:ext cx="489397" cy="553792"/>
          </a:xfrm>
          <a:prstGeom prst="star5">
            <a:avLst>
              <a:gd name="adj" fmla="val 23305"/>
              <a:gd name="hf" fmla="val 105146"/>
              <a:gd name="vf" fmla="val 11055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Rectángulo 23"/>
          <p:cNvSpPr/>
          <p:nvPr/>
        </p:nvSpPr>
        <p:spPr>
          <a:xfrm>
            <a:off x="11011177" y="1280010"/>
            <a:ext cx="312906" cy="369332"/>
          </a:xfrm>
          <a:prstGeom prst="rect">
            <a:avLst/>
          </a:prstGeom>
          <a:noFill/>
        </p:spPr>
        <p:txBody>
          <a:bodyPr wrap="none" lIns="91440" tIns="45720" rIns="91440" bIns="45720">
            <a:spAutoFit/>
          </a:bodyPr>
          <a:lstStyle/>
          <a:p>
            <a:pPr algn="ctr"/>
            <a:r>
              <a:rPr lang="es-ES" b="0" cap="none" spc="0" dirty="0" smtClean="0">
                <a:ln w="0"/>
                <a:solidFill>
                  <a:schemeClr val="tx1"/>
                </a:solidFill>
                <a:effectLst>
                  <a:outerShdw blurRad="38100" dist="19050" dir="2700000" algn="tl" rotWithShape="0">
                    <a:schemeClr val="dk1">
                      <a:alpha val="40000"/>
                    </a:schemeClr>
                  </a:outerShdw>
                </a:effectLst>
              </a:rPr>
              <a:t>3</a:t>
            </a:r>
            <a:endParaRPr lang="es-ES" b="0" cap="none" spc="0" dirty="0">
              <a:ln w="0"/>
              <a:solidFill>
                <a:schemeClr val="tx1"/>
              </a:solidFill>
              <a:effectLst>
                <a:outerShdw blurRad="38100" dist="19050" dir="2700000" algn="tl" rotWithShape="0">
                  <a:schemeClr val="dk1">
                    <a:alpha val="40000"/>
                  </a:schemeClr>
                </a:outerShdw>
              </a:effectLst>
            </a:endParaRPr>
          </a:p>
        </p:txBody>
      </p:sp>
      <p:cxnSp>
        <p:nvCxnSpPr>
          <p:cNvPr id="30" name="Conector recto de flecha 29"/>
          <p:cNvCxnSpPr/>
          <p:nvPr/>
        </p:nvCxnSpPr>
        <p:spPr>
          <a:xfrm flipH="1">
            <a:off x="4365937" y="1287887"/>
            <a:ext cx="437883" cy="53106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3" name="Conector recto 32"/>
          <p:cNvCxnSpPr/>
          <p:nvPr/>
        </p:nvCxnSpPr>
        <p:spPr>
          <a:xfrm>
            <a:off x="517381" y="2455435"/>
            <a:ext cx="95020" cy="209173"/>
          </a:xfrm>
          <a:prstGeom prst="line">
            <a:avLst/>
          </a:prstGeom>
        </p:spPr>
        <p:style>
          <a:lnRef idx="3">
            <a:schemeClr val="dk1"/>
          </a:lnRef>
          <a:fillRef idx="0">
            <a:schemeClr val="dk1"/>
          </a:fillRef>
          <a:effectRef idx="2">
            <a:schemeClr val="dk1"/>
          </a:effectRef>
          <a:fontRef idx="minor">
            <a:schemeClr val="tx1"/>
          </a:fontRef>
        </p:style>
      </p:cxnSp>
      <p:pic>
        <p:nvPicPr>
          <p:cNvPr id="34" name="Imagen 33"/>
          <p:cNvPicPr>
            <a:picLocks noChangeAspect="1"/>
          </p:cNvPicPr>
          <p:nvPr/>
        </p:nvPicPr>
        <p:blipFill>
          <a:blip r:embed="rId5"/>
          <a:stretch>
            <a:fillRect/>
          </a:stretch>
        </p:blipFill>
        <p:spPr>
          <a:xfrm>
            <a:off x="617728" y="4635743"/>
            <a:ext cx="406349" cy="664935"/>
          </a:xfrm>
          <a:prstGeom prst="rect">
            <a:avLst/>
          </a:prstGeom>
        </p:spPr>
      </p:pic>
      <p:cxnSp>
        <p:nvCxnSpPr>
          <p:cNvPr id="36" name="Conector recto de flecha 35"/>
          <p:cNvCxnSpPr/>
          <p:nvPr/>
        </p:nvCxnSpPr>
        <p:spPr>
          <a:xfrm>
            <a:off x="7517077" y="554270"/>
            <a:ext cx="931464" cy="52473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9" name="Conector recto de flecha 38"/>
          <p:cNvCxnSpPr/>
          <p:nvPr/>
        </p:nvCxnSpPr>
        <p:spPr>
          <a:xfrm>
            <a:off x="4397497" y="5634011"/>
            <a:ext cx="949090" cy="10781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Rectángulo redondeado 43">
            <a:hlinkClick r:id="rId6" action="ppaction://hlinksldjump"/>
          </p:cNvPr>
          <p:cNvSpPr/>
          <p:nvPr/>
        </p:nvSpPr>
        <p:spPr>
          <a:xfrm>
            <a:off x="7769731" y="2664608"/>
            <a:ext cx="3642598" cy="1598299"/>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Rectángulo 44"/>
          <p:cNvSpPr/>
          <p:nvPr/>
        </p:nvSpPr>
        <p:spPr>
          <a:xfrm>
            <a:off x="7982809" y="2849191"/>
            <a:ext cx="2468946" cy="954107"/>
          </a:xfrm>
          <a:prstGeom prst="rect">
            <a:avLst/>
          </a:prstGeom>
          <a:noFill/>
        </p:spPr>
        <p:txBody>
          <a:bodyPr wrap="none" lIns="91440" tIns="45720" rIns="91440" bIns="45720">
            <a:spAutoFit/>
          </a:bodyPr>
          <a:lstStyle/>
          <a:p>
            <a:pPr algn="ctr"/>
            <a:r>
              <a:rPr lang="es-ES" sz="2800" b="0" cap="none" spc="0" dirty="0" smtClean="0">
                <a:ln w="0"/>
                <a:solidFill>
                  <a:schemeClr val="tx1"/>
                </a:solidFill>
                <a:effectLst>
                  <a:outerShdw blurRad="38100" dist="19050" dir="2700000" algn="tl" rotWithShape="0">
                    <a:schemeClr val="dk1">
                      <a:alpha val="40000"/>
                    </a:schemeClr>
                  </a:outerShdw>
                </a:effectLst>
              </a:rPr>
              <a:t>Articulación</a:t>
            </a:r>
          </a:p>
          <a:p>
            <a:pPr algn="ctr"/>
            <a:r>
              <a:rPr lang="es-ES" sz="2800" dirty="0" smtClean="0">
                <a:ln w="0"/>
                <a:effectLst>
                  <a:outerShdw blurRad="38100" dist="19050" dir="2700000" algn="tl" rotWithShape="0">
                    <a:schemeClr val="dk1">
                      <a:alpha val="40000"/>
                    </a:schemeClr>
                  </a:outerShdw>
                </a:effectLst>
              </a:rPr>
              <a:t>(vinculación)</a:t>
            </a:r>
            <a:endParaRPr lang="es-ES" sz="2800" b="0" cap="none" spc="0" dirty="0">
              <a:ln w="0"/>
              <a:solidFill>
                <a:schemeClr val="tx1"/>
              </a:solidFill>
              <a:effectLst>
                <a:outerShdw blurRad="38100" dist="19050" dir="2700000" algn="tl" rotWithShape="0">
                  <a:schemeClr val="dk1">
                    <a:alpha val="40000"/>
                  </a:schemeClr>
                </a:outerShdw>
              </a:effectLst>
            </a:endParaRPr>
          </a:p>
        </p:txBody>
      </p:sp>
      <p:sp>
        <p:nvSpPr>
          <p:cNvPr id="46" name="Estrella de 5 puntas 45"/>
          <p:cNvSpPr/>
          <p:nvPr/>
        </p:nvSpPr>
        <p:spPr>
          <a:xfrm>
            <a:off x="10637949" y="3664570"/>
            <a:ext cx="529681" cy="598337"/>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Rectángulo 46"/>
          <p:cNvSpPr/>
          <p:nvPr/>
        </p:nvSpPr>
        <p:spPr>
          <a:xfrm>
            <a:off x="10746336" y="3803298"/>
            <a:ext cx="312906" cy="369332"/>
          </a:xfrm>
          <a:prstGeom prst="rect">
            <a:avLst/>
          </a:prstGeom>
          <a:noFill/>
        </p:spPr>
        <p:txBody>
          <a:bodyPr wrap="none" lIns="91440" tIns="45720" rIns="91440" bIns="45720">
            <a:spAutoFit/>
          </a:bodyPr>
          <a:lstStyle/>
          <a:p>
            <a:pPr algn="ctr"/>
            <a:r>
              <a:rPr lang="es-ES" b="0" cap="none" spc="0" dirty="0" smtClean="0">
                <a:ln w="0"/>
                <a:solidFill>
                  <a:schemeClr val="tx1"/>
                </a:solidFill>
                <a:effectLst>
                  <a:outerShdw blurRad="38100" dist="19050" dir="2700000" algn="tl" rotWithShape="0">
                    <a:schemeClr val="dk1">
                      <a:alpha val="40000"/>
                    </a:schemeClr>
                  </a:outerShdw>
                </a:effectLst>
              </a:rPr>
              <a:t>4</a:t>
            </a:r>
            <a:endParaRPr lang="es-ES" b="0" cap="none" spc="0" dirty="0">
              <a:ln w="0"/>
              <a:solidFill>
                <a:schemeClr val="tx1"/>
              </a:solidFill>
              <a:effectLst>
                <a:outerShdw blurRad="38100" dist="19050" dir="2700000" algn="tl" rotWithShape="0">
                  <a:schemeClr val="dk1">
                    <a:alpha val="40000"/>
                  </a:schemeClr>
                </a:outerShdw>
              </a:effectLst>
            </a:endParaRPr>
          </a:p>
        </p:txBody>
      </p:sp>
      <p:cxnSp>
        <p:nvCxnSpPr>
          <p:cNvPr id="49" name="Conector recto de flecha 48"/>
          <p:cNvCxnSpPr/>
          <p:nvPr/>
        </p:nvCxnSpPr>
        <p:spPr>
          <a:xfrm>
            <a:off x="4134354" y="2257299"/>
            <a:ext cx="3337885" cy="89802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1" name="Conector recto de flecha 50"/>
          <p:cNvCxnSpPr/>
          <p:nvPr/>
        </p:nvCxnSpPr>
        <p:spPr>
          <a:xfrm flipV="1">
            <a:off x="6044076" y="3664570"/>
            <a:ext cx="1539461" cy="130364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3" name="Conector recto de flecha 52"/>
          <p:cNvCxnSpPr/>
          <p:nvPr/>
        </p:nvCxnSpPr>
        <p:spPr>
          <a:xfrm flipH="1">
            <a:off x="8281115" y="1404530"/>
            <a:ext cx="152995" cy="105090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6393940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056067" y="1210614"/>
            <a:ext cx="6928834" cy="4401205"/>
          </a:xfrm>
          <a:prstGeom prst="rect">
            <a:avLst/>
          </a:prstGeom>
          <a:noFill/>
        </p:spPr>
        <p:txBody>
          <a:bodyPr wrap="square" rtlCol="0">
            <a:spAutoFit/>
          </a:bodyPr>
          <a:lstStyle/>
          <a:p>
            <a:r>
              <a:rPr lang="es-MX" sz="2000" dirty="0" smtClean="0"/>
              <a:t>Se enfoca a que los niños gradualmente logren expresar ideas acerca de sus sentimientos por  medio de la interacción con el docente o compañeros del grupo.</a:t>
            </a:r>
          </a:p>
          <a:p>
            <a:endParaRPr lang="es-MX" sz="2000" dirty="0" smtClean="0"/>
          </a:p>
          <a:p>
            <a:r>
              <a:rPr lang="es-MX" sz="2000" dirty="0" smtClean="0"/>
              <a:t>Implica que los niños logren estructurar enunciados mas largos y mejor articulados. </a:t>
            </a:r>
          </a:p>
          <a:p>
            <a:endParaRPr lang="es-MX" sz="2000" dirty="0" smtClean="0"/>
          </a:p>
          <a:p>
            <a:r>
              <a:rPr lang="es-MX" sz="2000" dirty="0" smtClean="0"/>
              <a:t>La tarea de la escuela es crear oportunidades para hablar, aprender a utilizar nuevas palabras.</a:t>
            </a:r>
          </a:p>
          <a:p>
            <a:endParaRPr lang="es-MX" sz="2000" dirty="0" smtClean="0"/>
          </a:p>
          <a:p>
            <a:r>
              <a:rPr lang="es-MX" sz="2000" dirty="0" smtClean="0"/>
              <a:t>Se pretende la aproximación a la lectura pero de ninguna manera se espera que salgan leyendo o escribiendo.  </a:t>
            </a:r>
            <a:endParaRPr lang="es-MX" sz="2000" dirty="0"/>
          </a:p>
        </p:txBody>
      </p:sp>
      <p:pic>
        <p:nvPicPr>
          <p:cNvPr id="2050" name="Picture 2" descr="Niño escribiendo Imágenes Vectoriales, Ilustraciones Libres d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5327" y="2743200"/>
            <a:ext cx="2971800"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31441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157817" y="310036"/>
            <a:ext cx="4314422" cy="875764"/>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CuadroTexto 4"/>
          <p:cNvSpPr txBox="1"/>
          <p:nvPr/>
        </p:nvSpPr>
        <p:spPr>
          <a:xfrm>
            <a:off x="3421833" y="554270"/>
            <a:ext cx="3786389" cy="338554"/>
          </a:xfrm>
          <a:prstGeom prst="rect">
            <a:avLst/>
          </a:prstGeom>
          <a:noFill/>
        </p:spPr>
        <p:txBody>
          <a:bodyPr wrap="square" rtlCol="0">
            <a:spAutoFit/>
          </a:bodyPr>
          <a:lstStyle/>
          <a:p>
            <a:r>
              <a:rPr lang="es-MX" sz="1600" dirty="0" smtClean="0"/>
              <a:t>Practicas de enseñanza del leguaje </a:t>
            </a:r>
            <a:endParaRPr lang="es-MX" sz="1600" dirty="0"/>
          </a:p>
        </p:txBody>
      </p:sp>
      <p:sp>
        <p:nvSpPr>
          <p:cNvPr id="6" name="Rectángulo redondeado 5">
            <a:hlinkClick r:id="rId2" action="ppaction://hlinksldjump"/>
          </p:cNvPr>
          <p:cNvSpPr/>
          <p:nvPr/>
        </p:nvSpPr>
        <p:spPr>
          <a:xfrm>
            <a:off x="424412" y="1331008"/>
            <a:ext cx="3709942" cy="1194898"/>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ln w="0"/>
              <a:solidFill>
                <a:schemeClr val="tx1"/>
              </a:solidFill>
              <a:effectLst>
                <a:outerShdw blurRad="38100" dist="19050" dir="2700000" algn="tl" rotWithShape="0">
                  <a:schemeClr val="dk1">
                    <a:alpha val="40000"/>
                  </a:schemeClr>
                </a:outerShdw>
              </a:effectLst>
            </a:endParaRPr>
          </a:p>
        </p:txBody>
      </p:sp>
      <p:sp>
        <p:nvSpPr>
          <p:cNvPr id="7" name="Rectángulo 6"/>
          <p:cNvSpPr/>
          <p:nvPr/>
        </p:nvSpPr>
        <p:spPr>
          <a:xfrm>
            <a:off x="-509718" y="1526181"/>
            <a:ext cx="5578202" cy="523220"/>
          </a:xfrm>
          <a:prstGeom prst="rect">
            <a:avLst/>
          </a:prstGeom>
          <a:noFill/>
        </p:spPr>
        <p:txBody>
          <a:bodyPr wrap="square" lIns="91440" tIns="45720" rIns="91440" bIns="45720">
            <a:spAutoFit/>
          </a:bodyPr>
          <a:lstStyle/>
          <a:p>
            <a:pPr algn="ctr"/>
            <a:r>
              <a:rPr lang="es-ES" sz="28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Enfoque pedagógico</a:t>
            </a:r>
            <a:endParaRPr lang="es-E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8" name="Estrella de 5 puntas 7"/>
          <p:cNvSpPr/>
          <p:nvPr/>
        </p:nvSpPr>
        <p:spPr>
          <a:xfrm>
            <a:off x="3536824" y="1980403"/>
            <a:ext cx="489397" cy="553792"/>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Rectángulo redondeado 8">
            <a:hlinkClick r:id="rId3" action="ppaction://hlinksldjump"/>
          </p:cNvPr>
          <p:cNvSpPr/>
          <p:nvPr/>
        </p:nvSpPr>
        <p:spPr>
          <a:xfrm>
            <a:off x="5315027" y="5110019"/>
            <a:ext cx="2871784" cy="1285506"/>
          </a:xfrm>
          <a:prstGeom prst="roundRect">
            <a:avLst/>
          </a:prstGeom>
          <a:solidFill>
            <a:srgbClr val="A50021"/>
          </a:solidFill>
          <a:ln>
            <a:solidFill>
              <a:srgbClr val="A500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Rectángulo 9"/>
          <p:cNvSpPr/>
          <p:nvPr/>
        </p:nvSpPr>
        <p:spPr>
          <a:xfrm>
            <a:off x="4988959" y="5350051"/>
            <a:ext cx="3022100" cy="707886"/>
          </a:xfrm>
          <a:prstGeom prst="rect">
            <a:avLst/>
          </a:prstGeom>
          <a:noFill/>
        </p:spPr>
        <p:txBody>
          <a:bodyPr wrap="square" lIns="91440" tIns="45720" rIns="91440" bIns="45720">
            <a:spAutoFit/>
          </a:bodyPr>
          <a:lstStyle/>
          <a:p>
            <a:pPr algn="ctr"/>
            <a:r>
              <a:rPr lang="es-ES" sz="2000" b="1" dirty="0" smtClean="0">
                <a:ln w="9525">
                  <a:solidFill>
                    <a:schemeClr val="bg1"/>
                  </a:solidFill>
                  <a:prstDash val="solid"/>
                </a:ln>
                <a:effectLst>
                  <a:outerShdw blurRad="12700" dist="38100" dir="2700000" algn="tl" rotWithShape="0">
                    <a:schemeClr val="bg1">
                      <a:lumMod val="50000"/>
                    </a:schemeClr>
                  </a:outerShdw>
                </a:effectLst>
              </a:rPr>
              <a:t>Organización de contenidos </a:t>
            </a:r>
            <a:endParaRPr lang="es-ES" sz="20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11" name="Estrella de 5 puntas 10"/>
          <p:cNvSpPr/>
          <p:nvPr/>
        </p:nvSpPr>
        <p:spPr>
          <a:xfrm>
            <a:off x="7525033" y="5708421"/>
            <a:ext cx="489397" cy="553792"/>
          </a:xfrm>
          <a:prstGeom prst="star5">
            <a:avLst>
              <a:gd name="adj" fmla="val 21202"/>
              <a:gd name="hf" fmla="val 105146"/>
              <a:gd name="vf" fmla="val 11055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Rectángulo 11"/>
          <p:cNvSpPr/>
          <p:nvPr/>
        </p:nvSpPr>
        <p:spPr>
          <a:xfrm>
            <a:off x="612401" y="2672897"/>
            <a:ext cx="3471271" cy="1983346"/>
          </a:xfrm>
          <a:prstGeom prst="rect">
            <a:avLst/>
          </a:prstGeom>
          <a:solidFill>
            <a:srgbClr val="E65C7D"/>
          </a:solidFill>
          <a:ln>
            <a:solidFill>
              <a:srgbClr val="E65C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CuadroTexto 12"/>
          <p:cNvSpPr txBox="1"/>
          <p:nvPr/>
        </p:nvSpPr>
        <p:spPr>
          <a:xfrm>
            <a:off x="820903" y="2772274"/>
            <a:ext cx="2846230" cy="1815882"/>
          </a:xfrm>
          <a:prstGeom prst="rect">
            <a:avLst/>
          </a:prstGeom>
          <a:noFill/>
        </p:spPr>
        <p:txBody>
          <a:bodyPr wrap="square" rtlCol="0">
            <a:spAutoFit/>
          </a:bodyPr>
          <a:lstStyle/>
          <a:p>
            <a:r>
              <a:rPr lang="es-MX" sz="1400" dirty="0" smtClean="0"/>
              <a:t>Situaciones de la escuela que permitan que los niños: </a:t>
            </a:r>
          </a:p>
          <a:p>
            <a:pPr marL="285750" indent="-285750">
              <a:buFont typeface="Arial" panose="020B0604020202020204" pitchFamily="34" charset="0"/>
              <a:buChar char="•"/>
            </a:pPr>
            <a:r>
              <a:rPr lang="es-MX" sz="1400" dirty="0" smtClean="0"/>
              <a:t>Hablen</a:t>
            </a:r>
          </a:p>
          <a:p>
            <a:pPr marL="285750" indent="-285750">
              <a:buFont typeface="Arial" panose="020B0604020202020204" pitchFamily="34" charset="0"/>
              <a:buChar char="•"/>
            </a:pPr>
            <a:r>
              <a:rPr lang="es-MX" sz="1400" dirty="0" smtClean="0"/>
              <a:t>Respondan</a:t>
            </a:r>
          </a:p>
          <a:p>
            <a:pPr marL="285750" indent="-285750">
              <a:buFont typeface="Arial" panose="020B0604020202020204" pitchFamily="34" charset="0"/>
              <a:buChar char="•"/>
            </a:pPr>
            <a:r>
              <a:rPr lang="es-MX" sz="1400" dirty="0" smtClean="0"/>
              <a:t>Exploren</a:t>
            </a:r>
          </a:p>
          <a:p>
            <a:pPr marL="285750" indent="-285750">
              <a:buFont typeface="Arial" panose="020B0604020202020204" pitchFamily="34" charset="0"/>
              <a:buChar char="•"/>
            </a:pPr>
            <a:r>
              <a:rPr lang="es-MX" sz="1400" dirty="0" smtClean="0"/>
              <a:t>Comenten</a:t>
            </a:r>
          </a:p>
          <a:p>
            <a:pPr marL="285750" indent="-285750">
              <a:buFont typeface="Arial" panose="020B0604020202020204" pitchFamily="34" charset="0"/>
              <a:buChar char="•"/>
            </a:pPr>
            <a:r>
              <a:rPr lang="es-MX" sz="1400" dirty="0" smtClean="0"/>
              <a:t>Escriban</a:t>
            </a:r>
          </a:p>
          <a:p>
            <a:pPr marL="285750" indent="-285750">
              <a:buFont typeface="Arial" panose="020B0604020202020204" pitchFamily="34" charset="0"/>
              <a:buChar char="•"/>
            </a:pPr>
            <a:r>
              <a:rPr lang="es-MX" sz="1400" dirty="0" smtClean="0"/>
              <a:t>comuniquen</a:t>
            </a:r>
            <a:endParaRPr lang="es-MX" sz="1400" dirty="0"/>
          </a:p>
        </p:txBody>
      </p:sp>
      <p:sp>
        <p:nvSpPr>
          <p:cNvPr id="14" name="Rectángulo 13"/>
          <p:cNvSpPr/>
          <p:nvPr/>
        </p:nvSpPr>
        <p:spPr>
          <a:xfrm>
            <a:off x="943585" y="4901471"/>
            <a:ext cx="3422352" cy="1605046"/>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CuadroTexto 14"/>
          <p:cNvSpPr txBox="1"/>
          <p:nvPr/>
        </p:nvSpPr>
        <p:spPr>
          <a:xfrm>
            <a:off x="1190409" y="4935744"/>
            <a:ext cx="2865548" cy="1754326"/>
          </a:xfrm>
          <a:prstGeom prst="rect">
            <a:avLst/>
          </a:prstGeom>
          <a:noFill/>
        </p:spPr>
        <p:txBody>
          <a:bodyPr wrap="square" rtlCol="0">
            <a:spAutoFit/>
          </a:bodyPr>
          <a:lstStyle/>
          <a:p>
            <a:r>
              <a:rPr lang="es-MX" dirty="0" smtClean="0"/>
              <a:t>Papel de la educadora</a:t>
            </a:r>
          </a:p>
          <a:p>
            <a:pPr marL="285750" indent="-285750">
              <a:buFont typeface="Arial" panose="020B0604020202020204" pitchFamily="34" charset="0"/>
              <a:buChar char="•"/>
            </a:pPr>
            <a:r>
              <a:rPr lang="es-MX" dirty="0" smtClean="0"/>
              <a:t>Oriente</a:t>
            </a:r>
          </a:p>
          <a:p>
            <a:pPr marL="285750" indent="-285750">
              <a:buFont typeface="Arial" panose="020B0604020202020204" pitchFamily="34" charset="0"/>
              <a:buChar char="•"/>
            </a:pPr>
            <a:r>
              <a:rPr lang="es-MX" dirty="0" smtClean="0"/>
              <a:t>Favorezca respeto</a:t>
            </a:r>
          </a:p>
          <a:p>
            <a:pPr marL="285750" indent="-285750">
              <a:buFont typeface="Arial" panose="020B0604020202020204" pitchFamily="34" charset="0"/>
              <a:buChar char="•"/>
            </a:pPr>
            <a:r>
              <a:rPr lang="es-MX" dirty="0" smtClean="0"/>
              <a:t>Usaría de textos</a:t>
            </a:r>
          </a:p>
          <a:p>
            <a:pPr marL="285750" indent="-285750">
              <a:buFont typeface="Arial" panose="020B0604020202020204" pitchFamily="34" charset="0"/>
              <a:buChar char="•"/>
            </a:pPr>
            <a:r>
              <a:rPr lang="es-MX" dirty="0" smtClean="0"/>
              <a:t>Escriba y lea textos </a:t>
            </a:r>
          </a:p>
          <a:p>
            <a:endParaRPr lang="es-MX" dirty="0"/>
          </a:p>
        </p:txBody>
      </p:sp>
      <p:sp>
        <p:nvSpPr>
          <p:cNvPr id="16" name="Rectángulo 15"/>
          <p:cNvSpPr/>
          <p:nvPr/>
        </p:nvSpPr>
        <p:spPr>
          <a:xfrm>
            <a:off x="3534395" y="2129588"/>
            <a:ext cx="562934" cy="369332"/>
          </a:xfrm>
          <a:prstGeom prst="rect">
            <a:avLst/>
          </a:prstGeom>
          <a:noFill/>
        </p:spPr>
        <p:txBody>
          <a:bodyPr wrap="square" lIns="91440" tIns="45720" rIns="91440" bIns="45720">
            <a:spAutoFit/>
          </a:bodyPr>
          <a:lstStyle/>
          <a:p>
            <a:pPr algn="ctr"/>
            <a:r>
              <a:rPr lang="es-ES" b="0" cap="none" spc="0" dirty="0" smtClean="0">
                <a:ln w="0"/>
                <a:solidFill>
                  <a:schemeClr val="tx1"/>
                </a:solidFill>
                <a:effectLst>
                  <a:outerShdw blurRad="38100" dist="19050" dir="2700000" algn="tl" rotWithShape="0">
                    <a:schemeClr val="dk1">
                      <a:alpha val="40000"/>
                    </a:schemeClr>
                  </a:outerShdw>
                </a:effectLst>
              </a:rPr>
              <a:t>1</a:t>
            </a:r>
            <a:endParaRPr lang="es-ES" b="0" cap="none" spc="0" dirty="0">
              <a:ln w="0"/>
              <a:solidFill>
                <a:schemeClr val="tx1"/>
              </a:solidFill>
              <a:effectLst>
                <a:outerShdw blurRad="38100" dist="19050" dir="2700000" algn="tl" rotWithShape="0">
                  <a:schemeClr val="dk1">
                    <a:alpha val="40000"/>
                  </a:schemeClr>
                </a:outerShdw>
              </a:effectLst>
            </a:endParaRPr>
          </a:p>
        </p:txBody>
      </p:sp>
      <p:sp>
        <p:nvSpPr>
          <p:cNvPr id="20" name="Rectángulo 19"/>
          <p:cNvSpPr/>
          <p:nvPr/>
        </p:nvSpPr>
        <p:spPr>
          <a:xfrm>
            <a:off x="7586667" y="5852298"/>
            <a:ext cx="284052" cy="307777"/>
          </a:xfrm>
          <a:prstGeom prst="rect">
            <a:avLst/>
          </a:prstGeom>
          <a:noFill/>
        </p:spPr>
        <p:txBody>
          <a:bodyPr wrap="none" lIns="91440" tIns="45720" rIns="91440" bIns="45720">
            <a:spAutoFit/>
          </a:bodyPr>
          <a:lstStyle/>
          <a:p>
            <a:pPr algn="ctr"/>
            <a:r>
              <a:rPr lang="es-ES" sz="1400" b="0" cap="none" spc="0" dirty="0" smtClean="0">
                <a:ln w="0"/>
                <a:solidFill>
                  <a:schemeClr val="tx1"/>
                </a:solidFill>
                <a:effectLst>
                  <a:outerShdw blurRad="38100" dist="19050" dir="2700000" algn="tl" rotWithShape="0">
                    <a:schemeClr val="dk1">
                      <a:alpha val="40000"/>
                    </a:schemeClr>
                  </a:outerShdw>
                </a:effectLst>
              </a:rPr>
              <a:t>2</a:t>
            </a:r>
            <a:endParaRPr lang="es-ES" sz="1400" b="0" cap="none" spc="0" dirty="0">
              <a:ln w="0"/>
              <a:solidFill>
                <a:schemeClr val="tx1"/>
              </a:solidFill>
              <a:effectLst>
                <a:outerShdw blurRad="38100" dist="19050" dir="2700000" algn="tl" rotWithShape="0">
                  <a:schemeClr val="dk1">
                    <a:alpha val="40000"/>
                  </a:schemeClr>
                </a:outerShdw>
              </a:effectLst>
            </a:endParaRPr>
          </a:p>
        </p:txBody>
      </p:sp>
      <p:sp>
        <p:nvSpPr>
          <p:cNvPr id="21" name="Rectángulo redondeado 20"/>
          <p:cNvSpPr/>
          <p:nvPr/>
        </p:nvSpPr>
        <p:spPr>
          <a:xfrm>
            <a:off x="8493379" y="423316"/>
            <a:ext cx="3141241" cy="1364475"/>
          </a:xfrm>
          <a:prstGeom prst="roundRect">
            <a:avLst/>
          </a:prstGeom>
          <a:solidFill>
            <a:srgbClr val="9A668B"/>
          </a:solidFill>
          <a:ln>
            <a:solidFill>
              <a:srgbClr val="9A66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Rectángulo 21"/>
          <p:cNvSpPr/>
          <p:nvPr/>
        </p:nvSpPr>
        <p:spPr>
          <a:xfrm>
            <a:off x="8556867" y="631970"/>
            <a:ext cx="3002745" cy="369332"/>
          </a:xfrm>
          <a:prstGeom prst="rect">
            <a:avLst/>
          </a:prstGeom>
          <a:noFill/>
        </p:spPr>
        <p:txBody>
          <a:bodyPr wrap="none" lIns="91440" tIns="45720" rIns="91440" bIns="45720">
            <a:spAutoFit/>
          </a:bodyPr>
          <a:lstStyle/>
          <a:p>
            <a:pPr algn="ctr"/>
            <a:r>
              <a:rPr lang="es-ES" b="1" dirty="0" smtClean="0">
                <a:ln w="9525">
                  <a:solidFill>
                    <a:schemeClr val="bg1"/>
                  </a:solidFill>
                  <a:prstDash val="solid"/>
                </a:ln>
                <a:effectLst>
                  <a:outerShdw blurRad="12700" dist="38100" dir="2700000" algn="tl" rotWithShape="0">
                    <a:schemeClr val="bg1">
                      <a:lumMod val="50000"/>
                    </a:schemeClr>
                  </a:outerShdw>
                </a:effectLst>
              </a:rPr>
              <a:t>Orientaciones didácticas</a:t>
            </a:r>
            <a:endParaRPr lang="es-ES"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23" name="Estrella de 5 puntas 22"/>
          <p:cNvSpPr/>
          <p:nvPr/>
        </p:nvSpPr>
        <p:spPr>
          <a:xfrm>
            <a:off x="10922932" y="1105553"/>
            <a:ext cx="489397" cy="553792"/>
          </a:xfrm>
          <a:prstGeom prst="star5">
            <a:avLst>
              <a:gd name="adj" fmla="val 23305"/>
              <a:gd name="hf" fmla="val 105146"/>
              <a:gd name="vf" fmla="val 11055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Rectángulo 23"/>
          <p:cNvSpPr/>
          <p:nvPr/>
        </p:nvSpPr>
        <p:spPr>
          <a:xfrm>
            <a:off x="11011177" y="1280010"/>
            <a:ext cx="312906" cy="369332"/>
          </a:xfrm>
          <a:prstGeom prst="rect">
            <a:avLst/>
          </a:prstGeom>
          <a:noFill/>
        </p:spPr>
        <p:txBody>
          <a:bodyPr wrap="none" lIns="91440" tIns="45720" rIns="91440" bIns="45720">
            <a:spAutoFit/>
          </a:bodyPr>
          <a:lstStyle/>
          <a:p>
            <a:pPr algn="ctr"/>
            <a:r>
              <a:rPr lang="es-ES" b="0" cap="none" spc="0" dirty="0" smtClean="0">
                <a:ln w="0"/>
                <a:solidFill>
                  <a:schemeClr val="tx1"/>
                </a:solidFill>
                <a:effectLst>
                  <a:outerShdw blurRad="38100" dist="19050" dir="2700000" algn="tl" rotWithShape="0">
                    <a:schemeClr val="dk1">
                      <a:alpha val="40000"/>
                    </a:schemeClr>
                  </a:outerShdw>
                </a:effectLst>
              </a:rPr>
              <a:t>3</a:t>
            </a:r>
            <a:endParaRPr lang="es-ES" b="0" cap="none" spc="0" dirty="0">
              <a:ln w="0"/>
              <a:solidFill>
                <a:schemeClr val="tx1"/>
              </a:solidFill>
              <a:effectLst>
                <a:outerShdw blurRad="38100" dist="19050" dir="2700000" algn="tl" rotWithShape="0">
                  <a:schemeClr val="dk1">
                    <a:alpha val="40000"/>
                  </a:schemeClr>
                </a:outerShdw>
              </a:effectLst>
            </a:endParaRPr>
          </a:p>
        </p:txBody>
      </p:sp>
      <p:cxnSp>
        <p:nvCxnSpPr>
          <p:cNvPr id="30" name="Conector recto de flecha 29"/>
          <p:cNvCxnSpPr/>
          <p:nvPr/>
        </p:nvCxnSpPr>
        <p:spPr>
          <a:xfrm flipH="1">
            <a:off x="4365937" y="1287887"/>
            <a:ext cx="437883" cy="53106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3" name="Conector recto 32"/>
          <p:cNvCxnSpPr/>
          <p:nvPr/>
        </p:nvCxnSpPr>
        <p:spPr>
          <a:xfrm>
            <a:off x="517381" y="2455435"/>
            <a:ext cx="95020" cy="209173"/>
          </a:xfrm>
          <a:prstGeom prst="line">
            <a:avLst/>
          </a:prstGeom>
        </p:spPr>
        <p:style>
          <a:lnRef idx="3">
            <a:schemeClr val="dk1"/>
          </a:lnRef>
          <a:fillRef idx="0">
            <a:schemeClr val="dk1"/>
          </a:fillRef>
          <a:effectRef idx="2">
            <a:schemeClr val="dk1"/>
          </a:effectRef>
          <a:fontRef idx="minor">
            <a:schemeClr val="tx1"/>
          </a:fontRef>
        </p:style>
      </p:cxnSp>
      <p:pic>
        <p:nvPicPr>
          <p:cNvPr id="34" name="Imagen 33"/>
          <p:cNvPicPr>
            <a:picLocks noChangeAspect="1"/>
          </p:cNvPicPr>
          <p:nvPr/>
        </p:nvPicPr>
        <p:blipFill>
          <a:blip r:embed="rId4"/>
          <a:stretch>
            <a:fillRect/>
          </a:stretch>
        </p:blipFill>
        <p:spPr>
          <a:xfrm>
            <a:off x="617728" y="4635743"/>
            <a:ext cx="406349" cy="664935"/>
          </a:xfrm>
          <a:prstGeom prst="rect">
            <a:avLst/>
          </a:prstGeom>
        </p:spPr>
      </p:pic>
      <p:cxnSp>
        <p:nvCxnSpPr>
          <p:cNvPr id="36" name="Conector recto de flecha 35"/>
          <p:cNvCxnSpPr/>
          <p:nvPr/>
        </p:nvCxnSpPr>
        <p:spPr>
          <a:xfrm>
            <a:off x="7517077" y="554270"/>
            <a:ext cx="931464" cy="52473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9" name="Conector recto de flecha 38"/>
          <p:cNvCxnSpPr/>
          <p:nvPr/>
        </p:nvCxnSpPr>
        <p:spPr>
          <a:xfrm>
            <a:off x="4397497" y="5634011"/>
            <a:ext cx="949090" cy="10781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Rectángulo redondeado 43"/>
          <p:cNvSpPr/>
          <p:nvPr/>
        </p:nvSpPr>
        <p:spPr>
          <a:xfrm>
            <a:off x="7769731" y="2664608"/>
            <a:ext cx="3642598" cy="1598299"/>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Rectángulo 44"/>
          <p:cNvSpPr/>
          <p:nvPr/>
        </p:nvSpPr>
        <p:spPr>
          <a:xfrm>
            <a:off x="7982809" y="2849191"/>
            <a:ext cx="2468946" cy="954107"/>
          </a:xfrm>
          <a:prstGeom prst="rect">
            <a:avLst/>
          </a:prstGeom>
          <a:noFill/>
        </p:spPr>
        <p:txBody>
          <a:bodyPr wrap="none" lIns="91440" tIns="45720" rIns="91440" bIns="45720">
            <a:spAutoFit/>
          </a:bodyPr>
          <a:lstStyle/>
          <a:p>
            <a:pPr algn="ctr"/>
            <a:r>
              <a:rPr lang="es-ES" sz="2800" b="0" cap="none" spc="0" dirty="0" smtClean="0">
                <a:ln w="0"/>
                <a:solidFill>
                  <a:schemeClr val="tx1"/>
                </a:solidFill>
                <a:effectLst>
                  <a:outerShdw blurRad="38100" dist="19050" dir="2700000" algn="tl" rotWithShape="0">
                    <a:schemeClr val="dk1">
                      <a:alpha val="40000"/>
                    </a:schemeClr>
                  </a:outerShdw>
                </a:effectLst>
              </a:rPr>
              <a:t>Articulación</a:t>
            </a:r>
          </a:p>
          <a:p>
            <a:pPr algn="ctr"/>
            <a:r>
              <a:rPr lang="es-ES" sz="2800" dirty="0" smtClean="0">
                <a:ln w="0"/>
                <a:effectLst>
                  <a:outerShdw blurRad="38100" dist="19050" dir="2700000" algn="tl" rotWithShape="0">
                    <a:schemeClr val="dk1">
                      <a:alpha val="40000"/>
                    </a:schemeClr>
                  </a:outerShdw>
                </a:effectLst>
              </a:rPr>
              <a:t>(vinculación)</a:t>
            </a:r>
            <a:endParaRPr lang="es-ES" sz="2800" b="0" cap="none" spc="0" dirty="0">
              <a:ln w="0"/>
              <a:solidFill>
                <a:schemeClr val="tx1"/>
              </a:solidFill>
              <a:effectLst>
                <a:outerShdw blurRad="38100" dist="19050" dir="2700000" algn="tl" rotWithShape="0">
                  <a:schemeClr val="dk1">
                    <a:alpha val="40000"/>
                  </a:schemeClr>
                </a:outerShdw>
              </a:effectLst>
            </a:endParaRPr>
          </a:p>
        </p:txBody>
      </p:sp>
      <p:sp>
        <p:nvSpPr>
          <p:cNvPr id="46" name="Estrella de 5 puntas 45"/>
          <p:cNvSpPr/>
          <p:nvPr/>
        </p:nvSpPr>
        <p:spPr>
          <a:xfrm>
            <a:off x="10637949" y="3664570"/>
            <a:ext cx="529681" cy="598337"/>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Rectángulo 46"/>
          <p:cNvSpPr/>
          <p:nvPr/>
        </p:nvSpPr>
        <p:spPr>
          <a:xfrm>
            <a:off x="10746336" y="3803298"/>
            <a:ext cx="312906" cy="369332"/>
          </a:xfrm>
          <a:prstGeom prst="rect">
            <a:avLst/>
          </a:prstGeom>
          <a:noFill/>
        </p:spPr>
        <p:txBody>
          <a:bodyPr wrap="none" lIns="91440" tIns="45720" rIns="91440" bIns="45720">
            <a:spAutoFit/>
          </a:bodyPr>
          <a:lstStyle/>
          <a:p>
            <a:pPr algn="ctr"/>
            <a:r>
              <a:rPr lang="es-ES" b="0" cap="none" spc="0" dirty="0" smtClean="0">
                <a:ln w="0"/>
                <a:solidFill>
                  <a:schemeClr val="tx1"/>
                </a:solidFill>
                <a:effectLst>
                  <a:outerShdw blurRad="38100" dist="19050" dir="2700000" algn="tl" rotWithShape="0">
                    <a:schemeClr val="dk1">
                      <a:alpha val="40000"/>
                    </a:schemeClr>
                  </a:outerShdw>
                </a:effectLst>
              </a:rPr>
              <a:t>4</a:t>
            </a:r>
            <a:endParaRPr lang="es-ES" b="0" cap="none" spc="0" dirty="0">
              <a:ln w="0"/>
              <a:solidFill>
                <a:schemeClr val="tx1"/>
              </a:solidFill>
              <a:effectLst>
                <a:outerShdw blurRad="38100" dist="19050" dir="2700000" algn="tl" rotWithShape="0">
                  <a:schemeClr val="dk1">
                    <a:alpha val="40000"/>
                  </a:schemeClr>
                </a:outerShdw>
              </a:effectLst>
            </a:endParaRPr>
          </a:p>
        </p:txBody>
      </p:sp>
      <p:cxnSp>
        <p:nvCxnSpPr>
          <p:cNvPr id="49" name="Conector recto de flecha 48"/>
          <p:cNvCxnSpPr/>
          <p:nvPr/>
        </p:nvCxnSpPr>
        <p:spPr>
          <a:xfrm>
            <a:off x="4134354" y="2257299"/>
            <a:ext cx="3337885" cy="89802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1" name="Conector recto de flecha 50"/>
          <p:cNvCxnSpPr/>
          <p:nvPr/>
        </p:nvCxnSpPr>
        <p:spPr>
          <a:xfrm flipV="1">
            <a:off x="6044076" y="3664570"/>
            <a:ext cx="1539461" cy="130364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3" name="Conector recto de flecha 52"/>
          <p:cNvCxnSpPr/>
          <p:nvPr/>
        </p:nvCxnSpPr>
        <p:spPr>
          <a:xfrm flipH="1">
            <a:off x="8281115" y="1404530"/>
            <a:ext cx="152995" cy="105090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961818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682580" y="1468191"/>
            <a:ext cx="6800045" cy="4370427"/>
          </a:xfrm>
          <a:prstGeom prst="rect">
            <a:avLst/>
          </a:prstGeom>
          <a:noFill/>
        </p:spPr>
        <p:txBody>
          <a:bodyPr wrap="square" rtlCol="0">
            <a:spAutoFit/>
          </a:bodyPr>
          <a:lstStyle/>
          <a:p>
            <a:r>
              <a:rPr lang="es-MX" sz="2000" dirty="0" smtClean="0"/>
              <a:t>Se presentan en cuatro organizadores curriculares:</a:t>
            </a:r>
          </a:p>
          <a:p>
            <a:endParaRPr lang="es-MX" sz="2000" dirty="0"/>
          </a:p>
          <a:p>
            <a:pPr marL="342900" indent="-342900">
              <a:buAutoNum type="arabicPeriod"/>
            </a:pPr>
            <a:r>
              <a:rPr lang="es-MX" sz="2000" dirty="0" smtClean="0"/>
              <a:t>Oralidad: Es necesario promover el aprendizaje de los niños desde sus primeras experiencias educativas para que desarrollen actitudes de respeto hacia esa diversidad.</a:t>
            </a:r>
          </a:p>
          <a:p>
            <a:pPr marL="342900" indent="-342900">
              <a:buAutoNum type="arabicPeriod"/>
            </a:pPr>
            <a:r>
              <a:rPr lang="es-MX" sz="2000" dirty="0" smtClean="0"/>
              <a:t>Estudio: Se promueve el empleo de acervos, la búsqueda el análisis y el registro de información, el uso del lenguaje para aprender.</a:t>
            </a:r>
          </a:p>
          <a:p>
            <a:pPr marL="342900" indent="-342900">
              <a:buAutoNum type="arabicPeriod"/>
            </a:pPr>
            <a:r>
              <a:rPr lang="es-MX" sz="2000" dirty="0" smtClean="0"/>
              <a:t>Literatura: Producción, interpretación e intercambio de textos.</a:t>
            </a:r>
          </a:p>
          <a:p>
            <a:pPr marL="342900" indent="-342900">
              <a:buAutoNum type="arabicPeriod"/>
            </a:pPr>
            <a:r>
              <a:rPr lang="es-MX" sz="2000" dirty="0" smtClean="0"/>
              <a:t>Participación social: Producción, interpretación e intercambio de cuentos, fabulas, poemas etc.</a:t>
            </a:r>
          </a:p>
          <a:p>
            <a:endParaRPr lang="es-MX" dirty="0"/>
          </a:p>
        </p:txBody>
      </p:sp>
      <p:pic>
        <p:nvPicPr>
          <p:cNvPr id="3074" name="Picture 2" descr="Niños De Dibujos Animados Leyendo El Libro en 2020 (con imágene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202" y="2150771"/>
            <a:ext cx="3934139" cy="2733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6473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157817" y="310036"/>
            <a:ext cx="4314422" cy="875764"/>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CuadroTexto 4"/>
          <p:cNvSpPr txBox="1"/>
          <p:nvPr/>
        </p:nvSpPr>
        <p:spPr>
          <a:xfrm>
            <a:off x="3421833" y="554270"/>
            <a:ext cx="3786389" cy="338554"/>
          </a:xfrm>
          <a:prstGeom prst="rect">
            <a:avLst/>
          </a:prstGeom>
          <a:noFill/>
        </p:spPr>
        <p:txBody>
          <a:bodyPr wrap="square" rtlCol="0">
            <a:spAutoFit/>
          </a:bodyPr>
          <a:lstStyle/>
          <a:p>
            <a:r>
              <a:rPr lang="es-MX" sz="1600" dirty="0" smtClean="0"/>
              <a:t>Practicas de enseñanza del leguaje </a:t>
            </a:r>
            <a:endParaRPr lang="es-MX" sz="1600" dirty="0"/>
          </a:p>
        </p:txBody>
      </p:sp>
      <p:sp>
        <p:nvSpPr>
          <p:cNvPr id="6" name="Rectángulo redondeado 5">
            <a:hlinkClick r:id="rId2" action="ppaction://hlinksldjump"/>
          </p:cNvPr>
          <p:cNvSpPr/>
          <p:nvPr/>
        </p:nvSpPr>
        <p:spPr>
          <a:xfrm>
            <a:off x="424412" y="1331008"/>
            <a:ext cx="3709942" cy="1194898"/>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ln w="0"/>
              <a:solidFill>
                <a:schemeClr val="tx1"/>
              </a:solidFill>
              <a:effectLst>
                <a:outerShdw blurRad="38100" dist="19050" dir="2700000" algn="tl" rotWithShape="0">
                  <a:schemeClr val="dk1">
                    <a:alpha val="40000"/>
                  </a:schemeClr>
                </a:outerShdw>
              </a:effectLst>
            </a:endParaRPr>
          </a:p>
        </p:txBody>
      </p:sp>
      <p:sp>
        <p:nvSpPr>
          <p:cNvPr id="7" name="Rectángulo 6"/>
          <p:cNvSpPr/>
          <p:nvPr/>
        </p:nvSpPr>
        <p:spPr>
          <a:xfrm>
            <a:off x="-509718" y="1526181"/>
            <a:ext cx="5578202" cy="523220"/>
          </a:xfrm>
          <a:prstGeom prst="rect">
            <a:avLst/>
          </a:prstGeom>
          <a:noFill/>
        </p:spPr>
        <p:txBody>
          <a:bodyPr wrap="square" lIns="91440" tIns="45720" rIns="91440" bIns="45720">
            <a:spAutoFit/>
          </a:bodyPr>
          <a:lstStyle/>
          <a:p>
            <a:pPr algn="ctr"/>
            <a:r>
              <a:rPr lang="es-ES" sz="28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Enfoque pedagógico</a:t>
            </a:r>
            <a:endParaRPr lang="es-E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8" name="Estrella de 5 puntas 7"/>
          <p:cNvSpPr/>
          <p:nvPr/>
        </p:nvSpPr>
        <p:spPr>
          <a:xfrm>
            <a:off x="3536824" y="1980403"/>
            <a:ext cx="489397" cy="553792"/>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Rectángulo redondeado 8"/>
          <p:cNvSpPr/>
          <p:nvPr/>
        </p:nvSpPr>
        <p:spPr>
          <a:xfrm>
            <a:off x="5315027" y="5110019"/>
            <a:ext cx="2871784" cy="1285506"/>
          </a:xfrm>
          <a:prstGeom prst="roundRect">
            <a:avLst/>
          </a:prstGeom>
          <a:solidFill>
            <a:srgbClr val="A50021"/>
          </a:solidFill>
          <a:ln>
            <a:solidFill>
              <a:srgbClr val="A500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Rectángulo 9"/>
          <p:cNvSpPr/>
          <p:nvPr/>
        </p:nvSpPr>
        <p:spPr>
          <a:xfrm>
            <a:off x="4988959" y="5350051"/>
            <a:ext cx="3022100" cy="707886"/>
          </a:xfrm>
          <a:prstGeom prst="rect">
            <a:avLst/>
          </a:prstGeom>
          <a:noFill/>
        </p:spPr>
        <p:txBody>
          <a:bodyPr wrap="square" lIns="91440" tIns="45720" rIns="91440" bIns="45720">
            <a:spAutoFit/>
          </a:bodyPr>
          <a:lstStyle/>
          <a:p>
            <a:pPr algn="ctr"/>
            <a:r>
              <a:rPr lang="es-ES" sz="2000" b="1" dirty="0" smtClean="0">
                <a:ln w="9525">
                  <a:solidFill>
                    <a:schemeClr val="bg1"/>
                  </a:solidFill>
                  <a:prstDash val="solid"/>
                </a:ln>
                <a:effectLst>
                  <a:outerShdw blurRad="12700" dist="38100" dir="2700000" algn="tl" rotWithShape="0">
                    <a:schemeClr val="bg1">
                      <a:lumMod val="50000"/>
                    </a:schemeClr>
                  </a:outerShdw>
                </a:effectLst>
              </a:rPr>
              <a:t>Organización de contenidos </a:t>
            </a:r>
            <a:endParaRPr lang="es-ES" sz="20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11" name="Estrella de 5 puntas 10"/>
          <p:cNvSpPr/>
          <p:nvPr/>
        </p:nvSpPr>
        <p:spPr>
          <a:xfrm>
            <a:off x="7525033" y="5708421"/>
            <a:ext cx="489397" cy="553792"/>
          </a:xfrm>
          <a:prstGeom prst="star5">
            <a:avLst>
              <a:gd name="adj" fmla="val 21202"/>
              <a:gd name="hf" fmla="val 105146"/>
              <a:gd name="vf" fmla="val 11055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Rectángulo 11"/>
          <p:cNvSpPr/>
          <p:nvPr/>
        </p:nvSpPr>
        <p:spPr>
          <a:xfrm>
            <a:off x="612401" y="2672897"/>
            <a:ext cx="3471271" cy="1983346"/>
          </a:xfrm>
          <a:prstGeom prst="rect">
            <a:avLst/>
          </a:prstGeom>
          <a:solidFill>
            <a:srgbClr val="E65C7D"/>
          </a:solidFill>
          <a:ln>
            <a:solidFill>
              <a:srgbClr val="E65C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CuadroTexto 12"/>
          <p:cNvSpPr txBox="1"/>
          <p:nvPr/>
        </p:nvSpPr>
        <p:spPr>
          <a:xfrm>
            <a:off x="820903" y="2772274"/>
            <a:ext cx="2846230" cy="1815882"/>
          </a:xfrm>
          <a:prstGeom prst="rect">
            <a:avLst/>
          </a:prstGeom>
          <a:noFill/>
        </p:spPr>
        <p:txBody>
          <a:bodyPr wrap="square" rtlCol="0">
            <a:spAutoFit/>
          </a:bodyPr>
          <a:lstStyle/>
          <a:p>
            <a:r>
              <a:rPr lang="es-MX" sz="1400" dirty="0" smtClean="0"/>
              <a:t>Situaciones de la escuela que permitan que los niños: </a:t>
            </a:r>
          </a:p>
          <a:p>
            <a:pPr marL="285750" indent="-285750">
              <a:buFont typeface="Arial" panose="020B0604020202020204" pitchFamily="34" charset="0"/>
              <a:buChar char="•"/>
            </a:pPr>
            <a:r>
              <a:rPr lang="es-MX" sz="1400" dirty="0" smtClean="0"/>
              <a:t>Hablen</a:t>
            </a:r>
          </a:p>
          <a:p>
            <a:pPr marL="285750" indent="-285750">
              <a:buFont typeface="Arial" panose="020B0604020202020204" pitchFamily="34" charset="0"/>
              <a:buChar char="•"/>
            </a:pPr>
            <a:r>
              <a:rPr lang="es-MX" sz="1400" dirty="0" smtClean="0"/>
              <a:t>Respondan</a:t>
            </a:r>
          </a:p>
          <a:p>
            <a:pPr marL="285750" indent="-285750">
              <a:buFont typeface="Arial" panose="020B0604020202020204" pitchFamily="34" charset="0"/>
              <a:buChar char="•"/>
            </a:pPr>
            <a:r>
              <a:rPr lang="es-MX" sz="1400" dirty="0" smtClean="0"/>
              <a:t>Exploren</a:t>
            </a:r>
          </a:p>
          <a:p>
            <a:pPr marL="285750" indent="-285750">
              <a:buFont typeface="Arial" panose="020B0604020202020204" pitchFamily="34" charset="0"/>
              <a:buChar char="•"/>
            </a:pPr>
            <a:r>
              <a:rPr lang="es-MX" sz="1400" dirty="0" smtClean="0"/>
              <a:t>Comenten</a:t>
            </a:r>
          </a:p>
          <a:p>
            <a:pPr marL="285750" indent="-285750">
              <a:buFont typeface="Arial" panose="020B0604020202020204" pitchFamily="34" charset="0"/>
              <a:buChar char="•"/>
            </a:pPr>
            <a:r>
              <a:rPr lang="es-MX" sz="1400" dirty="0" smtClean="0"/>
              <a:t>Escriban</a:t>
            </a:r>
          </a:p>
          <a:p>
            <a:pPr marL="285750" indent="-285750">
              <a:buFont typeface="Arial" panose="020B0604020202020204" pitchFamily="34" charset="0"/>
              <a:buChar char="•"/>
            </a:pPr>
            <a:r>
              <a:rPr lang="es-MX" sz="1400" dirty="0" smtClean="0"/>
              <a:t>comuniquen</a:t>
            </a:r>
            <a:endParaRPr lang="es-MX" sz="1400" dirty="0"/>
          </a:p>
        </p:txBody>
      </p:sp>
      <p:sp>
        <p:nvSpPr>
          <p:cNvPr id="14" name="Rectángulo 13"/>
          <p:cNvSpPr/>
          <p:nvPr/>
        </p:nvSpPr>
        <p:spPr>
          <a:xfrm>
            <a:off x="943585" y="4901471"/>
            <a:ext cx="3422352" cy="1605046"/>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CuadroTexto 14"/>
          <p:cNvSpPr txBox="1"/>
          <p:nvPr/>
        </p:nvSpPr>
        <p:spPr>
          <a:xfrm>
            <a:off x="1190409" y="4935744"/>
            <a:ext cx="2865548" cy="1754326"/>
          </a:xfrm>
          <a:prstGeom prst="rect">
            <a:avLst/>
          </a:prstGeom>
          <a:noFill/>
        </p:spPr>
        <p:txBody>
          <a:bodyPr wrap="square" rtlCol="0">
            <a:spAutoFit/>
          </a:bodyPr>
          <a:lstStyle/>
          <a:p>
            <a:r>
              <a:rPr lang="es-MX" dirty="0" smtClean="0"/>
              <a:t>Papel de la educadora</a:t>
            </a:r>
          </a:p>
          <a:p>
            <a:pPr marL="285750" indent="-285750">
              <a:buFont typeface="Arial" panose="020B0604020202020204" pitchFamily="34" charset="0"/>
              <a:buChar char="•"/>
            </a:pPr>
            <a:r>
              <a:rPr lang="es-MX" dirty="0" smtClean="0"/>
              <a:t>Oriente</a:t>
            </a:r>
          </a:p>
          <a:p>
            <a:pPr marL="285750" indent="-285750">
              <a:buFont typeface="Arial" panose="020B0604020202020204" pitchFamily="34" charset="0"/>
              <a:buChar char="•"/>
            </a:pPr>
            <a:r>
              <a:rPr lang="es-MX" dirty="0" smtClean="0"/>
              <a:t>Favorezca respeto</a:t>
            </a:r>
          </a:p>
          <a:p>
            <a:pPr marL="285750" indent="-285750">
              <a:buFont typeface="Arial" panose="020B0604020202020204" pitchFamily="34" charset="0"/>
              <a:buChar char="•"/>
            </a:pPr>
            <a:r>
              <a:rPr lang="es-MX" dirty="0" smtClean="0"/>
              <a:t>Usaría de textos</a:t>
            </a:r>
          </a:p>
          <a:p>
            <a:pPr marL="285750" indent="-285750">
              <a:buFont typeface="Arial" panose="020B0604020202020204" pitchFamily="34" charset="0"/>
              <a:buChar char="•"/>
            </a:pPr>
            <a:r>
              <a:rPr lang="es-MX" dirty="0" smtClean="0"/>
              <a:t>Escriba y lea textos </a:t>
            </a:r>
          </a:p>
          <a:p>
            <a:endParaRPr lang="es-MX" dirty="0"/>
          </a:p>
        </p:txBody>
      </p:sp>
      <p:sp>
        <p:nvSpPr>
          <p:cNvPr id="16" name="Rectángulo 15"/>
          <p:cNvSpPr/>
          <p:nvPr/>
        </p:nvSpPr>
        <p:spPr>
          <a:xfrm>
            <a:off x="3534395" y="2129588"/>
            <a:ext cx="562934" cy="369332"/>
          </a:xfrm>
          <a:prstGeom prst="rect">
            <a:avLst/>
          </a:prstGeom>
          <a:noFill/>
        </p:spPr>
        <p:txBody>
          <a:bodyPr wrap="square" lIns="91440" tIns="45720" rIns="91440" bIns="45720">
            <a:spAutoFit/>
          </a:bodyPr>
          <a:lstStyle/>
          <a:p>
            <a:pPr algn="ctr"/>
            <a:r>
              <a:rPr lang="es-ES" b="0" cap="none" spc="0" dirty="0" smtClean="0">
                <a:ln w="0"/>
                <a:solidFill>
                  <a:schemeClr val="tx1"/>
                </a:solidFill>
                <a:effectLst>
                  <a:outerShdw blurRad="38100" dist="19050" dir="2700000" algn="tl" rotWithShape="0">
                    <a:schemeClr val="dk1">
                      <a:alpha val="40000"/>
                    </a:schemeClr>
                  </a:outerShdw>
                </a:effectLst>
              </a:rPr>
              <a:t>1</a:t>
            </a:r>
            <a:endParaRPr lang="es-ES" b="0" cap="none" spc="0" dirty="0">
              <a:ln w="0"/>
              <a:solidFill>
                <a:schemeClr val="tx1"/>
              </a:solidFill>
              <a:effectLst>
                <a:outerShdw blurRad="38100" dist="19050" dir="2700000" algn="tl" rotWithShape="0">
                  <a:schemeClr val="dk1">
                    <a:alpha val="40000"/>
                  </a:schemeClr>
                </a:outerShdw>
              </a:effectLst>
            </a:endParaRPr>
          </a:p>
        </p:txBody>
      </p:sp>
      <p:sp>
        <p:nvSpPr>
          <p:cNvPr id="20" name="Rectángulo 19"/>
          <p:cNvSpPr/>
          <p:nvPr/>
        </p:nvSpPr>
        <p:spPr>
          <a:xfrm>
            <a:off x="7586667" y="5852298"/>
            <a:ext cx="284052" cy="307777"/>
          </a:xfrm>
          <a:prstGeom prst="rect">
            <a:avLst/>
          </a:prstGeom>
          <a:noFill/>
        </p:spPr>
        <p:txBody>
          <a:bodyPr wrap="none" lIns="91440" tIns="45720" rIns="91440" bIns="45720">
            <a:spAutoFit/>
          </a:bodyPr>
          <a:lstStyle/>
          <a:p>
            <a:pPr algn="ctr"/>
            <a:r>
              <a:rPr lang="es-ES" sz="1400" b="0" cap="none" spc="0" dirty="0" smtClean="0">
                <a:ln w="0"/>
                <a:solidFill>
                  <a:schemeClr val="tx1"/>
                </a:solidFill>
                <a:effectLst>
                  <a:outerShdw blurRad="38100" dist="19050" dir="2700000" algn="tl" rotWithShape="0">
                    <a:schemeClr val="dk1">
                      <a:alpha val="40000"/>
                    </a:schemeClr>
                  </a:outerShdw>
                </a:effectLst>
              </a:rPr>
              <a:t>2</a:t>
            </a:r>
            <a:endParaRPr lang="es-ES" sz="1400" b="0" cap="none" spc="0" dirty="0">
              <a:ln w="0"/>
              <a:solidFill>
                <a:schemeClr val="tx1"/>
              </a:solidFill>
              <a:effectLst>
                <a:outerShdw blurRad="38100" dist="19050" dir="2700000" algn="tl" rotWithShape="0">
                  <a:schemeClr val="dk1">
                    <a:alpha val="40000"/>
                  </a:schemeClr>
                </a:outerShdw>
              </a:effectLst>
            </a:endParaRPr>
          </a:p>
        </p:txBody>
      </p:sp>
      <p:sp>
        <p:nvSpPr>
          <p:cNvPr id="21" name="Rectángulo redondeado 20">
            <a:hlinkClick r:id="rId3" action="ppaction://hlinksldjump"/>
          </p:cNvPr>
          <p:cNvSpPr/>
          <p:nvPr/>
        </p:nvSpPr>
        <p:spPr>
          <a:xfrm>
            <a:off x="8493379" y="423316"/>
            <a:ext cx="3141241" cy="1364475"/>
          </a:xfrm>
          <a:prstGeom prst="roundRect">
            <a:avLst/>
          </a:prstGeom>
          <a:solidFill>
            <a:srgbClr val="9A668B"/>
          </a:solidFill>
          <a:ln>
            <a:solidFill>
              <a:srgbClr val="9A66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Rectángulo 21"/>
          <p:cNvSpPr/>
          <p:nvPr/>
        </p:nvSpPr>
        <p:spPr>
          <a:xfrm>
            <a:off x="8556867" y="631970"/>
            <a:ext cx="3002745" cy="369332"/>
          </a:xfrm>
          <a:prstGeom prst="rect">
            <a:avLst/>
          </a:prstGeom>
          <a:noFill/>
        </p:spPr>
        <p:txBody>
          <a:bodyPr wrap="none" lIns="91440" tIns="45720" rIns="91440" bIns="45720">
            <a:spAutoFit/>
          </a:bodyPr>
          <a:lstStyle/>
          <a:p>
            <a:pPr algn="ctr"/>
            <a:r>
              <a:rPr lang="es-ES" b="1" dirty="0" smtClean="0">
                <a:ln w="9525">
                  <a:solidFill>
                    <a:schemeClr val="bg1"/>
                  </a:solidFill>
                  <a:prstDash val="solid"/>
                </a:ln>
                <a:effectLst>
                  <a:outerShdw blurRad="12700" dist="38100" dir="2700000" algn="tl" rotWithShape="0">
                    <a:schemeClr val="bg1">
                      <a:lumMod val="50000"/>
                    </a:schemeClr>
                  </a:outerShdw>
                </a:effectLst>
              </a:rPr>
              <a:t>Orientaciones didácticas</a:t>
            </a:r>
            <a:endParaRPr lang="es-ES"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23" name="Estrella de 5 puntas 22"/>
          <p:cNvSpPr/>
          <p:nvPr/>
        </p:nvSpPr>
        <p:spPr>
          <a:xfrm>
            <a:off x="10922932" y="1105553"/>
            <a:ext cx="489397" cy="553792"/>
          </a:xfrm>
          <a:prstGeom prst="star5">
            <a:avLst>
              <a:gd name="adj" fmla="val 23305"/>
              <a:gd name="hf" fmla="val 105146"/>
              <a:gd name="vf" fmla="val 11055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Rectángulo 23"/>
          <p:cNvSpPr/>
          <p:nvPr/>
        </p:nvSpPr>
        <p:spPr>
          <a:xfrm>
            <a:off x="11011177" y="1280010"/>
            <a:ext cx="312906" cy="369332"/>
          </a:xfrm>
          <a:prstGeom prst="rect">
            <a:avLst/>
          </a:prstGeom>
          <a:noFill/>
        </p:spPr>
        <p:txBody>
          <a:bodyPr wrap="none" lIns="91440" tIns="45720" rIns="91440" bIns="45720">
            <a:spAutoFit/>
          </a:bodyPr>
          <a:lstStyle/>
          <a:p>
            <a:pPr algn="ctr"/>
            <a:r>
              <a:rPr lang="es-ES" b="0" cap="none" spc="0" dirty="0" smtClean="0">
                <a:ln w="0"/>
                <a:solidFill>
                  <a:schemeClr val="tx1"/>
                </a:solidFill>
                <a:effectLst>
                  <a:outerShdw blurRad="38100" dist="19050" dir="2700000" algn="tl" rotWithShape="0">
                    <a:schemeClr val="dk1">
                      <a:alpha val="40000"/>
                    </a:schemeClr>
                  </a:outerShdw>
                </a:effectLst>
              </a:rPr>
              <a:t>3</a:t>
            </a:r>
            <a:endParaRPr lang="es-ES" b="0" cap="none" spc="0" dirty="0">
              <a:ln w="0"/>
              <a:solidFill>
                <a:schemeClr val="tx1"/>
              </a:solidFill>
              <a:effectLst>
                <a:outerShdw blurRad="38100" dist="19050" dir="2700000" algn="tl" rotWithShape="0">
                  <a:schemeClr val="dk1">
                    <a:alpha val="40000"/>
                  </a:schemeClr>
                </a:outerShdw>
              </a:effectLst>
            </a:endParaRPr>
          </a:p>
        </p:txBody>
      </p:sp>
      <p:cxnSp>
        <p:nvCxnSpPr>
          <p:cNvPr id="30" name="Conector recto de flecha 29"/>
          <p:cNvCxnSpPr/>
          <p:nvPr/>
        </p:nvCxnSpPr>
        <p:spPr>
          <a:xfrm flipH="1">
            <a:off x="4365937" y="1287887"/>
            <a:ext cx="437883" cy="53106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3" name="Conector recto 32"/>
          <p:cNvCxnSpPr/>
          <p:nvPr/>
        </p:nvCxnSpPr>
        <p:spPr>
          <a:xfrm>
            <a:off x="517381" y="2455435"/>
            <a:ext cx="95020" cy="209173"/>
          </a:xfrm>
          <a:prstGeom prst="line">
            <a:avLst/>
          </a:prstGeom>
        </p:spPr>
        <p:style>
          <a:lnRef idx="3">
            <a:schemeClr val="dk1"/>
          </a:lnRef>
          <a:fillRef idx="0">
            <a:schemeClr val="dk1"/>
          </a:fillRef>
          <a:effectRef idx="2">
            <a:schemeClr val="dk1"/>
          </a:effectRef>
          <a:fontRef idx="minor">
            <a:schemeClr val="tx1"/>
          </a:fontRef>
        </p:style>
      </p:cxnSp>
      <p:pic>
        <p:nvPicPr>
          <p:cNvPr id="34" name="Imagen 33"/>
          <p:cNvPicPr>
            <a:picLocks noChangeAspect="1"/>
          </p:cNvPicPr>
          <p:nvPr/>
        </p:nvPicPr>
        <p:blipFill>
          <a:blip r:embed="rId4"/>
          <a:stretch>
            <a:fillRect/>
          </a:stretch>
        </p:blipFill>
        <p:spPr>
          <a:xfrm>
            <a:off x="617728" y="4635743"/>
            <a:ext cx="406349" cy="664935"/>
          </a:xfrm>
          <a:prstGeom prst="rect">
            <a:avLst/>
          </a:prstGeom>
        </p:spPr>
      </p:pic>
      <p:cxnSp>
        <p:nvCxnSpPr>
          <p:cNvPr id="36" name="Conector recto de flecha 35"/>
          <p:cNvCxnSpPr/>
          <p:nvPr/>
        </p:nvCxnSpPr>
        <p:spPr>
          <a:xfrm>
            <a:off x="7517077" y="554270"/>
            <a:ext cx="931464" cy="52473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9" name="Conector recto de flecha 38"/>
          <p:cNvCxnSpPr/>
          <p:nvPr/>
        </p:nvCxnSpPr>
        <p:spPr>
          <a:xfrm>
            <a:off x="4397497" y="5634011"/>
            <a:ext cx="949090" cy="10781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Rectángulo redondeado 43"/>
          <p:cNvSpPr/>
          <p:nvPr/>
        </p:nvSpPr>
        <p:spPr>
          <a:xfrm>
            <a:off x="7769731" y="2664608"/>
            <a:ext cx="3642598" cy="1598299"/>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Rectángulo 44"/>
          <p:cNvSpPr/>
          <p:nvPr/>
        </p:nvSpPr>
        <p:spPr>
          <a:xfrm>
            <a:off x="7982809" y="2849191"/>
            <a:ext cx="2468946" cy="954107"/>
          </a:xfrm>
          <a:prstGeom prst="rect">
            <a:avLst/>
          </a:prstGeom>
          <a:noFill/>
        </p:spPr>
        <p:txBody>
          <a:bodyPr wrap="none" lIns="91440" tIns="45720" rIns="91440" bIns="45720">
            <a:spAutoFit/>
          </a:bodyPr>
          <a:lstStyle/>
          <a:p>
            <a:pPr algn="ctr"/>
            <a:r>
              <a:rPr lang="es-ES" sz="2800" b="0" cap="none" spc="0" dirty="0" smtClean="0">
                <a:ln w="0"/>
                <a:solidFill>
                  <a:schemeClr val="tx1"/>
                </a:solidFill>
                <a:effectLst>
                  <a:outerShdw blurRad="38100" dist="19050" dir="2700000" algn="tl" rotWithShape="0">
                    <a:schemeClr val="dk1">
                      <a:alpha val="40000"/>
                    </a:schemeClr>
                  </a:outerShdw>
                </a:effectLst>
              </a:rPr>
              <a:t>Articulación</a:t>
            </a:r>
          </a:p>
          <a:p>
            <a:pPr algn="ctr"/>
            <a:r>
              <a:rPr lang="es-ES" sz="2800" dirty="0" smtClean="0">
                <a:ln w="0"/>
                <a:effectLst>
                  <a:outerShdw blurRad="38100" dist="19050" dir="2700000" algn="tl" rotWithShape="0">
                    <a:schemeClr val="dk1">
                      <a:alpha val="40000"/>
                    </a:schemeClr>
                  </a:outerShdw>
                </a:effectLst>
              </a:rPr>
              <a:t>(vinculación)</a:t>
            </a:r>
            <a:endParaRPr lang="es-ES" sz="2800" b="0" cap="none" spc="0" dirty="0">
              <a:ln w="0"/>
              <a:solidFill>
                <a:schemeClr val="tx1"/>
              </a:solidFill>
              <a:effectLst>
                <a:outerShdw blurRad="38100" dist="19050" dir="2700000" algn="tl" rotWithShape="0">
                  <a:schemeClr val="dk1">
                    <a:alpha val="40000"/>
                  </a:schemeClr>
                </a:outerShdw>
              </a:effectLst>
            </a:endParaRPr>
          </a:p>
        </p:txBody>
      </p:sp>
      <p:sp>
        <p:nvSpPr>
          <p:cNvPr id="46" name="Estrella de 5 puntas 45"/>
          <p:cNvSpPr/>
          <p:nvPr/>
        </p:nvSpPr>
        <p:spPr>
          <a:xfrm>
            <a:off x="10637949" y="3664570"/>
            <a:ext cx="529681" cy="598337"/>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Rectángulo 46"/>
          <p:cNvSpPr/>
          <p:nvPr/>
        </p:nvSpPr>
        <p:spPr>
          <a:xfrm>
            <a:off x="10746336" y="3803298"/>
            <a:ext cx="312906" cy="369332"/>
          </a:xfrm>
          <a:prstGeom prst="rect">
            <a:avLst/>
          </a:prstGeom>
          <a:noFill/>
        </p:spPr>
        <p:txBody>
          <a:bodyPr wrap="none" lIns="91440" tIns="45720" rIns="91440" bIns="45720">
            <a:spAutoFit/>
          </a:bodyPr>
          <a:lstStyle/>
          <a:p>
            <a:pPr algn="ctr"/>
            <a:r>
              <a:rPr lang="es-ES" b="0" cap="none" spc="0" dirty="0" smtClean="0">
                <a:ln w="0"/>
                <a:solidFill>
                  <a:schemeClr val="tx1"/>
                </a:solidFill>
                <a:effectLst>
                  <a:outerShdw blurRad="38100" dist="19050" dir="2700000" algn="tl" rotWithShape="0">
                    <a:schemeClr val="dk1">
                      <a:alpha val="40000"/>
                    </a:schemeClr>
                  </a:outerShdw>
                </a:effectLst>
              </a:rPr>
              <a:t>4</a:t>
            </a:r>
            <a:endParaRPr lang="es-ES" b="0" cap="none" spc="0" dirty="0">
              <a:ln w="0"/>
              <a:solidFill>
                <a:schemeClr val="tx1"/>
              </a:solidFill>
              <a:effectLst>
                <a:outerShdw blurRad="38100" dist="19050" dir="2700000" algn="tl" rotWithShape="0">
                  <a:schemeClr val="dk1">
                    <a:alpha val="40000"/>
                  </a:schemeClr>
                </a:outerShdw>
              </a:effectLst>
            </a:endParaRPr>
          </a:p>
        </p:txBody>
      </p:sp>
      <p:cxnSp>
        <p:nvCxnSpPr>
          <p:cNvPr id="49" name="Conector recto de flecha 48"/>
          <p:cNvCxnSpPr/>
          <p:nvPr/>
        </p:nvCxnSpPr>
        <p:spPr>
          <a:xfrm>
            <a:off x="4134354" y="2257299"/>
            <a:ext cx="3337885" cy="89802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1" name="Conector recto de flecha 50"/>
          <p:cNvCxnSpPr/>
          <p:nvPr/>
        </p:nvCxnSpPr>
        <p:spPr>
          <a:xfrm flipV="1">
            <a:off x="6044076" y="3664570"/>
            <a:ext cx="1539461" cy="130364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3" name="Conector recto de flecha 52"/>
          <p:cNvCxnSpPr/>
          <p:nvPr/>
        </p:nvCxnSpPr>
        <p:spPr>
          <a:xfrm flipH="1">
            <a:off x="8281115" y="1404530"/>
            <a:ext cx="152995" cy="105090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445362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004552" y="978793"/>
            <a:ext cx="7044744" cy="4801314"/>
          </a:xfrm>
          <a:prstGeom prst="rect">
            <a:avLst/>
          </a:prstGeom>
          <a:noFill/>
        </p:spPr>
        <p:txBody>
          <a:bodyPr wrap="square" rtlCol="0">
            <a:spAutoFit/>
          </a:bodyPr>
          <a:lstStyle/>
          <a:p>
            <a:pPr lvl="0"/>
            <a:r>
              <a:rPr lang="es-MX" sz="2400" dirty="0"/>
              <a:t>L</a:t>
            </a:r>
            <a:r>
              <a:rPr lang="es-MX" sz="2400" dirty="0" smtClean="0"/>
              <a:t>as </a:t>
            </a:r>
            <a:r>
              <a:rPr lang="es-MX" sz="2400" dirty="0"/>
              <a:t>cuales son oralidad, comprensión de textos, producción de textos y consideraciones en relación con el aprendizaje del sistema de escritura; buscan que la enseñanza de los niños sea principalmente por la experiencia propia en situaciones de la vida cotidiana para desarrollar habilidades en los niños como dialogar, narrar, describir, recibir, jugar, participar, opinar, producir, revisar, interpretar, tomar decisiones e inducir la lectura y escritura al igual que inculcarla. </a:t>
            </a:r>
          </a:p>
          <a:p>
            <a:endParaRPr lang="es-MX" dirty="0"/>
          </a:p>
        </p:txBody>
      </p:sp>
      <p:pic>
        <p:nvPicPr>
          <p:cNvPr id="5122" name="Picture 2" descr="Ilustración de un niño niña escribiendo, estudiando y leyendo un ..."/>
          <p:cNvPicPr>
            <a:picLocks noChangeAspect="1" noChangeArrowheads="1"/>
          </p:cNvPicPr>
          <p:nvPr/>
        </p:nvPicPr>
        <p:blipFill rotWithShape="1">
          <a:blip r:embed="rId2">
            <a:extLst>
              <a:ext uri="{28A0092B-C50C-407E-A947-70E740481C1C}">
                <a14:useLocalDpi xmlns:a14="http://schemas.microsoft.com/office/drawing/2010/main" val="0"/>
              </a:ext>
            </a:extLst>
          </a:blip>
          <a:srcRect b="8569"/>
          <a:stretch/>
        </p:blipFill>
        <p:spPr bwMode="auto">
          <a:xfrm>
            <a:off x="8049296" y="2125013"/>
            <a:ext cx="3492420" cy="2859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62908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157817" y="310036"/>
            <a:ext cx="4314422" cy="875764"/>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CuadroTexto 4"/>
          <p:cNvSpPr txBox="1"/>
          <p:nvPr/>
        </p:nvSpPr>
        <p:spPr>
          <a:xfrm>
            <a:off x="3421833" y="554270"/>
            <a:ext cx="3786389" cy="338554"/>
          </a:xfrm>
          <a:prstGeom prst="rect">
            <a:avLst/>
          </a:prstGeom>
          <a:noFill/>
        </p:spPr>
        <p:txBody>
          <a:bodyPr wrap="square" rtlCol="0">
            <a:spAutoFit/>
          </a:bodyPr>
          <a:lstStyle/>
          <a:p>
            <a:r>
              <a:rPr lang="es-MX" sz="1600" dirty="0" smtClean="0"/>
              <a:t>Practicas de enseñanza del leguaje </a:t>
            </a:r>
            <a:endParaRPr lang="es-MX" sz="1600" dirty="0"/>
          </a:p>
        </p:txBody>
      </p:sp>
      <p:sp>
        <p:nvSpPr>
          <p:cNvPr id="6" name="Rectángulo redondeado 5">
            <a:hlinkClick r:id="rId2" action="ppaction://hlinksldjump"/>
          </p:cNvPr>
          <p:cNvSpPr/>
          <p:nvPr/>
        </p:nvSpPr>
        <p:spPr>
          <a:xfrm>
            <a:off x="424412" y="1331008"/>
            <a:ext cx="3709942" cy="1194898"/>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ln w="0"/>
              <a:solidFill>
                <a:schemeClr val="tx1"/>
              </a:solidFill>
              <a:effectLst>
                <a:outerShdw blurRad="38100" dist="19050" dir="2700000" algn="tl" rotWithShape="0">
                  <a:schemeClr val="dk1">
                    <a:alpha val="40000"/>
                  </a:schemeClr>
                </a:outerShdw>
              </a:effectLst>
            </a:endParaRPr>
          </a:p>
        </p:txBody>
      </p:sp>
      <p:sp>
        <p:nvSpPr>
          <p:cNvPr id="7" name="Rectángulo 6"/>
          <p:cNvSpPr/>
          <p:nvPr/>
        </p:nvSpPr>
        <p:spPr>
          <a:xfrm>
            <a:off x="-509718" y="1526181"/>
            <a:ext cx="5578202" cy="523220"/>
          </a:xfrm>
          <a:prstGeom prst="rect">
            <a:avLst/>
          </a:prstGeom>
          <a:noFill/>
        </p:spPr>
        <p:txBody>
          <a:bodyPr wrap="square" lIns="91440" tIns="45720" rIns="91440" bIns="45720">
            <a:spAutoFit/>
          </a:bodyPr>
          <a:lstStyle/>
          <a:p>
            <a:pPr algn="ctr"/>
            <a:r>
              <a:rPr lang="es-ES" sz="28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Enfoque pedagógico</a:t>
            </a:r>
            <a:endParaRPr lang="es-E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8" name="Estrella de 5 puntas 7"/>
          <p:cNvSpPr/>
          <p:nvPr/>
        </p:nvSpPr>
        <p:spPr>
          <a:xfrm>
            <a:off x="3536824" y="1980403"/>
            <a:ext cx="489397" cy="553792"/>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Rectángulo redondeado 8"/>
          <p:cNvSpPr/>
          <p:nvPr/>
        </p:nvSpPr>
        <p:spPr>
          <a:xfrm>
            <a:off x="5315027" y="5110019"/>
            <a:ext cx="2871784" cy="1285506"/>
          </a:xfrm>
          <a:prstGeom prst="roundRect">
            <a:avLst/>
          </a:prstGeom>
          <a:solidFill>
            <a:srgbClr val="A50021"/>
          </a:solidFill>
          <a:ln>
            <a:solidFill>
              <a:srgbClr val="A500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Rectángulo 9"/>
          <p:cNvSpPr/>
          <p:nvPr/>
        </p:nvSpPr>
        <p:spPr>
          <a:xfrm>
            <a:off x="4988959" y="5350051"/>
            <a:ext cx="3022100" cy="707886"/>
          </a:xfrm>
          <a:prstGeom prst="rect">
            <a:avLst/>
          </a:prstGeom>
          <a:noFill/>
        </p:spPr>
        <p:txBody>
          <a:bodyPr wrap="square" lIns="91440" tIns="45720" rIns="91440" bIns="45720">
            <a:spAutoFit/>
          </a:bodyPr>
          <a:lstStyle/>
          <a:p>
            <a:pPr algn="ctr"/>
            <a:r>
              <a:rPr lang="es-ES" sz="2000" b="1" dirty="0" smtClean="0">
                <a:ln w="9525">
                  <a:solidFill>
                    <a:schemeClr val="bg1"/>
                  </a:solidFill>
                  <a:prstDash val="solid"/>
                </a:ln>
                <a:effectLst>
                  <a:outerShdw blurRad="12700" dist="38100" dir="2700000" algn="tl" rotWithShape="0">
                    <a:schemeClr val="bg1">
                      <a:lumMod val="50000"/>
                    </a:schemeClr>
                  </a:outerShdw>
                </a:effectLst>
              </a:rPr>
              <a:t>Organización de contenidos </a:t>
            </a:r>
            <a:endParaRPr lang="es-ES" sz="20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11" name="Estrella de 5 puntas 10"/>
          <p:cNvSpPr/>
          <p:nvPr/>
        </p:nvSpPr>
        <p:spPr>
          <a:xfrm>
            <a:off x="7525033" y="5708421"/>
            <a:ext cx="489397" cy="553792"/>
          </a:xfrm>
          <a:prstGeom prst="star5">
            <a:avLst>
              <a:gd name="adj" fmla="val 21202"/>
              <a:gd name="hf" fmla="val 105146"/>
              <a:gd name="vf" fmla="val 11055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Rectángulo 11"/>
          <p:cNvSpPr/>
          <p:nvPr/>
        </p:nvSpPr>
        <p:spPr>
          <a:xfrm>
            <a:off x="612401" y="2672897"/>
            <a:ext cx="3471271" cy="1983346"/>
          </a:xfrm>
          <a:prstGeom prst="rect">
            <a:avLst/>
          </a:prstGeom>
          <a:solidFill>
            <a:srgbClr val="E65C7D"/>
          </a:solidFill>
          <a:ln>
            <a:solidFill>
              <a:srgbClr val="E65C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CuadroTexto 12"/>
          <p:cNvSpPr txBox="1"/>
          <p:nvPr/>
        </p:nvSpPr>
        <p:spPr>
          <a:xfrm>
            <a:off x="820903" y="2772274"/>
            <a:ext cx="2846230" cy="1815882"/>
          </a:xfrm>
          <a:prstGeom prst="rect">
            <a:avLst/>
          </a:prstGeom>
          <a:noFill/>
        </p:spPr>
        <p:txBody>
          <a:bodyPr wrap="square" rtlCol="0">
            <a:spAutoFit/>
          </a:bodyPr>
          <a:lstStyle/>
          <a:p>
            <a:r>
              <a:rPr lang="es-MX" sz="1400" dirty="0" smtClean="0"/>
              <a:t>Situaciones de la escuela que permitan que los niños: </a:t>
            </a:r>
          </a:p>
          <a:p>
            <a:pPr marL="285750" indent="-285750">
              <a:buFont typeface="Arial" panose="020B0604020202020204" pitchFamily="34" charset="0"/>
              <a:buChar char="•"/>
            </a:pPr>
            <a:r>
              <a:rPr lang="es-MX" sz="1400" dirty="0" smtClean="0"/>
              <a:t>Hablen</a:t>
            </a:r>
          </a:p>
          <a:p>
            <a:pPr marL="285750" indent="-285750">
              <a:buFont typeface="Arial" panose="020B0604020202020204" pitchFamily="34" charset="0"/>
              <a:buChar char="•"/>
            </a:pPr>
            <a:r>
              <a:rPr lang="es-MX" sz="1400" dirty="0" smtClean="0"/>
              <a:t>Respondan</a:t>
            </a:r>
          </a:p>
          <a:p>
            <a:pPr marL="285750" indent="-285750">
              <a:buFont typeface="Arial" panose="020B0604020202020204" pitchFamily="34" charset="0"/>
              <a:buChar char="•"/>
            </a:pPr>
            <a:r>
              <a:rPr lang="es-MX" sz="1400" dirty="0" smtClean="0"/>
              <a:t>Exploren</a:t>
            </a:r>
          </a:p>
          <a:p>
            <a:pPr marL="285750" indent="-285750">
              <a:buFont typeface="Arial" panose="020B0604020202020204" pitchFamily="34" charset="0"/>
              <a:buChar char="•"/>
            </a:pPr>
            <a:r>
              <a:rPr lang="es-MX" sz="1400" dirty="0" smtClean="0"/>
              <a:t>Comenten</a:t>
            </a:r>
          </a:p>
          <a:p>
            <a:pPr marL="285750" indent="-285750">
              <a:buFont typeface="Arial" panose="020B0604020202020204" pitchFamily="34" charset="0"/>
              <a:buChar char="•"/>
            </a:pPr>
            <a:r>
              <a:rPr lang="es-MX" sz="1400" dirty="0" smtClean="0"/>
              <a:t>Escriban</a:t>
            </a:r>
          </a:p>
          <a:p>
            <a:pPr marL="285750" indent="-285750">
              <a:buFont typeface="Arial" panose="020B0604020202020204" pitchFamily="34" charset="0"/>
              <a:buChar char="•"/>
            </a:pPr>
            <a:r>
              <a:rPr lang="es-MX" sz="1400" dirty="0" smtClean="0"/>
              <a:t>comuniquen</a:t>
            </a:r>
            <a:endParaRPr lang="es-MX" sz="1400" dirty="0"/>
          </a:p>
        </p:txBody>
      </p:sp>
      <p:sp>
        <p:nvSpPr>
          <p:cNvPr id="14" name="Rectángulo 13"/>
          <p:cNvSpPr/>
          <p:nvPr/>
        </p:nvSpPr>
        <p:spPr>
          <a:xfrm>
            <a:off x="943585" y="4901471"/>
            <a:ext cx="3422352" cy="1605046"/>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CuadroTexto 14"/>
          <p:cNvSpPr txBox="1"/>
          <p:nvPr/>
        </p:nvSpPr>
        <p:spPr>
          <a:xfrm>
            <a:off x="1190409" y="4935744"/>
            <a:ext cx="2865548" cy="1754326"/>
          </a:xfrm>
          <a:prstGeom prst="rect">
            <a:avLst/>
          </a:prstGeom>
          <a:noFill/>
        </p:spPr>
        <p:txBody>
          <a:bodyPr wrap="square" rtlCol="0">
            <a:spAutoFit/>
          </a:bodyPr>
          <a:lstStyle/>
          <a:p>
            <a:r>
              <a:rPr lang="es-MX" dirty="0" smtClean="0"/>
              <a:t>Papel de la educadora</a:t>
            </a:r>
          </a:p>
          <a:p>
            <a:pPr marL="285750" indent="-285750">
              <a:buFont typeface="Arial" panose="020B0604020202020204" pitchFamily="34" charset="0"/>
              <a:buChar char="•"/>
            </a:pPr>
            <a:r>
              <a:rPr lang="es-MX" dirty="0" smtClean="0"/>
              <a:t>Oriente</a:t>
            </a:r>
          </a:p>
          <a:p>
            <a:pPr marL="285750" indent="-285750">
              <a:buFont typeface="Arial" panose="020B0604020202020204" pitchFamily="34" charset="0"/>
              <a:buChar char="•"/>
            </a:pPr>
            <a:r>
              <a:rPr lang="es-MX" dirty="0" smtClean="0"/>
              <a:t>Favorezca respeto</a:t>
            </a:r>
          </a:p>
          <a:p>
            <a:pPr marL="285750" indent="-285750">
              <a:buFont typeface="Arial" panose="020B0604020202020204" pitchFamily="34" charset="0"/>
              <a:buChar char="•"/>
            </a:pPr>
            <a:r>
              <a:rPr lang="es-MX" dirty="0" smtClean="0"/>
              <a:t>Usaría de textos</a:t>
            </a:r>
          </a:p>
          <a:p>
            <a:pPr marL="285750" indent="-285750">
              <a:buFont typeface="Arial" panose="020B0604020202020204" pitchFamily="34" charset="0"/>
              <a:buChar char="•"/>
            </a:pPr>
            <a:r>
              <a:rPr lang="es-MX" dirty="0" smtClean="0"/>
              <a:t>Escriba y lea textos </a:t>
            </a:r>
          </a:p>
          <a:p>
            <a:endParaRPr lang="es-MX" dirty="0"/>
          </a:p>
        </p:txBody>
      </p:sp>
      <p:sp>
        <p:nvSpPr>
          <p:cNvPr id="16" name="Rectángulo 15"/>
          <p:cNvSpPr/>
          <p:nvPr/>
        </p:nvSpPr>
        <p:spPr>
          <a:xfrm>
            <a:off x="3534395" y="2129588"/>
            <a:ext cx="562934" cy="369332"/>
          </a:xfrm>
          <a:prstGeom prst="rect">
            <a:avLst/>
          </a:prstGeom>
          <a:noFill/>
        </p:spPr>
        <p:txBody>
          <a:bodyPr wrap="square" lIns="91440" tIns="45720" rIns="91440" bIns="45720">
            <a:spAutoFit/>
          </a:bodyPr>
          <a:lstStyle/>
          <a:p>
            <a:pPr algn="ctr"/>
            <a:r>
              <a:rPr lang="es-ES" b="0" cap="none" spc="0" dirty="0" smtClean="0">
                <a:ln w="0"/>
                <a:solidFill>
                  <a:schemeClr val="tx1"/>
                </a:solidFill>
                <a:effectLst>
                  <a:outerShdw blurRad="38100" dist="19050" dir="2700000" algn="tl" rotWithShape="0">
                    <a:schemeClr val="dk1">
                      <a:alpha val="40000"/>
                    </a:schemeClr>
                  </a:outerShdw>
                </a:effectLst>
              </a:rPr>
              <a:t>1</a:t>
            </a:r>
            <a:endParaRPr lang="es-ES" b="0" cap="none" spc="0" dirty="0">
              <a:ln w="0"/>
              <a:solidFill>
                <a:schemeClr val="tx1"/>
              </a:solidFill>
              <a:effectLst>
                <a:outerShdw blurRad="38100" dist="19050" dir="2700000" algn="tl" rotWithShape="0">
                  <a:schemeClr val="dk1">
                    <a:alpha val="40000"/>
                  </a:schemeClr>
                </a:outerShdw>
              </a:effectLst>
            </a:endParaRPr>
          </a:p>
        </p:txBody>
      </p:sp>
      <p:sp>
        <p:nvSpPr>
          <p:cNvPr id="20" name="Rectángulo 19"/>
          <p:cNvSpPr/>
          <p:nvPr/>
        </p:nvSpPr>
        <p:spPr>
          <a:xfrm>
            <a:off x="7586667" y="5852298"/>
            <a:ext cx="284052" cy="307777"/>
          </a:xfrm>
          <a:prstGeom prst="rect">
            <a:avLst/>
          </a:prstGeom>
          <a:noFill/>
        </p:spPr>
        <p:txBody>
          <a:bodyPr wrap="none" lIns="91440" tIns="45720" rIns="91440" bIns="45720">
            <a:spAutoFit/>
          </a:bodyPr>
          <a:lstStyle/>
          <a:p>
            <a:pPr algn="ctr"/>
            <a:r>
              <a:rPr lang="es-ES" sz="1400" b="0" cap="none" spc="0" dirty="0" smtClean="0">
                <a:ln w="0"/>
                <a:solidFill>
                  <a:schemeClr val="tx1"/>
                </a:solidFill>
                <a:effectLst>
                  <a:outerShdw blurRad="38100" dist="19050" dir="2700000" algn="tl" rotWithShape="0">
                    <a:schemeClr val="dk1">
                      <a:alpha val="40000"/>
                    </a:schemeClr>
                  </a:outerShdw>
                </a:effectLst>
              </a:rPr>
              <a:t>2</a:t>
            </a:r>
            <a:endParaRPr lang="es-ES" sz="1400" b="0" cap="none" spc="0" dirty="0">
              <a:ln w="0"/>
              <a:solidFill>
                <a:schemeClr val="tx1"/>
              </a:solidFill>
              <a:effectLst>
                <a:outerShdw blurRad="38100" dist="19050" dir="2700000" algn="tl" rotWithShape="0">
                  <a:schemeClr val="dk1">
                    <a:alpha val="40000"/>
                  </a:schemeClr>
                </a:outerShdw>
              </a:effectLst>
            </a:endParaRPr>
          </a:p>
        </p:txBody>
      </p:sp>
      <p:sp>
        <p:nvSpPr>
          <p:cNvPr id="21" name="Rectángulo redondeado 20">
            <a:hlinkClick r:id="rId3" action="ppaction://hlinksldjump"/>
          </p:cNvPr>
          <p:cNvSpPr/>
          <p:nvPr/>
        </p:nvSpPr>
        <p:spPr>
          <a:xfrm>
            <a:off x="8493379" y="423316"/>
            <a:ext cx="3141241" cy="1364475"/>
          </a:xfrm>
          <a:prstGeom prst="roundRect">
            <a:avLst/>
          </a:prstGeom>
          <a:solidFill>
            <a:srgbClr val="9A668B"/>
          </a:solidFill>
          <a:ln>
            <a:solidFill>
              <a:srgbClr val="9A66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Rectángulo 21"/>
          <p:cNvSpPr/>
          <p:nvPr/>
        </p:nvSpPr>
        <p:spPr>
          <a:xfrm>
            <a:off x="8556867" y="631970"/>
            <a:ext cx="3002745" cy="369332"/>
          </a:xfrm>
          <a:prstGeom prst="rect">
            <a:avLst/>
          </a:prstGeom>
          <a:noFill/>
        </p:spPr>
        <p:txBody>
          <a:bodyPr wrap="none" lIns="91440" tIns="45720" rIns="91440" bIns="45720">
            <a:spAutoFit/>
          </a:bodyPr>
          <a:lstStyle/>
          <a:p>
            <a:pPr algn="ctr"/>
            <a:r>
              <a:rPr lang="es-ES" b="1" dirty="0" smtClean="0">
                <a:ln w="9525">
                  <a:solidFill>
                    <a:schemeClr val="bg1"/>
                  </a:solidFill>
                  <a:prstDash val="solid"/>
                </a:ln>
                <a:effectLst>
                  <a:outerShdw blurRad="12700" dist="38100" dir="2700000" algn="tl" rotWithShape="0">
                    <a:schemeClr val="bg1">
                      <a:lumMod val="50000"/>
                    </a:schemeClr>
                  </a:outerShdw>
                </a:effectLst>
              </a:rPr>
              <a:t>Orientaciones didácticas</a:t>
            </a:r>
            <a:endParaRPr lang="es-ES"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23" name="Estrella de 5 puntas 22"/>
          <p:cNvSpPr/>
          <p:nvPr/>
        </p:nvSpPr>
        <p:spPr>
          <a:xfrm>
            <a:off x="10922932" y="1105553"/>
            <a:ext cx="489397" cy="553792"/>
          </a:xfrm>
          <a:prstGeom prst="star5">
            <a:avLst>
              <a:gd name="adj" fmla="val 23305"/>
              <a:gd name="hf" fmla="val 105146"/>
              <a:gd name="vf" fmla="val 11055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Rectángulo 23"/>
          <p:cNvSpPr/>
          <p:nvPr/>
        </p:nvSpPr>
        <p:spPr>
          <a:xfrm>
            <a:off x="11011177" y="1280010"/>
            <a:ext cx="312906" cy="369332"/>
          </a:xfrm>
          <a:prstGeom prst="rect">
            <a:avLst/>
          </a:prstGeom>
          <a:noFill/>
        </p:spPr>
        <p:txBody>
          <a:bodyPr wrap="none" lIns="91440" tIns="45720" rIns="91440" bIns="45720">
            <a:spAutoFit/>
          </a:bodyPr>
          <a:lstStyle/>
          <a:p>
            <a:pPr algn="ctr"/>
            <a:r>
              <a:rPr lang="es-ES" b="0" cap="none" spc="0" dirty="0" smtClean="0">
                <a:ln w="0"/>
                <a:solidFill>
                  <a:schemeClr val="tx1"/>
                </a:solidFill>
                <a:effectLst>
                  <a:outerShdw blurRad="38100" dist="19050" dir="2700000" algn="tl" rotWithShape="0">
                    <a:schemeClr val="dk1">
                      <a:alpha val="40000"/>
                    </a:schemeClr>
                  </a:outerShdw>
                </a:effectLst>
              </a:rPr>
              <a:t>3</a:t>
            </a:r>
            <a:endParaRPr lang="es-ES" b="0" cap="none" spc="0" dirty="0">
              <a:ln w="0"/>
              <a:solidFill>
                <a:schemeClr val="tx1"/>
              </a:solidFill>
              <a:effectLst>
                <a:outerShdw blurRad="38100" dist="19050" dir="2700000" algn="tl" rotWithShape="0">
                  <a:schemeClr val="dk1">
                    <a:alpha val="40000"/>
                  </a:schemeClr>
                </a:outerShdw>
              </a:effectLst>
            </a:endParaRPr>
          </a:p>
        </p:txBody>
      </p:sp>
      <p:cxnSp>
        <p:nvCxnSpPr>
          <p:cNvPr id="30" name="Conector recto de flecha 29"/>
          <p:cNvCxnSpPr/>
          <p:nvPr/>
        </p:nvCxnSpPr>
        <p:spPr>
          <a:xfrm flipH="1">
            <a:off x="4365937" y="1287887"/>
            <a:ext cx="437883" cy="53106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3" name="Conector recto 32"/>
          <p:cNvCxnSpPr/>
          <p:nvPr/>
        </p:nvCxnSpPr>
        <p:spPr>
          <a:xfrm>
            <a:off x="517381" y="2455435"/>
            <a:ext cx="95020" cy="209173"/>
          </a:xfrm>
          <a:prstGeom prst="line">
            <a:avLst/>
          </a:prstGeom>
        </p:spPr>
        <p:style>
          <a:lnRef idx="3">
            <a:schemeClr val="dk1"/>
          </a:lnRef>
          <a:fillRef idx="0">
            <a:schemeClr val="dk1"/>
          </a:fillRef>
          <a:effectRef idx="2">
            <a:schemeClr val="dk1"/>
          </a:effectRef>
          <a:fontRef idx="minor">
            <a:schemeClr val="tx1"/>
          </a:fontRef>
        </p:style>
      </p:cxnSp>
      <p:pic>
        <p:nvPicPr>
          <p:cNvPr id="34" name="Imagen 33"/>
          <p:cNvPicPr>
            <a:picLocks noChangeAspect="1"/>
          </p:cNvPicPr>
          <p:nvPr/>
        </p:nvPicPr>
        <p:blipFill>
          <a:blip r:embed="rId4"/>
          <a:stretch>
            <a:fillRect/>
          </a:stretch>
        </p:blipFill>
        <p:spPr>
          <a:xfrm>
            <a:off x="617728" y="4635743"/>
            <a:ext cx="406349" cy="664935"/>
          </a:xfrm>
          <a:prstGeom prst="rect">
            <a:avLst/>
          </a:prstGeom>
        </p:spPr>
      </p:pic>
      <p:cxnSp>
        <p:nvCxnSpPr>
          <p:cNvPr id="36" name="Conector recto de flecha 35"/>
          <p:cNvCxnSpPr/>
          <p:nvPr/>
        </p:nvCxnSpPr>
        <p:spPr>
          <a:xfrm>
            <a:off x="7517077" y="554270"/>
            <a:ext cx="931464" cy="52473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9" name="Conector recto de flecha 38"/>
          <p:cNvCxnSpPr/>
          <p:nvPr/>
        </p:nvCxnSpPr>
        <p:spPr>
          <a:xfrm>
            <a:off x="4397497" y="5634011"/>
            <a:ext cx="949090" cy="10781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Rectángulo redondeado 43"/>
          <p:cNvSpPr/>
          <p:nvPr/>
        </p:nvSpPr>
        <p:spPr>
          <a:xfrm>
            <a:off x="7769731" y="2664608"/>
            <a:ext cx="3642598" cy="1598299"/>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Rectángulo 44"/>
          <p:cNvSpPr/>
          <p:nvPr/>
        </p:nvSpPr>
        <p:spPr>
          <a:xfrm>
            <a:off x="7982809" y="2849191"/>
            <a:ext cx="2468946" cy="954107"/>
          </a:xfrm>
          <a:prstGeom prst="rect">
            <a:avLst/>
          </a:prstGeom>
          <a:noFill/>
        </p:spPr>
        <p:txBody>
          <a:bodyPr wrap="none" lIns="91440" tIns="45720" rIns="91440" bIns="45720">
            <a:spAutoFit/>
          </a:bodyPr>
          <a:lstStyle/>
          <a:p>
            <a:pPr algn="ctr"/>
            <a:r>
              <a:rPr lang="es-ES" sz="2800" b="0" cap="none" spc="0" dirty="0" smtClean="0">
                <a:ln w="0"/>
                <a:solidFill>
                  <a:schemeClr val="tx1"/>
                </a:solidFill>
                <a:effectLst>
                  <a:outerShdw blurRad="38100" dist="19050" dir="2700000" algn="tl" rotWithShape="0">
                    <a:schemeClr val="dk1">
                      <a:alpha val="40000"/>
                    </a:schemeClr>
                  </a:outerShdw>
                </a:effectLst>
              </a:rPr>
              <a:t>Articulación</a:t>
            </a:r>
          </a:p>
          <a:p>
            <a:pPr algn="ctr"/>
            <a:r>
              <a:rPr lang="es-ES" sz="2800" dirty="0" smtClean="0">
                <a:ln w="0"/>
                <a:effectLst>
                  <a:outerShdw blurRad="38100" dist="19050" dir="2700000" algn="tl" rotWithShape="0">
                    <a:schemeClr val="dk1">
                      <a:alpha val="40000"/>
                    </a:schemeClr>
                  </a:outerShdw>
                </a:effectLst>
              </a:rPr>
              <a:t>(vinculación)</a:t>
            </a:r>
            <a:endParaRPr lang="es-ES" sz="2800" b="0" cap="none" spc="0" dirty="0">
              <a:ln w="0"/>
              <a:solidFill>
                <a:schemeClr val="tx1"/>
              </a:solidFill>
              <a:effectLst>
                <a:outerShdw blurRad="38100" dist="19050" dir="2700000" algn="tl" rotWithShape="0">
                  <a:schemeClr val="dk1">
                    <a:alpha val="40000"/>
                  </a:schemeClr>
                </a:outerShdw>
              </a:effectLst>
            </a:endParaRPr>
          </a:p>
        </p:txBody>
      </p:sp>
      <p:sp>
        <p:nvSpPr>
          <p:cNvPr id="46" name="Estrella de 5 puntas 45"/>
          <p:cNvSpPr/>
          <p:nvPr/>
        </p:nvSpPr>
        <p:spPr>
          <a:xfrm>
            <a:off x="10637949" y="3664570"/>
            <a:ext cx="529681" cy="598337"/>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Rectángulo 46"/>
          <p:cNvSpPr/>
          <p:nvPr/>
        </p:nvSpPr>
        <p:spPr>
          <a:xfrm>
            <a:off x="10746336" y="3803298"/>
            <a:ext cx="312906" cy="369332"/>
          </a:xfrm>
          <a:prstGeom prst="rect">
            <a:avLst/>
          </a:prstGeom>
          <a:noFill/>
        </p:spPr>
        <p:txBody>
          <a:bodyPr wrap="none" lIns="91440" tIns="45720" rIns="91440" bIns="45720">
            <a:spAutoFit/>
          </a:bodyPr>
          <a:lstStyle/>
          <a:p>
            <a:pPr algn="ctr"/>
            <a:r>
              <a:rPr lang="es-ES" b="0" cap="none" spc="0" dirty="0" smtClean="0">
                <a:ln w="0"/>
                <a:solidFill>
                  <a:schemeClr val="tx1"/>
                </a:solidFill>
                <a:effectLst>
                  <a:outerShdw blurRad="38100" dist="19050" dir="2700000" algn="tl" rotWithShape="0">
                    <a:schemeClr val="dk1">
                      <a:alpha val="40000"/>
                    </a:schemeClr>
                  </a:outerShdw>
                </a:effectLst>
              </a:rPr>
              <a:t>4</a:t>
            </a:r>
            <a:endParaRPr lang="es-ES" b="0" cap="none" spc="0" dirty="0">
              <a:ln w="0"/>
              <a:solidFill>
                <a:schemeClr val="tx1"/>
              </a:solidFill>
              <a:effectLst>
                <a:outerShdw blurRad="38100" dist="19050" dir="2700000" algn="tl" rotWithShape="0">
                  <a:schemeClr val="dk1">
                    <a:alpha val="40000"/>
                  </a:schemeClr>
                </a:outerShdw>
              </a:effectLst>
            </a:endParaRPr>
          </a:p>
        </p:txBody>
      </p:sp>
      <p:cxnSp>
        <p:nvCxnSpPr>
          <p:cNvPr id="49" name="Conector recto de flecha 48"/>
          <p:cNvCxnSpPr/>
          <p:nvPr/>
        </p:nvCxnSpPr>
        <p:spPr>
          <a:xfrm>
            <a:off x="4134354" y="2257299"/>
            <a:ext cx="3337885" cy="89802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1" name="Conector recto de flecha 50"/>
          <p:cNvCxnSpPr/>
          <p:nvPr/>
        </p:nvCxnSpPr>
        <p:spPr>
          <a:xfrm flipV="1">
            <a:off x="6044076" y="3664570"/>
            <a:ext cx="1539461" cy="130364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3" name="Conector recto de flecha 52"/>
          <p:cNvCxnSpPr/>
          <p:nvPr/>
        </p:nvCxnSpPr>
        <p:spPr>
          <a:xfrm flipH="1">
            <a:off x="8281115" y="1404530"/>
            <a:ext cx="152995" cy="105090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7728918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70</TotalTime>
  <Words>757</Words>
  <Application>Microsoft Office PowerPoint</Application>
  <PresentationFormat>Panorámica</PresentationFormat>
  <Paragraphs>126</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Century Gothic</vt:lpstr>
      <vt:lpstr>Garamond</vt:lpstr>
      <vt:lpstr>Savon</vt:lpstr>
      <vt:lpstr>Presentación de PowerPoint</vt:lpstr>
      <vt:lpstr>Prácticas de enseñanza que favorecen la construcción de usuarios plenos del lenguaje...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alemtz07.rodriguez@gmail.com</dc:creator>
  <cp:lastModifiedBy>alemtz07.rodriguez@gmail.com</cp:lastModifiedBy>
  <cp:revision>8</cp:revision>
  <dcterms:created xsi:type="dcterms:W3CDTF">2020-05-05T08:52:01Z</dcterms:created>
  <dcterms:modified xsi:type="dcterms:W3CDTF">2020-05-05T10:02:44Z</dcterms:modified>
</cp:coreProperties>
</file>