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F87C842-BD00-479C-8720-02192928B5DD}"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3088182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s-ES"/>
              <a:t>Haga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ES"/>
              <a:t>Haga clic en el icono para agregar una imagen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F87C842-BD00-479C-8720-02192928B5DD}" type="datetimeFigureOut">
              <a:rPr lang="es-MX" smtClean="0"/>
              <a:t>06/05/2020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2886919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F87C842-BD00-479C-8720-02192928B5DD}"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3548565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s-ES"/>
              <a:t>Haga clic para modificar el estilo de título del patrón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s-ES"/>
              <a:t>Haga clic para modificar los estilos de texto del patrón</a:t>
            </a:r>
          </a:p>
        </p:txBody>
      </p:sp>
      <p:sp>
        <p:nvSpPr>
          <p:cNvPr id="2" name="Date Placeholder 1"/>
          <p:cNvSpPr>
            <a:spLocks noGrp="1"/>
          </p:cNvSpPr>
          <p:nvPr>
            <p:ph type="dt" sz="half" idx="10"/>
          </p:nvPr>
        </p:nvSpPr>
        <p:spPr/>
        <p:txBody>
          <a:bodyPr/>
          <a:lstStyle/>
          <a:p>
            <a:fld id="{2F87C842-BD00-479C-8720-02192928B5DD}" type="datetimeFigureOut">
              <a:rPr lang="es-MX" smtClean="0"/>
              <a:t>06/05/2020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220904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F87C842-BD00-479C-8720-02192928B5DD}"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3130927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F87C842-BD00-479C-8720-02192928B5DD}"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273377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F87C842-BD00-479C-8720-02192928B5DD}"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803099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F87C842-BD00-479C-8720-02192928B5DD}"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861675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F87C842-BD00-479C-8720-02192928B5DD}" type="datetimeFigureOut">
              <a:rPr lang="es-MX" smtClean="0"/>
              <a:t>06/05/2020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3399119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F87C842-BD00-479C-8720-02192928B5DD}" type="datetimeFigureOut">
              <a:rPr lang="es-MX" smtClean="0"/>
              <a:t>06/05/2020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70942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F87C842-BD00-479C-8720-02192928B5DD}" type="datetimeFigureOut">
              <a:rPr lang="es-MX" smtClean="0"/>
              <a:t>06/05/2020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3210629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87C842-BD00-479C-8720-02192928B5DD}" type="datetimeFigureOut">
              <a:rPr lang="es-MX" smtClean="0"/>
              <a:t>06/05/2020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19369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F87C842-BD00-479C-8720-02192928B5DD}" type="datetimeFigureOut">
              <a:rPr lang="es-MX" smtClean="0"/>
              <a:t>06/05/2020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2925876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s-ES"/>
              <a:t>Haga clic para modificar el estilo de título del patrón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ES"/>
              <a:t>Haga clic en el icono para agregar una imagen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3885810" y="6041362"/>
            <a:ext cx="976879" cy="365125"/>
          </a:xfrm>
        </p:spPr>
        <p:txBody>
          <a:bodyPr/>
          <a:lstStyle/>
          <a:p>
            <a:fld id="{2F87C842-BD00-479C-8720-02192928B5DD}" type="datetimeFigureOut">
              <a:rPr lang="es-MX" smtClean="0"/>
              <a:t>06/05/2020</a:t>
            </a:fld>
            <a:endParaRPr lang="es-MX"/>
          </a:p>
        </p:txBody>
      </p:sp>
      <p:sp>
        <p:nvSpPr>
          <p:cNvPr id="6" name="Footer Placeholder 5"/>
          <p:cNvSpPr>
            <a:spLocks noGrp="1"/>
          </p:cNvSpPr>
          <p:nvPr>
            <p:ph type="ftr" sz="quarter" idx="11"/>
          </p:nvPr>
        </p:nvSpPr>
        <p:spPr>
          <a:xfrm>
            <a:off x="590396" y="6041362"/>
            <a:ext cx="3295413" cy="365125"/>
          </a:xfrm>
        </p:spPr>
        <p:txBody>
          <a:bodyPr/>
          <a:lstStyle/>
          <a:p>
            <a:endParaRPr lang="es-MX"/>
          </a:p>
        </p:txBody>
      </p:sp>
      <p:sp>
        <p:nvSpPr>
          <p:cNvPr id="7" name="Slide Number Placeholder 6"/>
          <p:cNvSpPr>
            <a:spLocks noGrp="1"/>
          </p:cNvSpPr>
          <p:nvPr>
            <p:ph type="sldNum" sz="quarter" idx="12"/>
          </p:nvPr>
        </p:nvSpPr>
        <p:spPr>
          <a:xfrm>
            <a:off x="4862689" y="5915888"/>
            <a:ext cx="1062155" cy="490599"/>
          </a:xfrm>
        </p:spPr>
        <p:txBody>
          <a:bodyPr/>
          <a:lstStyle/>
          <a:p>
            <a:fld id="{0B5DFE11-0BF4-4FF4-B6B7-564B6E20CE51}" type="slidenum">
              <a:rPr lang="es-MX" smtClean="0"/>
              <a:t>‹Nº›</a:t>
            </a:fld>
            <a:endParaRPr lang="es-MX"/>
          </a:p>
        </p:txBody>
      </p:sp>
    </p:spTree>
    <p:extLst>
      <p:ext uri="{BB962C8B-B14F-4D97-AF65-F5344CB8AC3E}">
        <p14:creationId xmlns:p14="http://schemas.microsoft.com/office/powerpoint/2010/main" val="1203113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s-MX"/>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2F87C842-BD00-479C-8720-02192928B5DD}" type="datetimeFigureOut">
              <a:rPr lang="es-MX" smtClean="0"/>
              <a:t>06/05/2020</a:t>
            </a:fld>
            <a:endParaRPr lang="es-MX"/>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0B5DFE11-0BF4-4FF4-B6B7-564B6E20CE51}" type="slidenum">
              <a:rPr lang="es-MX" smtClean="0"/>
              <a:t>‹Nº›</a:t>
            </a:fld>
            <a:endParaRPr lang="es-MX"/>
          </a:p>
        </p:txBody>
      </p:sp>
    </p:spTree>
    <p:extLst>
      <p:ext uri="{BB962C8B-B14F-4D97-AF65-F5344CB8AC3E}">
        <p14:creationId xmlns:p14="http://schemas.microsoft.com/office/powerpoint/2010/main" val="3945950296"/>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3D4E7F-3F21-4640-A120-DDA466D961CD}"/>
              </a:ext>
            </a:extLst>
          </p:cNvPr>
          <p:cNvSpPr>
            <a:spLocks noGrp="1"/>
          </p:cNvSpPr>
          <p:nvPr>
            <p:ph type="ctrTitle"/>
          </p:nvPr>
        </p:nvSpPr>
        <p:spPr>
          <a:xfrm>
            <a:off x="810001" y="76200"/>
            <a:ext cx="10572000" cy="4658149"/>
          </a:xfrm>
        </p:spPr>
        <p:txBody>
          <a:bodyPr/>
          <a:lstStyle/>
          <a:p>
            <a:pPr algn="ctr"/>
            <a:br>
              <a:rPr lang="es-MX" sz="1400" dirty="0"/>
            </a:br>
            <a:br>
              <a:rPr lang="es-MX" sz="1400" dirty="0"/>
            </a:br>
            <a:r>
              <a:rPr lang="es-MX" sz="1400" b="0" dirty="0"/>
              <a:t>Escuela Normal de Educación Preescolar</a:t>
            </a:r>
            <a:br>
              <a:rPr lang="es-MX" sz="1400" b="0" dirty="0"/>
            </a:br>
            <a:br>
              <a:rPr lang="es-MX" sz="1400" b="0" dirty="0"/>
            </a:br>
            <a:r>
              <a:rPr lang="es-MX" sz="1400" b="0" dirty="0"/>
              <a:t>Dibeth Atziri Carreón </a:t>
            </a:r>
            <a:r>
              <a:rPr lang="es-MX" sz="1400" b="0" i="1" dirty="0"/>
              <a:t>#5</a:t>
            </a:r>
            <a:br>
              <a:rPr lang="es-MX" sz="1400" b="0" dirty="0"/>
            </a:br>
            <a:r>
              <a:rPr lang="es-MX" sz="1400" b="0" dirty="0"/>
              <a:t>1°C</a:t>
            </a:r>
            <a:br>
              <a:rPr lang="es-MX" sz="1400" b="0" dirty="0"/>
            </a:br>
            <a:r>
              <a:rPr lang="es-MX" sz="1400" b="0" i="1" u="sng" dirty="0"/>
              <a:t>Docente</a:t>
            </a:r>
            <a:r>
              <a:rPr lang="es-MX" sz="1400" b="0" dirty="0"/>
              <a:t> Silvia Banda Servín</a:t>
            </a:r>
            <a:br>
              <a:rPr lang="es-MX" sz="1400" b="0" dirty="0"/>
            </a:br>
            <a:r>
              <a:rPr lang="es-MX" sz="1400" dirty="0"/>
              <a:t>PRÁCTICAS SOCIALES DEL LENGUAJE</a:t>
            </a:r>
            <a:br>
              <a:rPr lang="es-MX" sz="1400" b="0" dirty="0"/>
            </a:br>
            <a:br>
              <a:rPr lang="es-MX" sz="1400" b="0" dirty="0"/>
            </a:br>
            <a:r>
              <a:rPr lang="es-MX" sz="1400" b="0" i="1" dirty="0">
                <a:solidFill>
                  <a:schemeClr val="tx1"/>
                </a:solidFill>
                <a:effectLst>
                  <a:outerShdw blurRad="38100" dist="38100" dir="2700000" algn="tl">
                    <a:srgbClr val="000000">
                      <a:alpha val="43137"/>
                    </a:srgbClr>
                  </a:outerShdw>
                </a:effectLst>
              </a:rPr>
              <a:t>“Prácticas de Enseñanza que Favorecen la Construcción de Usuarios Plenos del Lenguaje”</a:t>
            </a:r>
            <a:br>
              <a:rPr lang="es-MX" sz="1400" b="0" dirty="0">
                <a:solidFill>
                  <a:schemeClr val="tx1"/>
                </a:solidFill>
              </a:rPr>
            </a:br>
            <a:br>
              <a:rPr lang="es-MX" sz="1400" b="0" dirty="0">
                <a:solidFill>
                  <a:schemeClr val="tx1"/>
                </a:solidFill>
              </a:rPr>
            </a:br>
            <a:br>
              <a:rPr lang="es-MX" sz="1400" b="0" dirty="0">
                <a:solidFill>
                  <a:schemeClr val="tx1"/>
                </a:solidFill>
              </a:rPr>
            </a:br>
            <a:r>
              <a:rPr lang="es-MX" sz="1400" u="sng" dirty="0">
                <a:solidFill>
                  <a:schemeClr val="tx1"/>
                </a:solidFill>
              </a:rPr>
              <a:t>Unidad II:</a:t>
            </a:r>
            <a:br>
              <a:rPr lang="es-MX" sz="1400" u="sng" dirty="0">
                <a:solidFill>
                  <a:schemeClr val="tx1"/>
                </a:solidFill>
              </a:rPr>
            </a:br>
            <a:r>
              <a:rPr lang="es-MX" sz="1400" b="0" dirty="0">
                <a:solidFill>
                  <a:schemeClr val="tx1"/>
                </a:solidFill>
                <a:effectLst>
                  <a:outerShdw blurRad="38100" dist="38100" dir="2700000" algn="tl">
                    <a:srgbClr val="000000">
                      <a:alpha val="43137"/>
                    </a:srgbClr>
                  </a:outerShdw>
                </a:effectLst>
              </a:rPr>
              <a:t>INVESTIGACIÓN SOBRE EL ENFOQUE DE PLANES Y PROGRAMAS DE ESTUDIO DEL ESPAÑOL EN EDUCACIÓN BÁSICA, EN EL NIVEL PREESCOLAR.</a:t>
            </a:r>
            <a:br>
              <a:rPr lang="es-MX" sz="1400" b="0" dirty="0">
                <a:solidFill>
                  <a:schemeClr val="tx1"/>
                </a:solidFill>
              </a:rPr>
            </a:br>
            <a:br>
              <a:rPr lang="es-MX" sz="1400" b="0" dirty="0">
                <a:solidFill>
                  <a:schemeClr val="tx1"/>
                </a:solidFill>
              </a:rPr>
            </a:br>
            <a:r>
              <a:rPr lang="es-MX" sz="1400" u="sng" dirty="0">
                <a:solidFill>
                  <a:schemeClr val="tx1"/>
                </a:solidFill>
              </a:rPr>
              <a:t>Competencias:</a:t>
            </a:r>
            <a:br>
              <a:rPr lang="es-MX" sz="1400" b="0" dirty="0">
                <a:solidFill>
                  <a:schemeClr val="tx1"/>
                </a:solidFill>
              </a:rPr>
            </a:br>
            <a:br>
              <a:rPr lang="es-MX" sz="1400" b="0" dirty="0"/>
            </a:br>
            <a:br>
              <a:rPr lang="es-MX" sz="1400" b="0" dirty="0"/>
            </a:br>
            <a:br>
              <a:rPr lang="es-MX" sz="1400" dirty="0"/>
            </a:br>
            <a:br>
              <a:rPr lang="es-MX" sz="1400" dirty="0"/>
            </a:br>
            <a:br>
              <a:rPr lang="es-MX" sz="1400" dirty="0"/>
            </a:br>
            <a:endParaRPr lang="es-MX" sz="1400" dirty="0"/>
          </a:p>
        </p:txBody>
      </p:sp>
      <p:sp>
        <p:nvSpPr>
          <p:cNvPr id="3" name="Subtítulo 2">
            <a:extLst>
              <a:ext uri="{FF2B5EF4-FFF2-40B4-BE49-F238E27FC236}">
                <a16:creationId xmlns:a16="http://schemas.microsoft.com/office/drawing/2014/main" id="{D93E23E0-8841-485D-B727-201BEFCAF965}"/>
              </a:ext>
            </a:extLst>
          </p:cNvPr>
          <p:cNvSpPr>
            <a:spLocks noGrp="1"/>
          </p:cNvSpPr>
          <p:nvPr>
            <p:ph type="subTitle" idx="1"/>
          </p:nvPr>
        </p:nvSpPr>
        <p:spPr>
          <a:xfrm>
            <a:off x="810001" y="5530252"/>
            <a:ext cx="9230644" cy="1031176"/>
          </a:xfrm>
        </p:spPr>
        <p:txBody>
          <a:bodyPr>
            <a:normAutofit/>
          </a:bodyPr>
          <a:lstStyle/>
          <a:p>
            <a:r>
              <a:rPr lang="es-MX" dirty="0"/>
              <a:t>PRÁCTICAS DE ENSEÑANZA QUE FAVORECEN LA CONSTRUCCIÓN DE USUARIOS PLENOS DEL LENGUAJE</a:t>
            </a:r>
          </a:p>
        </p:txBody>
      </p:sp>
      <p:pic>
        <p:nvPicPr>
          <p:cNvPr id="5" name="Imagen 4">
            <a:extLst>
              <a:ext uri="{FF2B5EF4-FFF2-40B4-BE49-F238E27FC236}">
                <a16:creationId xmlns:a16="http://schemas.microsoft.com/office/drawing/2014/main" id="{A8FEA881-5971-412A-96DB-449F0C5D11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6962" y="140897"/>
            <a:ext cx="1857375" cy="1381125"/>
          </a:xfrm>
          <a:prstGeom prst="rect">
            <a:avLst/>
          </a:prstGeom>
        </p:spPr>
      </p:pic>
      <p:graphicFrame>
        <p:nvGraphicFramePr>
          <p:cNvPr id="6" name="Tabla 5">
            <a:extLst>
              <a:ext uri="{FF2B5EF4-FFF2-40B4-BE49-F238E27FC236}">
                <a16:creationId xmlns:a16="http://schemas.microsoft.com/office/drawing/2014/main" id="{BF1A9F62-7D76-4492-B577-7E2337A15F90}"/>
              </a:ext>
            </a:extLst>
          </p:cNvPr>
          <p:cNvGraphicFramePr>
            <a:graphicFrameLocks noGrp="1"/>
          </p:cNvGraphicFramePr>
          <p:nvPr>
            <p:extLst>
              <p:ext uri="{D42A27DB-BD31-4B8C-83A1-F6EECF244321}">
                <p14:modId xmlns:p14="http://schemas.microsoft.com/office/powerpoint/2010/main" val="1839133061"/>
              </p:ext>
            </p:extLst>
          </p:nvPr>
        </p:nvGraphicFramePr>
        <p:xfrm>
          <a:off x="818777" y="4010784"/>
          <a:ext cx="10563224" cy="792480"/>
        </p:xfrm>
        <a:graphic>
          <a:graphicData uri="http://schemas.openxmlformats.org/drawingml/2006/table">
            <a:tbl>
              <a:tblPr/>
              <a:tblGrid>
                <a:gridCol w="208280">
                  <a:extLst>
                    <a:ext uri="{9D8B030D-6E8A-4147-A177-3AD203B41FA5}">
                      <a16:colId xmlns:a16="http://schemas.microsoft.com/office/drawing/2014/main" val="3389041551"/>
                    </a:ext>
                  </a:extLst>
                </a:gridCol>
                <a:gridCol w="10354944">
                  <a:extLst>
                    <a:ext uri="{9D8B030D-6E8A-4147-A177-3AD203B41FA5}">
                      <a16:colId xmlns:a16="http://schemas.microsoft.com/office/drawing/2014/main" val="1070447693"/>
                    </a:ext>
                  </a:extLst>
                </a:gridCol>
              </a:tblGrid>
              <a:tr h="567824">
                <a:tc>
                  <a:txBody>
                    <a:bodyPr/>
                    <a:lstStyle/>
                    <a:p>
                      <a:pPr algn="just"/>
                      <a:endParaRPr lang="es-MX" sz="1800" dirty="0">
                        <a:solidFill>
                          <a:schemeClr val="tx1"/>
                        </a:solidFill>
                        <a:effectLst/>
                        <a:latin typeface="Verdana" panose="020B0604030504040204" pitchFamily="34" charset="0"/>
                      </a:endParaRPr>
                    </a:p>
                  </a:txBody>
                  <a:tcPr>
                    <a:lnL>
                      <a:noFill/>
                    </a:lnL>
                    <a:lnR>
                      <a:noFill/>
                    </a:lnR>
                    <a:lnT>
                      <a:noFill/>
                    </a:lnT>
                    <a:lnB>
                      <a:noFill/>
                    </a:lnB>
                  </a:tcPr>
                </a:tc>
                <a:tc>
                  <a:txBody>
                    <a:bodyPr/>
                    <a:lstStyle/>
                    <a:p>
                      <a:pPr algn="l"/>
                      <a:r>
                        <a:rPr lang="es-MX" sz="1400" dirty="0">
                          <a:solidFill>
                            <a:schemeClr val="tx1"/>
                          </a:solidFill>
                          <a:effectLst>
                            <a:outerShdw blurRad="38100" dist="38100" dir="2700000" algn="tl">
                              <a:srgbClr val="000000">
                                <a:alpha val="43137"/>
                              </a:srgbClr>
                            </a:outerShdw>
                          </a:effectLst>
                          <a:latin typeface="+mj-lt"/>
                        </a:rPr>
                        <a:t>Aplica el plan y programas de estudio para alcanzar los propósitos educativos y contribuir al pleno desenvolvimiento de las capacidades de sus alumnos.</a:t>
                      </a:r>
                      <a:br>
                        <a:rPr lang="es-MX" sz="1800" dirty="0">
                          <a:solidFill>
                            <a:schemeClr val="tx1"/>
                          </a:solidFill>
                          <a:effectLst/>
                          <a:latin typeface="Verdana" panose="020B0604030504040204" pitchFamily="34" charset="0"/>
                        </a:rPr>
                      </a:br>
                      <a:endParaRPr lang="es-MX" sz="1800" dirty="0">
                        <a:solidFill>
                          <a:schemeClr val="tx1"/>
                        </a:solidFill>
                        <a:effectLst/>
                        <a:latin typeface="Verdana" panose="020B0604030504040204" pitchFamily="34" charset="0"/>
                      </a:endParaRPr>
                    </a:p>
                  </a:txBody>
                  <a:tcPr>
                    <a:lnL>
                      <a:noFill/>
                    </a:lnL>
                    <a:lnR>
                      <a:noFill/>
                    </a:lnR>
                    <a:lnT>
                      <a:noFill/>
                    </a:lnT>
                    <a:lnB>
                      <a:noFill/>
                    </a:lnB>
                  </a:tcPr>
                </a:tc>
                <a:extLst>
                  <a:ext uri="{0D108BD9-81ED-4DB2-BD59-A6C34878D82A}">
                    <a16:rowId xmlns:a16="http://schemas.microsoft.com/office/drawing/2014/main" val="1649311925"/>
                  </a:ext>
                </a:extLst>
              </a:tr>
            </a:tbl>
          </a:graphicData>
        </a:graphic>
      </p:graphicFrame>
      <p:graphicFrame>
        <p:nvGraphicFramePr>
          <p:cNvPr id="7" name="Tabla 6">
            <a:extLst>
              <a:ext uri="{FF2B5EF4-FFF2-40B4-BE49-F238E27FC236}">
                <a16:creationId xmlns:a16="http://schemas.microsoft.com/office/drawing/2014/main" id="{941562B7-7FDF-4E87-BA37-BFFD867DC999}"/>
              </a:ext>
            </a:extLst>
          </p:cNvPr>
          <p:cNvGraphicFramePr>
            <a:graphicFrameLocks noGrp="1"/>
          </p:cNvGraphicFramePr>
          <p:nvPr>
            <p:extLst>
              <p:ext uri="{D42A27DB-BD31-4B8C-83A1-F6EECF244321}">
                <p14:modId xmlns:p14="http://schemas.microsoft.com/office/powerpoint/2010/main" val="2157724752"/>
              </p:ext>
            </p:extLst>
          </p:nvPr>
        </p:nvGraphicFramePr>
        <p:xfrm>
          <a:off x="818777" y="3429000"/>
          <a:ext cx="10563224" cy="608232"/>
        </p:xfrm>
        <a:graphic>
          <a:graphicData uri="http://schemas.openxmlformats.org/drawingml/2006/table">
            <a:tbl>
              <a:tblPr/>
              <a:tblGrid>
                <a:gridCol w="208280">
                  <a:extLst>
                    <a:ext uri="{9D8B030D-6E8A-4147-A177-3AD203B41FA5}">
                      <a16:colId xmlns:a16="http://schemas.microsoft.com/office/drawing/2014/main" val="3895202317"/>
                    </a:ext>
                  </a:extLst>
                </a:gridCol>
                <a:gridCol w="10354944">
                  <a:extLst>
                    <a:ext uri="{9D8B030D-6E8A-4147-A177-3AD203B41FA5}">
                      <a16:colId xmlns:a16="http://schemas.microsoft.com/office/drawing/2014/main" val="287991581"/>
                    </a:ext>
                  </a:extLst>
                </a:gridCol>
              </a:tblGrid>
              <a:tr h="608232">
                <a:tc>
                  <a:txBody>
                    <a:bodyPr/>
                    <a:lstStyle/>
                    <a:p>
                      <a:pPr algn="just"/>
                      <a:endParaRPr lang="es-MX" sz="1800">
                        <a:solidFill>
                          <a:schemeClr val="bg1"/>
                        </a:solidFill>
                        <a:effectLst>
                          <a:outerShdw blurRad="38100" dist="38100" dir="2700000" algn="tl">
                            <a:srgbClr val="000000">
                              <a:alpha val="43137"/>
                            </a:srgbClr>
                          </a:outerShdw>
                        </a:effectLst>
                        <a:latin typeface="Verdana" panose="020B0604030504040204" pitchFamily="34" charset="0"/>
                      </a:endParaRPr>
                    </a:p>
                  </a:txBody>
                  <a:tcPr>
                    <a:lnL>
                      <a:noFill/>
                    </a:lnL>
                    <a:lnR>
                      <a:noFill/>
                    </a:lnR>
                    <a:lnT>
                      <a:noFill/>
                    </a:lnT>
                    <a:lnB>
                      <a:noFill/>
                    </a:lnB>
                  </a:tcPr>
                </a:tc>
                <a:tc>
                  <a:txBody>
                    <a:bodyPr/>
                    <a:lstStyle/>
                    <a:p>
                      <a:pPr algn="l"/>
                      <a:r>
                        <a:rPr lang="es-MX" sz="1400" dirty="0">
                          <a:solidFill>
                            <a:schemeClr val="tx1"/>
                          </a:solidFill>
                          <a:effectLst>
                            <a:outerShdw blurRad="38100" dist="38100" dir="2700000" algn="tl">
                              <a:srgbClr val="000000">
                                <a:alpha val="43137"/>
                              </a:srgbClr>
                            </a:outerShdw>
                          </a:effectLst>
                          <a:latin typeface="+mj-lt"/>
                        </a:rPr>
                        <a:t>Integra recursos de la investigación educativa para enriquecer su práctica profesional, expresando su interés por el conocimiento, la ciencia y la mejora de la educación.</a:t>
                      </a:r>
                    </a:p>
                  </a:txBody>
                  <a:tcPr>
                    <a:lnL>
                      <a:noFill/>
                    </a:lnL>
                    <a:lnR>
                      <a:noFill/>
                    </a:lnR>
                    <a:lnT>
                      <a:noFill/>
                    </a:lnT>
                    <a:lnB>
                      <a:noFill/>
                    </a:lnB>
                  </a:tcPr>
                </a:tc>
                <a:extLst>
                  <a:ext uri="{0D108BD9-81ED-4DB2-BD59-A6C34878D82A}">
                    <a16:rowId xmlns:a16="http://schemas.microsoft.com/office/drawing/2014/main" val="1650028264"/>
                  </a:ext>
                </a:extLst>
              </a:tr>
            </a:tbl>
          </a:graphicData>
        </a:graphic>
      </p:graphicFrame>
    </p:spTree>
    <p:extLst>
      <p:ext uri="{BB962C8B-B14F-4D97-AF65-F5344CB8AC3E}">
        <p14:creationId xmlns:p14="http://schemas.microsoft.com/office/powerpoint/2010/main" val="1196782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FDCE367C-C3B2-4D68-AB89-C9E88AFEDA25}"/>
              </a:ext>
            </a:extLst>
          </p:cNvPr>
          <p:cNvGraphicFramePr>
            <a:graphicFrameLocks noGrp="1"/>
          </p:cNvGraphicFramePr>
          <p:nvPr>
            <p:extLst>
              <p:ext uri="{D42A27DB-BD31-4B8C-83A1-F6EECF244321}">
                <p14:modId xmlns:p14="http://schemas.microsoft.com/office/powerpoint/2010/main" val="3296880334"/>
              </p:ext>
            </p:extLst>
          </p:nvPr>
        </p:nvGraphicFramePr>
        <p:xfrm>
          <a:off x="312198" y="93450"/>
          <a:ext cx="11567604" cy="4602480"/>
        </p:xfrm>
        <a:graphic>
          <a:graphicData uri="http://schemas.openxmlformats.org/drawingml/2006/table">
            <a:tbl>
              <a:tblPr firstRow="1" bandRow="1">
                <a:tableStyleId>{5C22544A-7EE6-4342-B048-85BDC9FD1C3A}</a:tableStyleId>
              </a:tblPr>
              <a:tblGrid>
                <a:gridCol w="3855868">
                  <a:extLst>
                    <a:ext uri="{9D8B030D-6E8A-4147-A177-3AD203B41FA5}">
                      <a16:colId xmlns:a16="http://schemas.microsoft.com/office/drawing/2014/main" val="2566107215"/>
                    </a:ext>
                  </a:extLst>
                </a:gridCol>
                <a:gridCol w="3855868">
                  <a:extLst>
                    <a:ext uri="{9D8B030D-6E8A-4147-A177-3AD203B41FA5}">
                      <a16:colId xmlns:a16="http://schemas.microsoft.com/office/drawing/2014/main" val="1203844244"/>
                    </a:ext>
                  </a:extLst>
                </a:gridCol>
                <a:gridCol w="3855868">
                  <a:extLst>
                    <a:ext uri="{9D8B030D-6E8A-4147-A177-3AD203B41FA5}">
                      <a16:colId xmlns:a16="http://schemas.microsoft.com/office/drawing/2014/main" val="832809053"/>
                    </a:ext>
                  </a:extLst>
                </a:gridCol>
              </a:tblGrid>
              <a:tr h="456966">
                <a:tc>
                  <a:txBody>
                    <a:bodyPr/>
                    <a:lstStyle/>
                    <a:p>
                      <a:pPr algn="ctr"/>
                      <a:r>
                        <a:rPr lang="es-MX" sz="2400" dirty="0">
                          <a:solidFill>
                            <a:schemeClr val="bg1"/>
                          </a:solidFill>
                        </a:rPr>
                        <a:t>Enfoque Pedagógico</a:t>
                      </a:r>
                    </a:p>
                  </a:txBody>
                  <a:tcPr>
                    <a:solidFill>
                      <a:schemeClr val="accent1"/>
                    </a:solidFill>
                  </a:tcPr>
                </a:tc>
                <a:tc>
                  <a:txBody>
                    <a:bodyPr/>
                    <a:lstStyle/>
                    <a:p>
                      <a:pPr algn="ctr"/>
                      <a:r>
                        <a:rPr lang="es-MX" sz="1800" dirty="0">
                          <a:solidFill>
                            <a:schemeClr val="bg1"/>
                          </a:solidFill>
                        </a:rPr>
                        <a:t>Organización de los Contenidos</a:t>
                      </a:r>
                    </a:p>
                  </a:txBody>
                  <a:tcPr>
                    <a:solidFill>
                      <a:schemeClr val="accent1"/>
                    </a:solidFill>
                  </a:tcPr>
                </a:tc>
                <a:tc>
                  <a:txBody>
                    <a:bodyPr/>
                    <a:lstStyle/>
                    <a:p>
                      <a:pPr algn="ctr"/>
                      <a:r>
                        <a:rPr lang="es-MX" sz="2000" dirty="0">
                          <a:solidFill>
                            <a:schemeClr val="bg1"/>
                          </a:solidFill>
                        </a:rPr>
                        <a:t>Orientaciones Didácticas</a:t>
                      </a:r>
                    </a:p>
                  </a:txBody>
                  <a:tcPr>
                    <a:solidFill>
                      <a:schemeClr val="accent1"/>
                    </a:solidFill>
                  </a:tcPr>
                </a:tc>
                <a:extLst>
                  <a:ext uri="{0D108BD9-81ED-4DB2-BD59-A6C34878D82A}">
                    <a16:rowId xmlns:a16="http://schemas.microsoft.com/office/drawing/2014/main" val="260148034"/>
                  </a:ext>
                </a:extLst>
              </a:tr>
              <a:tr h="3941919">
                <a:tc>
                  <a:txBody>
                    <a:bodyPr/>
                    <a:lstStyle/>
                    <a:p>
                      <a:r>
                        <a:rPr lang="es-MX" sz="1400" dirty="0">
                          <a:latin typeface="Arial" panose="020B0604020202020204" pitchFamily="34" charset="0"/>
                          <a:cs typeface="Arial" panose="020B0604020202020204" pitchFamily="34" charset="0"/>
                        </a:rPr>
                        <a:t>Enfoca en que los niños gradualmente logren expresar ideas cada vez más completas acerca de sus sentimientos, opiniones o percepciones, por medio de experiencias de aprendizaje que favorezcan el intercambio oral intencionado con la docente y sus compañeros de grupo.</a:t>
                      </a:r>
                    </a:p>
                    <a:p>
                      <a:r>
                        <a:rPr lang="es-MX" sz="1400" dirty="0">
                          <a:latin typeface="Arial" panose="020B0604020202020204" pitchFamily="34" charset="0"/>
                          <a:cs typeface="Arial" panose="020B0604020202020204" pitchFamily="34" charset="0"/>
                        </a:rPr>
                        <a:t>También se pretende la aproximación de los niños a la lectura y la escritura a partir de la exploración y producción de textos escritos.</a:t>
                      </a:r>
                    </a:p>
                    <a:p>
                      <a:endParaRPr lang="es-MX" sz="1400" dirty="0">
                        <a:latin typeface="Arial" panose="020B0604020202020204" pitchFamily="34" charset="0"/>
                        <a:cs typeface="Arial" panose="020B0604020202020204" pitchFamily="34" charset="0"/>
                      </a:endParaRPr>
                    </a:p>
                    <a:p>
                      <a:endParaRPr lang="es-MX" sz="1400" dirty="0">
                        <a:latin typeface="Arial" panose="020B0604020202020204" pitchFamily="34" charset="0"/>
                        <a:cs typeface="Arial" panose="020B0604020202020204" pitchFamily="34" charset="0"/>
                      </a:endParaRPr>
                    </a:p>
                    <a:p>
                      <a:endParaRPr lang="es-MX" sz="1400" dirty="0">
                        <a:latin typeface="Arial" panose="020B0604020202020204" pitchFamily="34" charset="0"/>
                        <a:cs typeface="Arial" panose="020B0604020202020204" pitchFamily="34" charset="0"/>
                      </a:endParaRPr>
                    </a:p>
                    <a:p>
                      <a:endParaRPr lang="es-MX" sz="1400" dirty="0">
                        <a:latin typeface="Arial" panose="020B0604020202020204" pitchFamily="34" charset="0"/>
                        <a:cs typeface="Arial" panose="020B0604020202020204" pitchFamily="34" charset="0"/>
                      </a:endParaRPr>
                    </a:p>
                    <a:p>
                      <a:endParaRPr lang="es-MX" sz="1400" dirty="0">
                        <a:latin typeface="Arial" panose="020B0604020202020204" pitchFamily="34" charset="0"/>
                        <a:cs typeface="Arial" panose="020B0604020202020204" pitchFamily="34" charset="0"/>
                      </a:endParaRPr>
                    </a:p>
                    <a:p>
                      <a:endParaRPr lang="es-MX" sz="1400" dirty="0">
                        <a:latin typeface="Arial" panose="020B0604020202020204" pitchFamily="34" charset="0"/>
                        <a:cs typeface="Arial" panose="020B0604020202020204" pitchFamily="34" charset="0"/>
                      </a:endParaRPr>
                    </a:p>
                    <a:p>
                      <a:endParaRPr lang="es-MX" sz="1400" dirty="0">
                        <a:latin typeface="Arial" panose="020B0604020202020204" pitchFamily="34" charset="0"/>
                        <a:cs typeface="Arial" panose="020B0604020202020204" pitchFamily="34" charset="0"/>
                      </a:endParaRPr>
                    </a:p>
                    <a:p>
                      <a:endParaRPr lang="es-MX" sz="1400" dirty="0">
                        <a:latin typeface="Arial" panose="020B0604020202020204" pitchFamily="34" charset="0"/>
                        <a:cs typeface="Arial" panose="020B0604020202020204" pitchFamily="34" charset="0"/>
                      </a:endParaRPr>
                    </a:p>
                    <a:p>
                      <a:endParaRPr lang="es-MX" sz="1400" dirty="0">
                        <a:latin typeface="Arial" panose="020B0604020202020204" pitchFamily="34" charset="0"/>
                        <a:cs typeface="Arial" panose="020B0604020202020204" pitchFamily="34" charset="0"/>
                      </a:endParaRPr>
                    </a:p>
                  </a:txBody>
                  <a:tcPr/>
                </a:tc>
                <a:tc>
                  <a:txBody>
                    <a:bodyPr/>
                    <a:lstStyle/>
                    <a:p>
                      <a:r>
                        <a:rPr lang="es-MX" sz="1400" b="1" dirty="0">
                          <a:latin typeface="Arial" panose="020B0604020202020204" pitchFamily="34" charset="0"/>
                          <a:cs typeface="Arial" panose="020B0604020202020204" pitchFamily="34" charset="0"/>
                        </a:rPr>
                        <a:t>Oralidad. </a:t>
                      </a:r>
                      <a:r>
                        <a:rPr lang="es-MX" sz="1400" dirty="0">
                          <a:latin typeface="Arial" panose="020B0604020202020204" pitchFamily="34" charset="0"/>
                          <a:cs typeface="Arial" panose="020B0604020202020204" pitchFamily="34" charset="0"/>
                        </a:rPr>
                        <a:t>Conversar, narrar, describir y explicar son formas de usar el lenguaje que permiten la participación social, así como organizar el pensamiento para comprender y darse a entender.</a:t>
                      </a:r>
                    </a:p>
                    <a:p>
                      <a:r>
                        <a:rPr lang="es-MX" sz="1400" b="1" dirty="0">
                          <a:latin typeface="Arial" panose="020B0604020202020204" pitchFamily="34" charset="0"/>
                          <a:cs typeface="Arial" panose="020B0604020202020204" pitchFamily="34" charset="0"/>
                        </a:rPr>
                        <a:t>Estudio. </a:t>
                      </a:r>
                      <a:r>
                        <a:rPr lang="es-MX" sz="1400" dirty="0">
                          <a:latin typeface="Arial" panose="020B0604020202020204" pitchFamily="34" charset="0"/>
                          <a:cs typeface="Arial" panose="020B0604020202020204" pitchFamily="34" charset="0"/>
                        </a:rPr>
                        <a:t>se promueve el empleo de acervos, la búsqueda, el análisis y el registro de información, así como intercambios orales y escritos de esta.</a:t>
                      </a:r>
                    </a:p>
                    <a:p>
                      <a:r>
                        <a:rPr lang="es-MX" sz="1400" b="1" dirty="0">
                          <a:latin typeface="Arial" panose="020B0604020202020204" pitchFamily="34" charset="0"/>
                          <a:cs typeface="Arial" panose="020B0604020202020204" pitchFamily="34" charset="0"/>
                        </a:rPr>
                        <a:t>Literatura. </a:t>
                      </a:r>
                      <a:r>
                        <a:rPr lang="es-MX" sz="1400" dirty="0">
                          <a:latin typeface="Arial" panose="020B0604020202020204" pitchFamily="34" charset="0"/>
                          <a:cs typeface="Arial" panose="020B0604020202020204" pitchFamily="34" charset="0"/>
                        </a:rPr>
                        <a:t>incluye la producción, interpretación e intercambio de cuentos, fábulas, poemas, leyendas, juegos literarios, textos dramáticos y de la tradición oral.</a:t>
                      </a:r>
                    </a:p>
                    <a:p>
                      <a:r>
                        <a:rPr lang="es-MX" sz="1400" b="1" dirty="0">
                          <a:latin typeface="Arial" panose="020B0604020202020204" pitchFamily="34" charset="0"/>
                          <a:cs typeface="Arial" panose="020B0604020202020204" pitchFamily="34" charset="0"/>
                        </a:rPr>
                        <a:t>Participación Social. </a:t>
                      </a:r>
                      <a:r>
                        <a:rPr lang="es-MX" sz="1400" dirty="0">
                          <a:latin typeface="Arial" panose="020B0604020202020204" pitchFamily="34" charset="0"/>
                          <a:cs typeface="Arial" panose="020B0604020202020204" pitchFamily="34" charset="0"/>
                        </a:rPr>
                        <a:t>se refiere a la producción e interpretación de textos de uso cotidiano en ambientes alfabetizados vinculados con la vida social.</a:t>
                      </a:r>
                    </a:p>
                    <a:p>
                      <a:endParaRPr lang="es-MX" sz="1400" dirty="0">
                        <a:latin typeface="Arial" panose="020B0604020202020204" pitchFamily="34" charset="0"/>
                        <a:cs typeface="Arial" panose="020B0604020202020204" pitchFamily="34" charset="0"/>
                      </a:endParaRPr>
                    </a:p>
                  </a:txBody>
                  <a:tcPr/>
                </a:tc>
                <a:tc>
                  <a:txBody>
                    <a:bodyPr/>
                    <a:lstStyle/>
                    <a:p>
                      <a:r>
                        <a:rPr lang="es-MX" sz="1400" b="1" dirty="0">
                          <a:latin typeface="Arial" panose="020B0604020202020204" pitchFamily="34" charset="0"/>
                          <a:cs typeface="Arial" panose="020B0604020202020204" pitchFamily="34" charset="0"/>
                        </a:rPr>
                        <a:t>Tipos de Experiencias. </a:t>
                      </a:r>
                    </a:p>
                    <a:p>
                      <a:r>
                        <a:rPr lang="es-MX" sz="1400" b="1" dirty="0">
                          <a:latin typeface="Arial" panose="020B0604020202020204" pitchFamily="34" charset="0"/>
                          <a:cs typeface="Arial" panose="020B0604020202020204" pitchFamily="34" charset="0"/>
                        </a:rPr>
                        <a:t>Modelar Actitudes</a:t>
                      </a:r>
                      <a:r>
                        <a:rPr lang="es-MX" sz="1400" dirty="0">
                          <a:latin typeface="Arial" panose="020B0604020202020204" pitchFamily="34" charset="0"/>
                          <a:cs typeface="Arial" panose="020B0604020202020204" pitchFamily="34" charset="0"/>
                        </a:rPr>
                        <a:t>. El papel de la educadora es fundamental en el desarrollo de las capacidades vinculadas con el lenguaje y la comunicación en la educación preescolar.</a:t>
                      </a:r>
                    </a:p>
                    <a:p>
                      <a:r>
                        <a:rPr lang="es-MX" sz="1400" b="1" dirty="0">
                          <a:latin typeface="Arial" panose="020B0604020202020204" pitchFamily="34" charset="0"/>
                          <a:cs typeface="Arial" panose="020B0604020202020204" pitchFamily="34" charset="0"/>
                        </a:rPr>
                        <a:t>Recomendaciones para el Uso de Textos con los Niños en el Aula.</a:t>
                      </a:r>
                    </a:p>
                    <a:p>
                      <a:r>
                        <a:rPr lang="es-MX" sz="1400" b="1" dirty="0">
                          <a:latin typeface="Arial" panose="020B0604020202020204" pitchFamily="34" charset="0"/>
                          <a:cs typeface="Arial" panose="020B0604020202020204" pitchFamily="34" charset="0"/>
                        </a:rPr>
                        <a:t>Recursos de Apoyo al Aprendizaje.</a:t>
                      </a:r>
                    </a:p>
                  </a:txBody>
                  <a:tcPr/>
                </a:tc>
                <a:extLst>
                  <a:ext uri="{0D108BD9-81ED-4DB2-BD59-A6C34878D82A}">
                    <a16:rowId xmlns:a16="http://schemas.microsoft.com/office/drawing/2014/main" val="2986785026"/>
                  </a:ext>
                </a:extLst>
              </a:tr>
            </a:tbl>
          </a:graphicData>
        </a:graphic>
      </p:graphicFrame>
      <p:cxnSp>
        <p:nvCxnSpPr>
          <p:cNvPr id="9" name="Conector recto de flecha 8">
            <a:extLst>
              <a:ext uri="{FF2B5EF4-FFF2-40B4-BE49-F238E27FC236}">
                <a16:creationId xmlns:a16="http://schemas.microsoft.com/office/drawing/2014/main" id="{27B86073-4B7B-4566-AA4B-090E64E3CF39}"/>
              </a:ext>
            </a:extLst>
          </p:cNvPr>
          <p:cNvCxnSpPr>
            <a:cxnSpLocks/>
          </p:cNvCxnSpPr>
          <p:nvPr/>
        </p:nvCxnSpPr>
        <p:spPr>
          <a:xfrm>
            <a:off x="2136558" y="3916914"/>
            <a:ext cx="269292" cy="77901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0" name="Conector recto de flecha 9">
            <a:extLst>
              <a:ext uri="{FF2B5EF4-FFF2-40B4-BE49-F238E27FC236}">
                <a16:creationId xmlns:a16="http://schemas.microsoft.com/office/drawing/2014/main" id="{5B5A9762-806B-4258-A2AC-45BE85FCECD2}"/>
              </a:ext>
            </a:extLst>
          </p:cNvPr>
          <p:cNvCxnSpPr>
            <a:cxnSpLocks/>
          </p:cNvCxnSpPr>
          <p:nvPr/>
        </p:nvCxnSpPr>
        <p:spPr>
          <a:xfrm>
            <a:off x="6199574" y="4321144"/>
            <a:ext cx="0" cy="36006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 name="Conector recto de flecha 12">
            <a:extLst>
              <a:ext uri="{FF2B5EF4-FFF2-40B4-BE49-F238E27FC236}">
                <a16:creationId xmlns:a16="http://schemas.microsoft.com/office/drawing/2014/main" id="{090B6C06-963C-4EFE-BB52-B1D65DF794D1}"/>
              </a:ext>
            </a:extLst>
          </p:cNvPr>
          <p:cNvCxnSpPr>
            <a:cxnSpLocks/>
          </p:cNvCxnSpPr>
          <p:nvPr/>
        </p:nvCxnSpPr>
        <p:spPr>
          <a:xfrm flipH="1">
            <a:off x="9741766" y="3946358"/>
            <a:ext cx="313676" cy="74957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aphicFrame>
        <p:nvGraphicFramePr>
          <p:cNvPr id="22" name="Tabla 21">
            <a:extLst>
              <a:ext uri="{FF2B5EF4-FFF2-40B4-BE49-F238E27FC236}">
                <a16:creationId xmlns:a16="http://schemas.microsoft.com/office/drawing/2014/main" id="{305798E0-2B5E-4AE8-A655-BA4149E3A259}"/>
              </a:ext>
            </a:extLst>
          </p:cNvPr>
          <p:cNvGraphicFramePr>
            <a:graphicFrameLocks noGrp="1"/>
          </p:cNvGraphicFramePr>
          <p:nvPr>
            <p:extLst>
              <p:ext uri="{D42A27DB-BD31-4B8C-83A1-F6EECF244321}">
                <p14:modId xmlns:p14="http://schemas.microsoft.com/office/powerpoint/2010/main" val="3277973586"/>
              </p:ext>
            </p:extLst>
          </p:nvPr>
        </p:nvGraphicFramePr>
        <p:xfrm>
          <a:off x="310718" y="4695931"/>
          <a:ext cx="11576482" cy="1980078"/>
        </p:xfrm>
        <a:graphic>
          <a:graphicData uri="http://schemas.openxmlformats.org/drawingml/2006/table">
            <a:tbl>
              <a:tblPr/>
              <a:tblGrid>
                <a:gridCol w="11576482">
                  <a:extLst>
                    <a:ext uri="{9D8B030D-6E8A-4147-A177-3AD203B41FA5}">
                      <a16:colId xmlns:a16="http://schemas.microsoft.com/office/drawing/2014/main" val="2342784131"/>
                    </a:ext>
                  </a:extLst>
                </a:gridCol>
              </a:tblGrid>
              <a:tr h="1980078">
                <a:tc>
                  <a:txBody>
                    <a:bodyPr/>
                    <a:lstStyle/>
                    <a:p>
                      <a:r>
                        <a:rPr lang="es-MX" sz="1400" dirty="0">
                          <a:solidFill>
                            <a:schemeClr val="bg1"/>
                          </a:solidFill>
                          <a:latin typeface="Arial" panose="020B0604020202020204" pitchFamily="34" charset="0"/>
                          <a:cs typeface="Arial" panose="020B0604020202020204" pitchFamily="34" charset="0"/>
                        </a:rPr>
                        <a:t>Estos tres principios curriculares se vinculan entre sí para lograr un aprendizaje cualitativo y cuantitativo. Para evitar la fragmentación del lenguaje, estos contienen información o requisitos que ayudan a solucionar dicho problema. Dentro del enfoque, se comenta que la escuela pretende crear oportunidades para hablar, aprender a utilizar nuevas palabras y expresiones, lograr construir ideas más completas y coherentes, y ampliar su capacidad de escucha, para que los niños puedan integrarse y relacionarse con distintos grupos sociales. Estos se pretenden abordar juntos en vez de manera individual, a través de actividades que contengan todos los elementos, para evitar la fragmentación. Del enfoque sale la organización de los contenidos, ya que para que se cumpla el enfoque pedagógico, los contenidos se dividen en cuatro. Aunque esta se divide en cuatro, los temas van de la mano porque su finalidad es que los niños tengan la confianza para expresarse ante la sociedad y que sea de manera coherente, además de tenerle gusto a la lectura y de ahí producir sus propios textos (como dice en el enfoque pedagógico).</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60000"/>
                        <a:lumOff val="40000"/>
                      </a:schemeClr>
                    </a:solidFill>
                  </a:tcPr>
                </a:tc>
                <a:extLst>
                  <a:ext uri="{0D108BD9-81ED-4DB2-BD59-A6C34878D82A}">
                    <a16:rowId xmlns:a16="http://schemas.microsoft.com/office/drawing/2014/main" val="3170981437"/>
                  </a:ext>
                </a:extLst>
              </a:tr>
            </a:tbl>
          </a:graphicData>
        </a:graphic>
      </p:graphicFrame>
    </p:spTree>
    <p:extLst>
      <p:ext uri="{BB962C8B-B14F-4D97-AF65-F5344CB8AC3E}">
        <p14:creationId xmlns:p14="http://schemas.microsoft.com/office/powerpoint/2010/main" val="458284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5BC3B339-22DD-41D5-90C7-630D991E9465}"/>
              </a:ext>
            </a:extLst>
          </p:cNvPr>
          <p:cNvGraphicFramePr>
            <a:graphicFrameLocks noGrp="1"/>
          </p:cNvGraphicFramePr>
          <p:nvPr>
            <p:extLst>
              <p:ext uri="{D42A27DB-BD31-4B8C-83A1-F6EECF244321}">
                <p14:modId xmlns:p14="http://schemas.microsoft.com/office/powerpoint/2010/main" val="691874153"/>
              </p:ext>
            </p:extLst>
          </p:nvPr>
        </p:nvGraphicFramePr>
        <p:xfrm>
          <a:off x="284085" y="230819"/>
          <a:ext cx="11594237" cy="1917577"/>
        </p:xfrm>
        <a:graphic>
          <a:graphicData uri="http://schemas.openxmlformats.org/drawingml/2006/table">
            <a:tbl>
              <a:tblPr/>
              <a:tblGrid>
                <a:gridCol w="11594237">
                  <a:extLst>
                    <a:ext uri="{9D8B030D-6E8A-4147-A177-3AD203B41FA5}">
                      <a16:colId xmlns:a16="http://schemas.microsoft.com/office/drawing/2014/main" val="3878474826"/>
                    </a:ext>
                  </a:extLst>
                </a:gridCol>
              </a:tblGrid>
              <a:tr h="1917577">
                <a:tc>
                  <a:txBody>
                    <a:bodyPr/>
                    <a:lstStyle/>
                    <a:p>
                      <a:r>
                        <a:rPr lang="es-MX" sz="1400" dirty="0">
                          <a:solidFill>
                            <a:schemeClr val="bg1"/>
                          </a:solidFill>
                          <a:latin typeface="Arial" panose="020B0604020202020204" pitchFamily="34" charset="0"/>
                          <a:cs typeface="Arial" panose="020B0604020202020204" pitchFamily="34" charset="0"/>
                        </a:rPr>
                        <a:t>Las orientaciones didácticas salen a partir del enfoque, ya que en él se mencionan ideas de las orientaciones; y se vinculan con la organización de contenidos, porque, los tipos de experiencias tocan más a fondo cada uno de los organizadores, hablando de lo que se pretende ver en el aula para preparar a los niños para la vida social afuera del jardín. Estos tres principios curriculares disminuyen la fragmentación del lenguaje porque al juntarlos nos damos cuenta que los tres mencionan lo mismo, se relacionan y se basan en el enfoque pedagógico. No hablan de divisiones ni de ver cada tema de manera individual, al contrario, los temas se juntan y vinculan para poder ser vistos como un entero, eso es lo que evita la fragmentación. También, Lerner menciona que las escuelas deben enseñar el lenguaje para prepararlos para la vida real, social y no solamente para el contexto escolar y ese es un punto que se toma mucho en cuenta en Aprendizajes Clave. </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60000"/>
                        <a:lumOff val="40000"/>
                      </a:schemeClr>
                    </a:solidFill>
                  </a:tcPr>
                </a:tc>
                <a:extLst>
                  <a:ext uri="{0D108BD9-81ED-4DB2-BD59-A6C34878D82A}">
                    <a16:rowId xmlns:a16="http://schemas.microsoft.com/office/drawing/2014/main" val="2344837357"/>
                  </a:ext>
                </a:extLst>
              </a:tr>
            </a:tbl>
          </a:graphicData>
        </a:graphic>
      </p:graphicFrame>
      <p:sp>
        <p:nvSpPr>
          <p:cNvPr id="3" name="CuadroTexto 2">
            <a:extLst>
              <a:ext uri="{FF2B5EF4-FFF2-40B4-BE49-F238E27FC236}">
                <a16:creationId xmlns:a16="http://schemas.microsoft.com/office/drawing/2014/main" id="{238DB5E3-E16E-4C20-B5E4-0F09C6B62893}"/>
              </a:ext>
            </a:extLst>
          </p:cNvPr>
          <p:cNvSpPr txBox="1"/>
          <p:nvPr/>
        </p:nvSpPr>
        <p:spPr>
          <a:xfrm>
            <a:off x="719091" y="3716226"/>
            <a:ext cx="10457895" cy="1200329"/>
          </a:xfrm>
          <a:prstGeom prst="rect">
            <a:avLst/>
          </a:prstGeom>
          <a:noFill/>
        </p:spPr>
        <p:txBody>
          <a:bodyPr wrap="square" rtlCol="0">
            <a:spAutoFit/>
          </a:bodyPr>
          <a:lstStyle/>
          <a:p>
            <a:pPr algn="ctr"/>
            <a:r>
              <a:rPr lang="es-MX" sz="7200" dirty="0"/>
              <a:t>GRACIAS </a:t>
            </a:r>
            <a:r>
              <a:rPr lang="es-MX" sz="7200" dirty="0">
                <a:sym typeface="Wingdings" panose="05000000000000000000" pitchFamily="2" charset="2"/>
              </a:rPr>
              <a:t></a:t>
            </a:r>
            <a:endParaRPr lang="es-MX" sz="7200" dirty="0"/>
          </a:p>
        </p:txBody>
      </p:sp>
    </p:spTree>
    <p:extLst>
      <p:ext uri="{BB962C8B-B14F-4D97-AF65-F5344CB8AC3E}">
        <p14:creationId xmlns:p14="http://schemas.microsoft.com/office/powerpoint/2010/main" val="4395765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Ci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Ci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TM03457503[[fn=Citable]]</Template>
  <TotalTime>202</TotalTime>
  <Words>765</Words>
  <Application>Microsoft Office PowerPoint</Application>
  <PresentationFormat>Panorámica</PresentationFormat>
  <Paragraphs>27</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Century Gothic</vt:lpstr>
      <vt:lpstr>Verdana</vt:lpstr>
      <vt:lpstr>Wingdings 2</vt:lpstr>
      <vt:lpstr>Citable</vt:lpstr>
      <vt:lpstr>  Escuela Normal de Educación Preescolar  Dibeth Atziri Carreón #5 1°C Docente Silvia Banda Servín PRÁCTICAS SOCIALES DEL LENGUAJE  “Prácticas de Enseñanza que Favorecen la Construcción de Usuarios Plenos del Lenguaje”   Unidad II: INVESTIGACIÓN SOBRE EL ENFOQUE DE PLANES Y PROGRAMAS DE ESTUDIO DEL ESPAÑOL EN EDUCACIÓN BÁSICA, EN EL NIVEL PREESCOLAR.  Competencias: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Dibeth Atziri Carreón #5 1°C Docente Silvia Banda Servín PRÁCTICAS SOCIALES DEL LENGUAJE  “Prácticas de Enseñanza que Favorecen la Construcción de Usuarios Plenos del Lenguaje”   Unidad II: INVESTIGACIÓN SOBRE EL ENFOQUE DE PLANES Y PROGRAMAS DE ESTUDIO DEL ESPAÑOL EN EDUCACIÓN BÁSICA, EN EL NIVEL PREESCOLAR.  Competencias:</dc:title>
  <dc:creator>USER</dc:creator>
  <cp:lastModifiedBy>USER</cp:lastModifiedBy>
  <cp:revision>28</cp:revision>
  <dcterms:created xsi:type="dcterms:W3CDTF">2020-05-06T23:48:30Z</dcterms:created>
  <dcterms:modified xsi:type="dcterms:W3CDTF">2020-05-07T03:10:56Z</dcterms:modified>
</cp:coreProperties>
</file>