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62" r:id="rId4"/>
    <p:sldId id="263" r:id="rId5"/>
    <p:sldId id="258" r:id="rId6"/>
    <p:sldId id="264" r:id="rId7"/>
    <p:sldId id="265" r:id="rId8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3" autoAdjust="0"/>
    <p:restoredTop sz="94660"/>
  </p:normalViewPr>
  <p:slideViewPr>
    <p:cSldViewPr snapToGrid="0">
      <p:cViewPr>
        <p:scale>
          <a:sx n="53" d="100"/>
          <a:sy n="53" d="100"/>
        </p:scale>
        <p:origin x="1368" y="5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B3744-BE22-468A-9D7B-1C6A347AB7FF}" type="datetimeFigureOut">
              <a:rPr lang="es-MX" smtClean="0"/>
              <a:t>06/05/2020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8AE85-2B26-4FF6-8C19-682DFA5F0E4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690473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B3744-BE22-468A-9D7B-1C6A347AB7FF}" type="datetimeFigureOut">
              <a:rPr lang="es-MX" smtClean="0"/>
              <a:t>06/05/2020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8AE85-2B26-4FF6-8C19-682DFA5F0E4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253650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B3744-BE22-468A-9D7B-1C6A347AB7FF}" type="datetimeFigureOut">
              <a:rPr lang="es-MX" smtClean="0"/>
              <a:t>06/05/2020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8AE85-2B26-4FF6-8C19-682DFA5F0E4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872266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B3744-BE22-468A-9D7B-1C6A347AB7FF}" type="datetimeFigureOut">
              <a:rPr lang="es-MX" smtClean="0"/>
              <a:t>06/05/2020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8AE85-2B26-4FF6-8C19-682DFA5F0E4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556766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B3744-BE22-468A-9D7B-1C6A347AB7FF}" type="datetimeFigureOut">
              <a:rPr lang="es-MX" smtClean="0"/>
              <a:t>06/05/2020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8AE85-2B26-4FF6-8C19-682DFA5F0E4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092622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B3744-BE22-468A-9D7B-1C6A347AB7FF}" type="datetimeFigureOut">
              <a:rPr lang="es-MX" smtClean="0"/>
              <a:t>06/05/2020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8AE85-2B26-4FF6-8C19-682DFA5F0E4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013900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B3744-BE22-468A-9D7B-1C6A347AB7FF}" type="datetimeFigureOut">
              <a:rPr lang="es-MX" smtClean="0"/>
              <a:t>06/05/2020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8AE85-2B26-4FF6-8C19-682DFA5F0E4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393422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B3744-BE22-468A-9D7B-1C6A347AB7FF}" type="datetimeFigureOut">
              <a:rPr lang="es-MX" smtClean="0"/>
              <a:t>06/05/2020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8AE85-2B26-4FF6-8C19-682DFA5F0E4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696888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B3744-BE22-468A-9D7B-1C6A347AB7FF}" type="datetimeFigureOut">
              <a:rPr lang="es-MX" smtClean="0"/>
              <a:t>06/05/2020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8AE85-2B26-4FF6-8C19-682DFA5F0E4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233242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B3744-BE22-468A-9D7B-1C6A347AB7FF}" type="datetimeFigureOut">
              <a:rPr lang="es-MX" smtClean="0"/>
              <a:t>06/05/2020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8AE85-2B26-4FF6-8C19-682DFA5F0E4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430871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B3744-BE22-468A-9D7B-1C6A347AB7FF}" type="datetimeFigureOut">
              <a:rPr lang="es-MX" smtClean="0"/>
              <a:t>06/05/2020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8AE85-2B26-4FF6-8C19-682DFA5F0E4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570672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BB3744-BE22-468A-9D7B-1C6A347AB7FF}" type="datetimeFigureOut">
              <a:rPr lang="es-MX" smtClean="0"/>
              <a:t>06/05/2020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B8AE85-2B26-4FF6-8C19-682DFA5F0E4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168079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3000" b="-1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 descr="Resultado de imagen de logo enep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93550"/>
            <a:ext cx="2360635" cy="1848402"/>
          </a:xfrm>
          <a:prstGeom prst="rect">
            <a:avLst/>
          </a:prstGeom>
          <a:noFill/>
        </p:spPr>
      </p:pic>
      <p:sp>
        <p:nvSpPr>
          <p:cNvPr id="6" name="CuadroTexto 5"/>
          <p:cNvSpPr txBox="1"/>
          <p:nvPr/>
        </p:nvSpPr>
        <p:spPr>
          <a:xfrm>
            <a:off x="2360635" y="293550"/>
            <a:ext cx="8286487" cy="65526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06000"/>
              </a:lnSpc>
              <a:spcAft>
                <a:spcPts val="800"/>
              </a:spcAft>
            </a:pPr>
            <a:r>
              <a:rPr lang="es-MX" sz="3200" dirty="0" smtClean="0">
                <a:effectLst/>
                <a:latin typeface="Kathen" panose="02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“Escuela Normal de Educación Preescolar.”</a:t>
            </a:r>
          </a:p>
          <a:p>
            <a:pPr algn="ctr">
              <a:lnSpc>
                <a:spcPct val="106000"/>
              </a:lnSpc>
              <a:spcAft>
                <a:spcPts val="800"/>
              </a:spcAft>
            </a:pPr>
            <a:endParaRPr lang="es-MX" dirty="0" smtClean="0">
              <a:effectLst/>
              <a:latin typeface="Kathen" panose="02000500000000000000" pitchFamily="2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6000"/>
              </a:lnSpc>
              <a:spcAft>
                <a:spcPts val="800"/>
              </a:spcAft>
            </a:pPr>
            <a:r>
              <a:rPr lang="es-MX" sz="2400" dirty="0" smtClean="0">
                <a:solidFill>
                  <a:srgbClr val="0070C0"/>
                </a:solidFill>
                <a:effectLst/>
                <a:latin typeface="Kathen" panose="02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PRÁCTICAS SOCIALES DEL LENGUAJE</a:t>
            </a:r>
            <a:endParaRPr lang="es-MX" dirty="0" smtClean="0">
              <a:effectLst/>
              <a:latin typeface="Kathen" panose="02000500000000000000" pitchFamily="2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es-MX" sz="2400" dirty="0" smtClean="0">
                <a:solidFill>
                  <a:srgbClr val="7030A0"/>
                </a:solidFill>
                <a:effectLst/>
                <a:latin typeface="Kathen" panose="02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Maestra: Silvia Banda Servín.</a:t>
            </a:r>
          </a:p>
          <a:p>
            <a:pPr algn="ctr"/>
            <a:endParaRPr lang="es-MX" sz="1000" dirty="0">
              <a:solidFill>
                <a:srgbClr val="7030A0"/>
              </a:solidFill>
              <a:latin typeface="Kathen" panose="02000500000000000000" pitchFamily="2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es-MX" sz="2400" b="1" i="1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Prácticas de enseñanza que favorecen la construcción de usuarios plenos del lenguaje: modalidades de trabajo y condiciones dácticas. </a:t>
            </a:r>
            <a:endParaRPr lang="es-MX" sz="2400" b="1" i="1" dirty="0" smtClean="0">
              <a:solidFill>
                <a:schemeClr val="accent1">
                  <a:lumMod val="75000"/>
                </a:schemeClr>
              </a:solidFill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s-MX" sz="2400" dirty="0" smtClean="0">
              <a:solidFill>
                <a:srgbClr val="7030A0"/>
              </a:solidFill>
              <a:effectLst/>
              <a:latin typeface="Kathen" panose="02000500000000000000" pitchFamily="2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6000"/>
              </a:lnSpc>
              <a:spcAft>
                <a:spcPts val="800"/>
              </a:spcAft>
            </a:pPr>
            <a:r>
              <a:rPr lang="es-MX" sz="2000" dirty="0" smtClean="0">
                <a:solidFill>
                  <a:srgbClr val="FF5050"/>
                </a:solidFill>
                <a:effectLst/>
                <a:latin typeface="Kathen" panose="02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Nombre: Karen Lucero Muñiz Torres.</a:t>
            </a:r>
            <a:endParaRPr lang="es-MX" sz="2000" dirty="0" smtClean="0">
              <a:effectLst/>
              <a:latin typeface="Kathen" panose="02000500000000000000" pitchFamily="2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6000"/>
              </a:lnSpc>
              <a:spcAft>
                <a:spcPts val="800"/>
              </a:spcAft>
            </a:pPr>
            <a:r>
              <a:rPr lang="es-MX" sz="2000" dirty="0" smtClean="0">
                <a:solidFill>
                  <a:srgbClr val="FF5050"/>
                </a:solidFill>
                <a:effectLst/>
                <a:latin typeface="Kathen" panose="02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N</a:t>
            </a:r>
            <a:r>
              <a:rPr lang="es-MX" sz="2000" dirty="0" smtClean="0">
                <a:solidFill>
                  <a:srgbClr val="FF5050"/>
                </a:solidFill>
                <a:effectLst/>
                <a:latin typeface="Kathen" panose="02000500000000000000" pitchFamily="2" charset="0"/>
                <a:ea typeface="Calibri" panose="020F0502020204030204" pitchFamily="34" charset="0"/>
                <a:cs typeface="Cambria" panose="02040503050406030204" pitchFamily="18" charset="0"/>
              </a:rPr>
              <a:t>°</a:t>
            </a:r>
            <a:r>
              <a:rPr lang="es-MX" sz="2000" dirty="0" smtClean="0">
                <a:solidFill>
                  <a:srgbClr val="FF5050"/>
                </a:solidFill>
                <a:effectLst/>
                <a:latin typeface="Kathen" panose="02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de lista: 16.</a:t>
            </a:r>
            <a:endParaRPr lang="es-MX" sz="2000" dirty="0" smtClean="0">
              <a:effectLst/>
              <a:latin typeface="Kathen" panose="02000500000000000000" pitchFamily="2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6000"/>
              </a:lnSpc>
              <a:spcAft>
                <a:spcPts val="800"/>
              </a:spcAft>
            </a:pPr>
            <a:r>
              <a:rPr lang="es-MX" sz="2000" dirty="0" smtClean="0">
                <a:solidFill>
                  <a:srgbClr val="FF5050"/>
                </a:solidFill>
                <a:effectLst/>
                <a:latin typeface="Kathen" panose="02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Segundo Semestre.</a:t>
            </a:r>
          </a:p>
          <a:p>
            <a:pPr algn="ctr">
              <a:lnSpc>
                <a:spcPct val="106000"/>
              </a:lnSpc>
              <a:spcAft>
                <a:spcPts val="800"/>
              </a:spcAft>
            </a:pPr>
            <a:r>
              <a:rPr lang="es-MX" sz="2000" dirty="0" smtClean="0">
                <a:solidFill>
                  <a:srgbClr val="FF5050"/>
                </a:solidFill>
                <a:effectLst/>
                <a:latin typeface="Kathen" panose="02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1</a:t>
            </a:r>
            <a:r>
              <a:rPr lang="es-MX" sz="2000" dirty="0" smtClean="0">
                <a:solidFill>
                  <a:srgbClr val="FF5050"/>
                </a:solidFill>
                <a:effectLst/>
                <a:latin typeface="Kathen" panose="02000500000000000000" pitchFamily="2" charset="0"/>
                <a:ea typeface="Calibri" panose="020F0502020204030204" pitchFamily="34" charset="0"/>
                <a:cs typeface="Cambria" panose="02040503050406030204" pitchFamily="18" charset="0"/>
              </a:rPr>
              <a:t>°</a:t>
            </a:r>
            <a:r>
              <a:rPr lang="es-MX" sz="2000" dirty="0" smtClean="0">
                <a:solidFill>
                  <a:srgbClr val="FF5050"/>
                </a:solidFill>
                <a:effectLst/>
                <a:latin typeface="Kathen" panose="02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C</a:t>
            </a:r>
          </a:p>
          <a:p>
            <a:pPr algn="ctr">
              <a:lnSpc>
                <a:spcPct val="106000"/>
              </a:lnSpc>
              <a:spcAft>
                <a:spcPts val="800"/>
              </a:spcAft>
            </a:pPr>
            <a:endParaRPr lang="es-MX" sz="2000" dirty="0" smtClean="0">
              <a:effectLst/>
              <a:latin typeface="Kathen" panose="02000500000000000000" pitchFamily="2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r">
              <a:lnSpc>
                <a:spcPct val="106000"/>
              </a:lnSpc>
              <a:spcAft>
                <a:spcPts val="800"/>
              </a:spcAft>
            </a:pPr>
            <a:r>
              <a:rPr lang="es-MX" sz="2400" dirty="0" smtClean="0">
                <a:effectLst/>
                <a:latin typeface="Kathen" panose="02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06 de mayo del 2020, Saltillo Coahuila</a:t>
            </a:r>
            <a:r>
              <a:rPr lang="es-MX" sz="2400" dirty="0" smtClean="0">
                <a:effectLst/>
                <a:latin typeface="KG Makes You Stronger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s-MX" sz="2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s-MX" sz="1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Chico Niños Colorido Imágenes - Imagen gratis en Pixabay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16816" y="4050437"/>
            <a:ext cx="1958477" cy="1958477"/>
          </a:xfrm>
          <a:prstGeom prst="rect">
            <a:avLst/>
          </a:prstGeom>
          <a:noFill/>
          <a:ln>
            <a:noFill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2149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sz="1800" dirty="0" smtClean="0">
                <a:latin typeface="Lucida Calligraphy" panose="03010101010101010101" pitchFamily="66" charset="0"/>
              </a:rPr>
              <a:t>a) Cómo se articulan el enfoque pedagógico, la organización de los contenidos y las orientaciones didácticas para evitar la fragmentación del lenguaje en las aulas de educación básica. </a:t>
            </a:r>
            <a:endParaRPr lang="es-MX" sz="1800" dirty="0">
              <a:latin typeface="Lucida Calligraphy" panose="03010101010101010101" pitchFamily="66" charset="0"/>
            </a:endParaRPr>
          </a:p>
        </p:txBody>
      </p:sp>
      <p:sp>
        <p:nvSpPr>
          <p:cNvPr id="4" name="CuadroTexto 3"/>
          <p:cNvSpPr txBox="1"/>
          <p:nvPr/>
        </p:nvSpPr>
        <p:spPr>
          <a:xfrm>
            <a:off x="369026" y="3277673"/>
            <a:ext cx="2558143" cy="107721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pPr algn="ctr"/>
            <a:r>
              <a:rPr lang="es-MX" sz="3200" dirty="0" smtClean="0">
                <a:solidFill>
                  <a:schemeClr val="accent1">
                    <a:lumMod val="75000"/>
                  </a:schemeClr>
                </a:solidFill>
                <a:latin typeface="Kathen" panose="02000500000000000000" pitchFamily="2" charset="0"/>
              </a:rPr>
              <a:t>Enfoque pedagógico. </a:t>
            </a:r>
            <a:endParaRPr lang="es-MX" sz="3200" dirty="0">
              <a:solidFill>
                <a:schemeClr val="accent1">
                  <a:lumMod val="75000"/>
                </a:schemeClr>
              </a:solidFill>
              <a:latin typeface="Kathen" panose="02000500000000000000" pitchFamily="2" charset="0"/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3905577" y="1230959"/>
            <a:ext cx="7901938" cy="540147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r>
              <a:rPr lang="es-MX" sz="1500" dirty="0" smtClean="0">
                <a:latin typeface="Century Gothic" panose="020B0502020202020204" pitchFamily="34" charset="0"/>
                <a:ea typeface="Champagne &amp; Limousines" panose="020B0502020202020204" pitchFamily="34" charset="0"/>
                <a:cs typeface="Arial" panose="020B0604020202020204" pitchFamily="34" charset="0"/>
              </a:rPr>
              <a:t>El enfoque didáctico en Preescolar está orientado en oralidad, escritura y lectura, fomenta que los niños expresen sus ideas, sentimientos o emociones, adquiriendo confianza con ayuda de actividades de habla y escucha, de manera que logren estructurar enunciados más largos y mejor articulados, así como poner en juego su comprensión y reflexión sobre lo que dicen, a quién, cómo y para qué. Al igual que haya un acercamiento o aproximación a la lectura y escritura con la exploración y producción de textos, para que puedan comprender que se escribe y se lee con intenciones.</a:t>
            </a:r>
          </a:p>
          <a:p>
            <a:endParaRPr lang="es-MX" sz="1500" dirty="0">
              <a:latin typeface="Century Gothic" panose="020B0502020202020204" pitchFamily="34" charset="0"/>
              <a:ea typeface="Champagne &amp; Limousines" panose="020B0502020202020204" pitchFamily="34" charset="0"/>
              <a:cs typeface="Arial" panose="020B0604020202020204" pitchFamily="34" charset="0"/>
            </a:endParaRPr>
          </a:p>
          <a:p>
            <a:r>
              <a:rPr lang="es-MX" sz="1500" dirty="0" smtClean="0">
                <a:latin typeface="Century Gothic" panose="020B0502020202020204" pitchFamily="34" charset="0"/>
                <a:ea typeface="Champagne &amp; Limousines" panose="020B0502020202020204" pitchFamily="34" charset="0"/>
                <a:cs typeface="Arial" panose="020B0604020202020204" pitchFamily="34" charset="0"/>
              </a:rPr>
              <a:t> </a:t>
            </a:r>
            <a:r>
              <a:rPr lang="es-MX" sz="1500" dirty="0" smtClean="0">
                <a:latin typeface="Century Gothic" panose="020B0502020202020204" pitchFamily="34" charset="0"/>
                <a:ea typeface="Champagne &amp; Limousines" panose="020B0502020202020204" pitchFamily="34" charset="0"/>
                <a:cs typeface="Arial" panose="020B0604020202020204" pitchFamily="34" charset="0"/>
              </a:rPr>
              <a:t>También que se </a:t>
            </a:r>
            <a:r>
              <a:rPr lang="es-MX" sz="1500" dirty="0" smtClean="0">
                <a:latin typeface="Century Gothic" panose="020B0502020202020204" pitchFamily="34" charset="0"/>
                <a:ea typeface="Champagne &amp; Limousines" panose="020B0502020202020204" pitchFamily="34" charset="0"/>
                <a:cs typeface="Arial" panose="020B0604020202020204" pitchFamily="34" charset="0"/>
              </a:rPr>
              <a:t>propicie la comunicación con el uso del lenguaje, es decir, que les permita entender, comprender, brindar atención y escucha de lo que explican, argumentan y proponen a los compañeros</a:t>
            </a:r>
            <a:r>
              <a:rPr lang="es-MX" sz="1500" dirty="0" smtClean="0">
                <a:latin typeface="Century Gothic" panose="020B0502020202020204" pitchFamily="34" charset="0"/>
                <a:ea typeface="Champagne &amp; Limousines" panose="020B0502020202020204" pitchFamily="34" charset="0"/>
              </a:rPr>
              <a:t>. </a:t>
            </a:r>
            <a:r>
              <a:rPr lang="es-MX" sz="1500" dirty="0">
                <a:latin typeface="Century Gothic" panose="020B0502020202020204" pitchFamily="34" charset="0"/>
                <a:ea typeface="Champagne &amp; Limousines" panose="020B0502020202020204" pitchFamily="34" charset="0"/>
              </a:rPr>
              <a:t>EVITAR las tradicionales actividades de trazado de </a:t>
            </a:r>
            <a:r>
              <a:rPr lang="es-MX" sz="1500" dirty="0" smtClean="0">
                <a:latin typeface="Century Gothic" panose="020B0502020202020204" pitchFamily="34" charset="0"/>
                <a:ea typeface="Champagne &amp; Limousines" panose="020B0502020202020204" pitchFamily="34" charset="0"/>
              </a:rPr>
              <a:t>letras o sílabas que no se pueden leer, no significan nada y no tienen sentido en los procesos </a:t>
            </a:r>
            <a:r>
              <a:rPr lang="es-MX" sz="1500" dirty="0">
                <a:latin typeface="Century Gothic" panose="020B0502020202020204" pitchFamily="34" charset="0"/>
                <a:ea typeface="Champagne &amp; Limousines" panose="020B0502020202020204" pitchFamily="34" charset="0"/>
              </a:rPr>
              <a:t>de aprendizaje de los niños. En el aula se fomentan situaciones en </a:t>
            </a:r>
            <a:r>
              <a:rPr lang="es-MX" sz="1500" dirty="0" smtClean="0">
                <a:latin typeface="Century Gothic" panose="020B0502020202020204" pitchFamily="34" charset="0"/>
                <a:ea typeface="Champagne &amp; Limousines" panose="020B0502020202020204" pitchFamily="34" charset="0"/>
              </a:rPr>
              <a:t>las </a:t>
            </a:r>
            <a:r>
              <a:rPr lang="es-MX" sz="1500" dirty="0">
                <a:latin typeface="Century Gothic" panose="020B0502020202020204" pitchFamily="34" charset="0"/>
                <a:ea typeface="Champagne &amp; Limousines" panose="020B0502020202020204" pitchFamily="34" charset="0"/>
              </a:rPr>
              <a:t>que los alumnos hablen acerca de sucesos, o de lo que piensen, </a:t>
            </a:r>
            <a:r>
              <a:rPr lang="es-MX" sz="1500" dirty="0" smtClean="0">
                <a:latin typeface="Century Gothic" panose="020B0502020202020204" pitchFamily="34" charset="0"/>
                <a:ea typeface="Champagne &amp; Limousines" panose="020B0502020202020204" pitchFamily="34" charset="0"/>
              </a:rPr>
              <a:t>en </a:t>
            </a:r>
            <a:r>
              <a:rPr lang="es-MX" sz="1500" dirty="0">
                <a:latin typeface="Century Gothic" panose="020B0502020202020204" pitchFamily="34" charset="0"/>
                <a:ea typeface="Champagne &amp; Limousines" panose="020B0502020202020204" pitchFamily="34" charset="0"/>
              </a:rPr>
              <a:t>donde se pueda crear un ambiente de confianza y respeto, </a:t>
            </a:r>
            <a:r>
              <a:rPr lang="es-MX" sz="1500" dirty="0" smtClean="0">
                <a:latin typeface="Century Gothic" panose="020B0502020202020204" pitchFamily="34" charset="0"/>
                <a:ea typeface="Champagne &amp; Limousines" panose="020B0502020202020204" pitchFamily="34" charset="0"/>
              </a:rPr>
              <a:t>exploren </a:t>
            </a:r>
            <a:r>
              <a:rPr lang="es-MX" sz="1500" dirty="0">
                <a:latin typeface="Century Gothic" panose="020B0502020202020204" pitchFamily="34" charset="0"/>
                <a:ea typeface="Champagne &amp; Limousines" panose="020B0502020202020204" pitchFamily="34" charset="0"/>
              </a:rPr>
              <a:t>y usen los diferentes tipos de texto o libros, realizar preguntas que promuevan la reflexión, comunicarse de forma oral y </a:t>
            </a:r>
            <a:r>
              <a:rPr lang="es-MX" sz="1500" dirty="0" smtClean="0">
                <a:latin typeface="Century Gothic" panose="020B0502020202020204" pitchFamily="34" charset="0"/>
                <a:ea typeface="Champagne &amp; Limousines" panose="020B0502020202020204" pitchFamily="34" charset="0"/>
              </a:rPr>
              <a:t>escrita, </a:t>
            </a:r>
            <a:r>
              <a:rPr lang="es-MX" sz="1500" dirty="0" smtClean="0">
                <a:latin typeface="Century Gothic" panose="020B0502020202020204" pitchFamily="34" charset="0"/>
                <a:ea typeface="Champagne &amp; Limousines" panose="020B0502020202020204" pitchFamily="34" charset="0"/>
              </a:rPr>
              <a:t>pero siempre con </a:t>
            </a:r>
            <a:r>
              <a:rPr lang="es-MX" sz="1500" dirty="0">
                <a:latin typeface="Century Gothic" panose="020B0502020202020204" pitchFamily="34" charset="0"/>
                <a:ea typeface="Champagne &amp; Limousines" panose="020B0502020202020204" pitchFamily="34" charset="0"/>
              </a:rPr>
              <a:t>una intención, escriban textos, palabras, o frases </a:t>
            </a:r>
            <a:r>
              <a:rPr lang="es-MX" sz="1500" dirty="0" smtClean="0">
                <a:latin typeface="Century Gothic" panose="020B0502020202020204" pitchFamily="34" charset="0"/>
                <a:ea typeface="Champagne &amp; Limousines" panose="020B0502020202020204" pitchFamily="34" charset="0"/>
              </a:rPr>
              <a:t>breves con </a:t>
            </a:r>
            <a:r>
              <a:rPr lang="es-MX" sz="1500" dirty="0">
                <a:latin typeface="Century Gothic" panose="020B0502020202020204" pitchFamily="34" charset="0"/>
                <a:ea typeface="Champagne &amp; Limousines" panose="020B0502020202020204" pitchFamily="34" charset="0"/>
              </a:rPr>
              <a:t>un sentido</a:t>
            </a:r>
            <a:r>
              <a:rPr lang="es-MX" sz="1500" dirty="0" smtClean="0">
                <a:latin typeface="Century Gothic" panose="020B0502020202020204" pitchFamily="34" charset="0"/>
                <a:ea typeface="Champagne &amp; Limousines" panose="020B0502020202020204" pitchFamily="34" charset="0"/>
              </a:rPr>
              <a:t>.</a:t>
            </a:r>
          </a:p>
          <a:p>
            <a:endParaRPr lang="es-MX" sz="1500" dirty="0">
              <a:latin typeface="Century Gothic" panose="020B0502020202020204" pitchFamily="34" charset="0"/>
              <a:ea typeface="Champagne &amp; Limousines" panose="020B0502020202020204" pitchFamily="34" charset="0"/>
            </a:endParaRPr>
          </a:p>
          <a:p>
            <a:r>
              <a:rPr lang="es-MX" sz="1500" dirty="0" smtClean="0">
                <a:latin typeface="Century Gothic" panose="020B0502020202020204" pitchFamily="34" charset="0"/>
                <a:ea typeface="Champagne &amp; Limousines" panose="020B0502020202020204" pitchFamily="34" charset="0"/>
              </a:rPr>
              <a:t> </a:t>
            </a:r>
            <a:r>
              <a:rPr lang="es-MX" sz="1500" dirty="0">
                <a:latin typeface="Century Gothic" panose="020B0502020202020204" pitchFamily="34" charset="0"/>
                <a:ea typeface="Champagne &amp; Limousines" panose="020B0502020202020204" pitchFamily="34" charset="0"/>
              </a:rPr>
              <a:t>El </a:t>
            </a:r>
            <a:r>
              <a:rPr lang="es-MX" sz="1500" dirty="0" smtClean="0">
                <a:latin typeface="Century Gothic" panose="020B0502020202020204" pitchFamily="34" charset="0"/>
                <a:ea typeface="Champagne &amp; Limousines" panose="020B0502020202020204" pitchFamily="34" charset="0"/>
              </a:rPr>
              <a:t>objetivo </a:t>
            </a:r>
            <a:r>
              <a:rPr lang="es-MX" sz="1500" dirty="0">
                <a:latin typeface="Century Gothic" panose="020B0502020202020204" pitchFamily="34" charset="0"/>
                <a:ea typeface="Champagne &amp; Limousines" panose="020B0502020202020204" pitchFamily="34" charset="0"/>
              </a:rPr>
              <a:t>de esto es que el proceso de producción de los niños sea igual que el de las personas alfabetizadas: escribir, revisar las ideas, mejorar y precisar lo escrito, considerando la intención del texto y los destinatarios de este. </a:t>
            </a:r>
            <a:r>
              <a:rPr lang="es-MX" sz="1500" dirty="0" smtClean="0">
                <a:latin typeface="Century Gothic" panose="020B0502020202020204" pitchFamily="34" charset="0"/>
                <a:ea typeface="Champagne &amp; Limousines" panose="020B0502020202020204" pitchFamily="34" charset="0"/>
              </a:rPr>
              <a:t> </a:t>
            </a:r>
            <a:endParaRPr lang="es-MX" sz="1500" dirty="0">
              <a:latin typeface="Century Gothic" panose="020B0502020202020204" pitchFamily="34" charset="0"/>
              <a:ea typeface="Champagne &amp; Limousines" panose="020B0502020202020204" pitchFamily="34" charset="0"/>
            </a:endParaRPr>
          </a:p>
        </p:txBody>
      </p:sp>
      <p:sp>
        <p:nvSpPr>
          <p:cNvPr id="3" name="Flecha derecha 2"/>
          <p:cNvSpPr/>
          <p:nvPr/>
        </p:nvSpPr>
        <p:spPr>
          <a:xfrm>
            <a:off x="2927169" y="3573966"/>
            <a:ext cx="978408" cy="484632"/>
          </a:xfrm>
          <a:prstGeom prst="rightArrow">
            <a:avLst/>
          </a:prstGeom>
          <a:solidFill>
            <a:schemeClr val="accent1">
              <a:lumMod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25390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/>
          <p:cNvSpPr txBox="1"/>
          <p:nvPr/>
        </p:nvSpPr>
        <p:spPr>
          <a:xfrm>
            <a:off x="559271" y="2899301"/>
            <a:ext cx="3148148" cy="156966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pPr algn="ctr"/>
            <a:r>
              <a:rPr lang="es-MX" sz="3200" dirty="0" smtClean="0">
                <a:solidFill>
                  <a:schemeClr val="accent2">
                    <a:lumMod val="50000"/>
                  </a:schemeClr>
                </a:solidFill>
                <a:latin typeface="Kathen" panose="02000500000000000000" pitchFamily="2" charset="0"/>
              </a:rPr>
              <a:t>Organización de los contenidos.</a:t>
            </a:r>
            <a:endParaRPr lang="es-MX" sz="3200" dirty="0">
              <a:solidFill>
                <a:schemeClr val="accent2">
                  <a:lumMod val="50000"/>
                </a:schemeClr>
              </a:solidFill>
              <a:latin typeface="Kathen" panose="02000500000000000000" pitchFamily="2" charset="0"/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4685827" y="1025769"/>
            <a:ext cx="6976871" cy="483209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r>
              <a:rPr lang="es-MX" sz="1400" dirty="0" smtClean="0">
                <a:latin typeface="Century Gothic" panose="020B0502020202020204" pitchFamily="34" charset="0"/>
              </a:rPr>
              <a:t>Los Aprendizajes esperados se centran en favorecer que los niños desarrollen sus habilidades para comunicarse a partir de actividades en las que hablar, escuchar, ser escuchados, usar y producir textos (con intermediación de la educadora) tenga sentido.</a:t>
            </a:r>
          </a:p>
          <a:p>
            <a:endParaRPr lang="es-MX" sz="1400" dirty="0" smtClean="0">
              <a:latin typeface="Century Gothic" panose="020B0502020202020204" pitchFamily="34" charset="0"/>
            </a:endParaRPr>
          </a:p>
          <a:p>
            <a:r>
              <a:rPr lang="es-MX" sz="1400" dirty="0">
                <a:latin typeface="Century Gothic" panose="020B0502020202020204" pitchFamily="34" charset="0"/>
              </a:rPr>
              <a:t>ORALIDAD. Conversar, narrar, describir y explicar son formas de</a:t>
            </a:r>
          </a:p>
          <a:p>
            <a:r>
              <a:rPr lang="es-MX" sz="1400" dirty="0">
                <a:latin typeface="Century Gothic" panose="020B0502020202020204" pitchFamily="34" charset="0"/>
              </a:rPr>
              <a:t>usar el lenguaje que permiten la participación social, así como organizar</a:t>
            </a:r>
          </a:p>
          <a:p>
            <a:r>
              <a:rPr lang="es-MX" sz="1400" dirty="0">
                <a:latin typeface="Century Gothic" panose="020B0502020202020204" pitchFamily="34" charset="0"/>
              </a:rPr>
              <a:t>el pensamiento para comprender y darse a entender; fortalecen</a:t>
            </a:r>
          </a:p>
          <a:p>
            <a:r>
              <a:rPr lang="es-MX" sz="1400" dirty="0">
                <a:latin typeface="Century Gothic" panose="020B0502020202020204" pitchFamily="34" charset="0"/>
              </a:rPr>
              <a:t>la oralidad y el desarrollo cognitivo de los niños porque implican usar</a:t>
            </a:r>
          </a:p>
          <a:p>
            <a:r>
              <a:rPr lang="es-MX" sz="1400" dirty="0">
                <a:latin typeface="Century Gothic" panose="020B0502020202020204" pitchFamily="34" charset="0"/>
              </a:rPr>
              <a:t>diversas formas de expresión, organizar las ideas, expresarse con la intención</a:t>
            </a:r>
          </a:p>
          <a:p>
            <a:r>
              <a:rPr lang="es-MX" sz="1400" dirty="0">
                <a:latin typeface="Century Gothic" panose="020B0502020202020204" pitchFamily="34" charset="0"/>
              </a:rPr>
              <a:t>de exponer diversos tipos de información, formular explicaciones</a:t>
            </a:r>
          </a:p>
          <a:p>
            <a:r>
              <a:rPr lang="es-MX" sz="1400" dirty="0">
                <a:latin typeface="Century Gothic" panose="020B0502020202020204" pitchFamily="34" charset="0"/>
              </a:rPr>
              <a:t>y expresar secuencias congruentes de ideas</a:t>
            </a:r>
            <a:r>
              <a:rPr lang="es-MX" sz="1400" dirty="0" smtClean="0">
                <a:latin typeface="Century Gothic" panose="020B0502020202020204" pitchFamily="34" charset="0"/>
              </a:rPr>
              <a:t>. Promover el reconocimiento de la diversidad lingüística y cultural, para comprender que hay otras maneras en las que el lenguaje es usado.</a:t>
            </a:r>
          </a:p>
          <a:p>
            <a:endParaRPr lang="es-MX" sz="1400" dirty="0" smtClean="0">
              <a:latin typeface="Century Gothic" panose="020B0502020202020204" pitchFamily="34" charset="0"/>
            </a:endParaRPr>
          </a:p>
          <a:p>
            <a:r>
              <a:rPr lang="es-MX" sz="1400" dirty="0" smtClean="0">
                <a:latin typeface="Century Gothic" panose="020B0502020202020204" pitchFamily="34" charset="0"/>
              </a:rPr>
              <a:t>LITERATURA. Producción, interpretación e intercambio de textos.</a:t>
            </a:r>
          </a:p>
          <a:p>
            <a:endParaRPr lang="es-MX" sz="1400" dirty="0" smtClean="0">
              <a:latin typeface="Century Gothic" panose="020B0502020202020204" pitchFamily="34" charset="0"/>
            </a:endParaRPr>
          </a:p>
          <a:p>
            <a:r>
              <a:rPr lang="es-MX" sz="1400" dirty="0" smtClean="0">
                <a:latin typeface="Century Gothic" panose="020B0502020202020204" pitchFamily="34" charset="0"/>
              </a:rPr>
              <a:t>ESTUDIO. Utilizar el uso del lenguaje como objeto de enseñanza desde preescolar a secundaria </a:t>
            </a:r>
          </a:p>
          <a:p>
            <a:endParaRPr lang="es-MX" sz="1400" dirty="0" smtClean="0">
              <a:latin typeface="Century Gothic" panose="020B0502020202020204" pitchFamily="34" charset="0"/>
            </a:endParaRPr>
          </a:p>
          <a:p>
            <a:r>
              <a:rPr lang="es-MX" sz="1400" dirty="0" smtClean="0">
                <a:latin typeface="Century Gothic" panose="020B0502020202020204" pitchFamily="34" charset="0"/>
              </a:rPr>
              <a:t>PARTICIPACIÓN SOCIAL. Producción e interpretación de textos de uso cotidiano en ambientes alfabetizados en un ambiente social. </a:t>
            </a:r>
            <a:endParaRPr lang="es-MX" sz="1400" dirty="0">
              <a:latin typeface="Century Gothic" panose="020B0502020202020204" pitchFamily="34" charset="0"/>
            </a:endParaRPr>
          </a:p>
        </p:txBody>
      </p:sp>
      <p:sp>
        <p:nvSpPr>
          <p:cNvPr id="4" name="Flecha derecha 3"/>
          <p:cNvSpPr/>
          <p:nvPr/>
        </p:nvSpPr>
        <p:spPr>
          <a:xfrm>
            <a:off x="3707419" y="3441815"/>
            <a:ext cx="978408" cy="484632"/>
          </a:xfrm>
          <a:prstGeom prst="rightArrow">
            <a:avLst/>
          </a:prstGeom>
          <a:solidFill>
            <a:schemeClr val="accent2">
              <a:lumMod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4098" name="Picture 2" descr="niños en acción - Judy B - Picasa Web Albums (с изображениями) | Дети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9271" y="299809"/>
            <a:ext cx="3399572" cy="1913833"/>
          </a:xfrm>
          <a:prstGeom prst="rect">
            <a:avLst/>
          </a:prstGeom>
          <a:noFill/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2766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/>
          <p:cNvSpPr txBox="1"/>
          <p:nvPr/>
        </p:nvSpPr>
        <p:spPr>
          <a:xfrm>
            <a:off x="600627" y="2831608"/>
            <a:ext cx="2985113" cy="107721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rtlCol="0">
            <a:spAutoFit/>
          </a:bodyPr>
          <a:lstStyle/>
          <a:p>
            <a:pPr algn="ctr"/>
            <a:r>
              <a:rPr lang="es-MX" sz="3200" dirty="0" smtClean="0">
                <a:solidFill>
                  <a:schemeClr val="accent6">
                    <a:lumMod val="50000"/>
                  </a:schemeClr>
                </a:solidFill>
                <a:latin typeface="Kathen" panose="02000500000000000000" pitchFamily="2" charset="0"/>
              </a:rPr>
              <a:t>Orientaciones </a:t>
            </a:r>
          </a:p>
          <a:p>
            <a:pPr algn="ctr"/>
            <a:r>
              <a:rPr lang="es-MX" sz="3200" dirty="0" smtClean="0">
                <a:solidFill>
                  <a:schemeClr val="accent6">
                    <a:lumMod val="50000"/>
                  </a:schemeClr>
                </a:solidFill>
                <a:latin typeface="Kathen" panose="02000500000000000000" pitchFamily="2" charset="0"/>
              </a:rPr>
              <a:t>didácticas. </a:t>
            </a:r>
            <a:endParaRPr lang="es-MX" sz="3200" dirty="0">
              <a:solidFill>
                <a:schemeClr val="accent6">
                  <a:lumMod val="50000"/>
                </a:schemeClr>
              </a:solidFill>
              <a:latin typeface="Kathen" panose="02000500000000000000" pitchFamily="2" charset="0"/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4564148" y="123174"/>
            <a:ext cx="7296926" cy="634019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r>
              <a:rPr lang="es-MX" sz="1400" dirty="0" smtClean="0">
                <a:latin typeface="Century Gothic" panose="020B0502020202020204" pitchFamily="34" charset="0"/>
              </a:rPr>
              <a:t>  </a:t>
            </a:r>
            <a:r>
              <a:rPr lang="es-MX" sz="1400" dirty="0" smtClean="0">
                <a:latin typeface="Century Gothic" panose="020B0502020202020204" pitchFamily="34" charset="0"/>
              </a:rPr>
              <a:t>En </a:t>
            </a:r>
            <a:r>
              <a:rPr lang="es-MX" sz="1400" dirty="0">
                <a:latin typeface="Century Gothic" panose="020B0502020202020204" pitchFamily="34" charset="0"/>
              </a:rPr>
              <a:t>la educación preescolar se estima el desarrollo de capacidades relacionadas con el lenguaje oral y la </a:t>
            </a:r>
            <a:r>
              <a:rPr lang="es-MX" sz="1400" dirty="0" smtClean="0">
                <a:latin typeface="Century Gothic" panose="020B0502020202020204" pitchFamily="34" charset="0"/>
              </a:rPr>
              <a:t>escucha, </a:t>
            </a:r>
            <a:r>
              <a:rPr lang="es-MX" sz="1400" dirty="0">
                <a:latin typeface="Century Gothic" panose="020B0502020202020204" pitchFamily="34" charset="0"/>
              </a:rPr>
              <a:t>con un ambiente que propicie situaciones comunicativas significativas para los niños. Se pretende que se expresen de manera clara y precisa con el fin de una intención, de esa forma aprendan a escuchar a los demás, y  participen en las diferentes situaciones comunicativas. </a:t>
            </a:r>
          </a:p>
          <a:p>
            <a:endParaRPr lang="es-MX" sz="1400" dirty="0">
              <a:latin typeface="Century Gothic" panose="020B0502020202020204" pitchFamily="34" charset="0"/>
            </a:endParaRPr>
          </a:p>
          <a:p>
            <a:r>
              <a:rPr lang="es-MX" sz="1400" dirty="0">
                <a:latin typeface="Century Gothic" panose="020B0502020202020204" pitchFamily="34" charset="0"/>
              </a:rPr>
              <a:t> El propósito general en relación con el lenguaje escrito en educación preescolar  es incorporar a los niños a la cultura escrita con la compresión de textos, al igual que leerlos o escribirlos con una intención y uso social. </a:t>
            </a:r>
          </a:p>
          <a:p>
            <a:endParaRPr lang="es-MX" sz="1400" dirty="0">
              <a:latin typeface="Century Gothic" panose="020B0502020202020204" pitchFamily="34" charset="0"/>
            </a:endParaRPr>
          </a:p>
          <a:p>
            <a:r>
              <a:rPr lang="es-MX" sz="1400" dirty="0">
                <a:latin typeface="Century Gothic" panose="020B0502020202020204" pitchFamily="34" charset="0"/>
              </a:rPr>
              <a:t>Después de la lectura se estima el acercamiento de los niños a la cultura escrita compartiéndoles diversos textos, tanto narrativos como informativos, que pueden resultar de su interés.  Promover que los alumnos participen, comprendan  textos, busquen información, conozcan o seleccionen textos </a:t>
            </a:r>
            <a:r>
              <a:rPr lang="es-MX" sz="1400" dirty="0" smtClean="0">
                <a:latin typeface="Century Gothic" panose="020B0502020202020204" pitchFamily="34" charset="0"/>
              </a:rPr>
              <a:t>que más les gusten, para </a:t>
            </a:r>
            <a:r>
              <a:rPr lang="es-MX" sz="1400" dirty="0">
                <a:latin typeface="Century Gothic" panose="020B0502020202020204" pitchFamily="34" charset="0"/>
              </a:rPr>
              <a:t>buscarlos o usarlos, y aprendan en que momento son útiles. </a:t>
            </a:r>
            <a:r>
              <a:rPr lang="es-MX" sz="1400" dirty="0" smtClean="0">
                <a:latin typeface="Century Gothic" panose="020B0502020202020204" pitchFamily="34" charset="0"/>
              </a:rPr>
              <a:t>En </a:t>
            </a:r>
            <a:r>
              <a:rPr lang="es-MX" sz="1400" dirty="0">
                <a:latin typeface="Century Gothic" panose="020B0502020202020204" pitchFamily="34" charset="0"/>
              </a:rPr>
              <a:t>preescolar la producción de textos se lleva a cabo con situaciones y fines reales </a:t>
            </a:r>
          </a:p>
          <a:p>
            <a:endParaRPr lang="es-MX" sz="1400" dirty="0">
              <a:latin typeface="Century Gothic" panose="020B0502020202020204" pitchFamily="34" charset="0"/>
            </a:endParaRPr>
          </a:p>
          <a:p>
            <a:r>
              <a:rPr lang="es-MX" sz="1400" dirty="0">
                <a:latin typeface="Century Gothic" panose="020B0502020202020204" pitchFamily="34" charset="0"/>
              </a:rPr>
              <a:t>  Ser parte de la cultura escrita es ser usuarios de textos con las intenciones  antes expuestas. Incorporar a los alumnos implica, además de lo anterior, que participen activamente en su elaboración, es decir, que participen en las decisiones acerca de lo que se quiere comunicar y de la forma de expresarlo por escrito. </a:t>
            </a:r>
            <a:r>
              <a:rPr lang="es-MX" sz="1400" dirty="0" smtClean="0">
                <a:latin typeface="Century Gothic" panose="020B0502020202020204" pitchFamily="34" charset="0"/>
              </a:rPr>
              <a:t>Descubran </a:t>
            </a:r>
            <a:r>
              <a:rPr lang="es-MX" sz="1400" dirty="0">
                <a:latin typeface="Century Gothic" panose="020B0502020202020204" pitchFamily="34" charset="0"/>
              </a:rPr>
              <a:t>que se escribe de izquierda a </a:t>
            </a:r>
            <a:r>
              <a:rPr lang="es-MX" sz="1400" dirty="0" smtClean="0">
                <a:latin typeface="Century Gothic" panose="020B0502020202020204" pitchFamily="34" charset="0"/>
              </a:rPr>
              <a:t>derecha y </a:t>
            </a:r>
            <a:r>
              <a:rPr lang="es-MX" sz="1400" dirty="0">
                <a:latin typeface="Century Gothic" panose="020B0502020202020204" pitchFamily="34" charset="0"/>
              </a:rPr>
              <a:t>de arriba hacia abajo, que vayan identificando las letras a partir de </a:t>
            </a:r>
            <a:r>
              <a:rPr lang="es-MX" sz="1400" dirty="0" smtClean="0">
                <a:latin typeface="Century Gothic" panose="020B0502020202020204" pitchFamily="34" charset="0"/>
              </a:rPr>
              <a:t>las del </a:t>
            </a:r>
            <a:r>
              <a:rPr lang="es-MX" sz="1400" dirty="0">
                <a:latin typeface="Century Gothic" panose="020B0502020202020204" pitchFamily="34" charset="0"/>
              </a:rPr>
              <a:t>nombre propio y el de sus compañeros y empiecen a encontrarlas en </a:t>
            </a:r>
            <a:r>
              <a:rPr lang="es-MX" sz="1400" dirty="0" smtClean="0">
                <a:latin typeface="Century Gothic" panose="020B0502020202020204" pitchFamily="34" charset="0"/>
              </a:rPr>
              <a:t>textos, que </a:t>
            </a:r>
            <a:r>
              <a:rPr lang="es-MX" sz="1400" dirty="0">
                <a:latin typeface="Century Gothic" panose="020B0502020202020204" pitchFamily="34" charset="0"/>
              </a:rPr>
              <a:t>vayan identificando la relación entre letras y sonidos a partir de </a:t>
            </a:r>
            <a:r>
              <a:rPr lang="es-MX" sz="1400" dirty="0" smtClean="0">
                <a:latin typeface="Century Gothic" panose="020B0502020202020204" pitchFamily="34" charset="0"/>
              </a:rPr>
              <a:t>actividades con </a:t>
            </a:r>
            <a:r>
              <a:rPr lang="es-MX" sz="1400" dirty="0">
                <a:latin typeface="Century Gothic" panose="020B0502020202020204" pitchFamily="34" charset="0"/>
              </a:rPr>
              <a:t>rimas, de identificar cómo se inicia o cómo termina una palabra cuando </a:t>
            </a:r>
            <a:r>
              <a:rPr lang="es-MX" sz="1400" dirty="0" smtClean="0">
                <a:latin typeface="Century Gothic" panose="020B0502020202020204" pitchFamily="34" charset="0"/>
              </a:rPr>
              <a:t>la decimos </a:t>
            </a:r>
            <a:r>
              <a:rPr lang="es-MX" sz="1400" dirty="0">
                <a:latin typeface="Century Gothic" panose="020B0502020202020204" pitchFamily="34" charset="0"/>
              </a:rPr>
              <a:t>oralmente y cuando está escrita.</a:t>
            </a:r>
          </a:p>
          <a:p>
            <a:endParaRPr lang="es-MX" sz="1400" dirty="0">
              <a:latin typeface="Century Gothic" panose="020B0502020202020204" pitchFamily="34" charset="0"/>
            </a:endParaRPr>
          </a:p>
        </p:txBody>
      </p:sp>
      <p:sp>
        <p:nvSpPr>
          <p:cNvPr id="4" name="Flecha derecha 3"/>
          <p:cNvSpPr/>
          <p:nvPr/>
        </p:nvSpPr>
        <p:spPr>
          <a:xfrm>
            <a:off x="3585740" y="3127901"/>
            <a:ext cx="978408" cy="484632"/>
          </a:xfrm>
          <a:prstGeom prst="rightArrow">
            <a:avLst/>
          </a:prstGeom>
          <a:solidFill>
            <a:schemeClr val="accent6">
              <a:lumMod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3074" name="Picture 2" descr="Mi Sala Amarilla: Enseñar a escribir el nombre propio.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1623" y="723012"/>
            <a:ext cx="1705897" cy="1279423"/>
          </a:xfrm>
          <a:prstGeom prst="rect">
            <a:avLst/>
          </a:prstGeom>
          <a:noFill/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90376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3000" b="-1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lecha derecha 5"/>
          <p:cNvSpPr/>
          <p:nvPr/>
        </p:nvSpPr>
        <p:spPr>
          <a:xfrm rot="10066552">
            <a:off x="2118595" y="527347"/>
            <a:ext cx="2242294" cy="408957"/>
          </a:xfrm>
          <a:prstGeom prst="rightArrow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7" name="Flecha derecha 6"/>
          <p:cNvSpPr/>
          <p:nvPr/>
        </p:nvSpPr>
        <p:spPr>
          <a:xfrm rot="1065543">
            <a:off x="7263724" y="482376"/>
            <a:ext cx="2242294" cy="408957"/>
          </a:xfrm>
          <a:prstGeom prst="rightArrow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8" name="Flecha derecha 7"/>
          <p:cNvSpPr/>
          <p:nvPr/>
        </p:nvSpPr>
        <p:spPr>
          <a:xfrm rot="5400000">
            <a:off x="5703653" y="416032"/>
            <a:ext cx="613901" cy="408957"/>
          </a:xfrm>
          <a:prstGeom prst="rightArrow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" name="CuadroTexto 1"/>
          <p:cNvSpPr txBox="1"/>
          <p:nvPr/>
        </p:nvSpPr>
        <p:spPr>
          <a:xfrm>
            <a:off x="4180114" y="117567"/>
            <a:ext cx="3642344" cy="461665"/>
          </a:xfrm>
          <a:prstGeom prst="rect">
            <a:avLst/>
          </a:prstGeom>
          <a:solidFill>
            <a:srgbClr val="FFCCCC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rtlCol="0">
            <a:spAutoFit/>
          </a:bodyPr>
          <a:lstStyle/>
          <a:p>
            <a:r>
              <a:rPr lang="es-MX" sz="2400" dirty="0" smtClean="0">
                <a:latin typeface="Kathen" panose="02000500000000000000" pitchFamily="2" charset="0"/>
              </a:rPr>
              <a:t>Principios curriculares.</a:t>
            </a:r>
            <a:endParaRPr lang="es-MX" sz="2400" dirty="0">
              <a:latin typeface="Kathen" panose="02000500000000000000" pitchFamily="2" charset="0"/>
            </a:endParaRPr>
          </a:p>
        </p:txBody>
      </p:sp>
      <p:sp>
        <p:nvSpPr>
          <p:cNvPr id="9" name="Flecha derecha 8"/>
          <p:cNvSpPr/>
          <p:nvPr/>
        </p:nvSpPr>
        <p:spPr>
          <a:xfrm rot="9492621">
            <a:off x="7200762" y="1758193"/>
            <a:ext cx="2615513" cy="408957"/>
          </a:xfrm>
          <a:prstGeom prst="rightArrow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0" name="Flecha derecha 9"/>
          <p:cNvSpPr/>
          <p:nvPr/>
        </p:nvSpPr>
        <p:spPr>
          <a:xfrm rot="1358783">
            <a:off x="1800806" y="1717542"/>
            <a:ext cx="3060417" cy="408957"/>
          </a:xfrm>
          <a:prstGeom prst="rightArrow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" name="CuadroTexto 2"/>
          <p:cNvSpPr txBox="1"/>
          <p:nvPr/>
        </p:nvSpPr>
        <p:spPr>
          <a:xfrm>
            <a:off x="339635" y="927462"/>
            <a:ext cx="1802674" cy="646331"/>
          </a:xfrm>
          <a:prstGeom prst="rect">
            <a:avLst/>
          </a:prstGeom>
          <a:solidFill>
            <a:srgbClr val="FFCCCC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pPr algn="ctr"/>
            <a:r>
              <a:rPr lang="es-MX" dirty="0" smtClean="0">
                <a:latin typeface="Kathen" panose="02000500000000000000" pitchFamily="2" charset="0"/>
              </a:rPr>
              <a:t>ENFOQUE PEDAGÓGICO.</a:t>
            </a:r>
            <a:endParaRPr lang="es-MX" dirty="0">
              <a:latin typeface="Kathen" panose="02000500000000000000" pitchFamily="2" charset="0"/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9431383" y="927461"/>
            <a:ext cx="2231553" cy="646331"/>
          </a:xfrm>
          <a:prstGeom prst="rect">
            <a:avLst/>
          </a:prstGeom>
          <a:solidFill>
            <a:srgbClr val="FFCCCC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pPr algn="ctr"/>
            <a:r>
              <a:rPr lang="es-MX" dirty="0" smtClean="0">
                <a:latin typeface="Kathen" panose="02000500000000000000" pitchFamily="2" charset="0"/>
              </a:rPr>
              <a:t>ORIENTACIONES </a:t>
            </a:r>
          </a:p>
          <a:p>
            <a:pPr algn="ctr"/>
            <a:r>
              <a:rPr lang="es-MX" dirty="0" smtClean="0">
                <a:latin typeface="Kathen" panose="02000500000000000000" pitchFamily="2" charset="0"/>
              </a:rPr>
              <a:t>DIDÁCTICAS.</a:t>
            </a:r>
            <a:endParaRPr lang="es-MX" dirty="0">
              <a:latin typeface="Kathen" panose="02000500000000000000" pitchFamily="2" charset="0"/>
            </a:endParaRPr>
          </a:p>
        </p:txBody>
      </p:sp>
      <p:sp>
        <p:nvSpPr>
          <p:cNvPr id="13" name="Flecha derecha 12"/>
          <p:cNvSpPr/>
          <p:nvPr/>
        </p:nvSpPr>
        <p:spPr>
          <a:xfrm rot="5400000">
            <a:off x="5723381" y="1451242"/>
            <a:ext cx="613901" cy="408957"/>
          </a:xfrm>
          <a:prstGeom prst="rightArrow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4" name="CuadroTexto 3"/>
          <p:cNvSpPr txBox="1"/>
          <p:nvPr/>
        </p:nvSpPr>
        <p:spPr>
          <a:xfrm>
            <a:off x="4747791" y="927461"/>
            <a:ext cx="2506989" cy="646331"/>
          </a:xfrm>
          <a:prstGeom prst="rect">
            <a:avLst/>
          </a:prstGeom>
          <a:solidFill>
            <a:srgbClr val="FFCCCC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pPr algn="ctr"/>
            <a:r>
              <a:rPr lang="es-MX" dirty="0" smtClean="0">
                <a:latin typeface="Kathen" panose="02000500000000000000" pitchFamily="2" charset="0"/>
              </a:rPr>
              <a:t>ORGANIZACIÓN</a:t>
            </a:r>
          </a:p>
          <a:p>
            <a:pPr algn="ctr"/>
            <a:r>
              <a:rPr lang="es-MX" dirty="0" smtClean="0">
                <a:latin typeface="Kathen" panose="02000500000000000000" pitchFamily="2" charset="0"/>
              </a:rPr>
              <a:t>  DE LOS CONTENIDOS.</a:t>
            </a:r>
            <a:endParaRPr lang="es-MX" dirty="0">
              <a:latin typeface="Kathen" panose="02000500000000000000" pitchFamily="2" charset="0"/>
            </a:endParaRPr>
          </a:p>
        </p:txBody>
      </p:sp>
      <p:sp>
        <p:nvSpPr>
          <p:cNvPr id="14" name="CuadroTexto 13"/>
          <p:cNvSpPr txBox="1"/>
          <p:nvPr/>
        </p:nvSpPr>
        <p:spPr>
          <a:xfrm>
            <a:off x="483326" y="3257298"/>
            <a:ext cx="11179610" cy="2862322"/>
          </a:xfrm>
          <a:prstGeom prst="rect">
            <a:avLst/>
          </a:prstGeom>
          <a:solidFill>
            <a:srgbClr val="FFCCCC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r>
              <a:rPr lang="es-MX" dirty="0" smtClean="0">
                <a:latin typeface="Century Gothic" panose="020B0502020202020204" pitchFamily="34" charset="0"/>
              </a:rPr>
              <a:t>El enfoque pedagógico, los principios curriculares y las orientaciones didácticas, conllevan </a:t>
            </a:r>
            <a:r>
              <a:rPr lang="es-MX" dirty="0" smtClean="0">
                <a:latin typeface="Century Gothic" panose="020B0502020202020204" pitchFamily="34" charset="0"/>
              </a:rPr>
              <a:t>que </a:t>
            </a:r>
            <a:r>
              <a:rPr lang="es-MX" dirty="0" smtClean="0">
                <a:latin typeface="Century Gothic" panose="020B0502020202020204" pitchFamily="34" charset="0"/>
              </a:rPr>
              <a:t>las prácticas sociales del lenguaje no pierdan el trabajo con el lenguaje oral, el sistema de escritura y  la </a:t>
            </a:r>
            <a:r>
              <a:rPr lang="es-MX" dirty="0" smtClean="0">
                <a:latin typeface="Century Gothic" panose="020B0502020202020204" pitchFamily="34" charset="0"/>
              </a:rPr>
              <a:t>literatura, para que tengan una intención dentro y fuera del aula. En </a:t>
            </a:r>
            <a:r>
              <a:rPr lang="es-MX" dirty="0" smtClean="0">
                <a:latin typeface="Century Gothic" panose="020B0502020202020204" pitchFamily="34" charset="0"/>
              </a:rPr>
              <a:t>preescolar se plantea que la aproximación de la lectura y escritura sea a través de la </a:t>
            </a:r>
            <a:r>
              <a:rPr lang="es-MX" dirty="0">
                <a:latin typeface="Century Gothic" panose="020B0502020202020204" pitchFamily="34" charset="0"/>
              </a:rPr>
              <a:t>alfabetización inicial: </a:t>
            </a:r>
            <a:endParaRPr lang="es-MX" dirty="0" smtClean="0">
              <a:latin typeface="Century Gothic" panose="020B0502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dirty="0" smtClean="0">
                <a:latin typeface="Century Gothic" panose="020B0502020202020204" pitchFamily="34" charset="0"/>
              </a:rPr>
              <a:t>Uso </a:t>
            </a:r>
            <a:r>
              <a:rPr lang="es-MX" dirty="0">
                <a:latin typeface="Century Gothic" panose="020B0502020202020204" pitchFamily="34" charset="0"/>
              </a:rPr>
              <a:t>y las funciones de los textos (</a:t>
            </a:r>
            <a:r>
              <a:rPr lang="es-MX" dirty="0" smtClean="0">
                <a:latin typeface="Century Gothic" panose="020B0502020202020204" pitchFamily="34" charset="0"/>
              </a:rPr>
              <a:t>recados, felicitaciones</a:t>
            </a:r>
            <a:r>
              <a:rPr lang="es-MX" dirty="0">
                <a:latin typeface="Century Gothic" panose="020B0502020202020204" pitchFamily="34" charset="0"/>
              </a:rPr>
              <a:t>, instrucciones, cuentos y otras narraciones, poemas, notas de periódicos) en diversos portadores (cuadernos, tarjetas, recetarios, periódicos, revistas, libros, sitios web, entre otros).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dirty="0" smtClean="0">
                <a:latin typeface="Century Gothic" panose="020B0502020202020204" pitchFamily="34" charset="0"/>
              </a:rPr>
              <a:t>Sistema </a:t>
            </a:r>
            <a:r>
              <a:rPr lang="es-MX" dirty="0">
                <a:latin typeface="Century Gothic" panose="020B0502020202020204" pitchFamily="34" charset="0"/>
              </a:rPr>
              <a:t>de escritura. A base de experiencias con la producción e interpretación de textos para aprender algunas convenciones del uso del sistema </a:t>
            </a:r>
            <a:r>
              <a:rPr lang="es-MX" dirty="0" smtClean="0">
                <a:latin typeface="Century Gothic" panose="020B0502020202020204" pitchFamily="34" charset="0"/>
              </a:rPr>
              <a:t>de escritura</a:t>
            </a:r>
            <a:r>
              <a:rPr lang="es-MX" dirty="0">
                <a:latin typeface="Century Gothic" panose="020B0502020202020204" pitchFamily="34" charset="0"/>
              </a:rPr>
              <a:t>, como la direccionalidad y la relación entre grafías y sonidos. </a:t>
            </a:r>
          </a:p>
        </p:txBody>
      </p:sp>
      <p:sp>
        <p:nvSpPr>
          <p:cNvPr id="15" name="Flecha derecha 14"/>
          <p:cNvSpPr/>
          <p:nvPr/>
        </p:nvSpPr>
        <p:spPr>
          <a:xfrm rot="5400000">
            <a:off x="5780840" y="2727718"/>
            <a:ext cx="613901" cy="408957"/>
          </a:xfrm>
          <a:prstGeom prst="rightArrow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2" name="CuadroTexto 11"/>
          <p:cNvSpPr txBox="1"/>
          <p:nvPr/>
        </p:nvSpPr>
        <p:spPr>
          <a:xfrm>
            <a:off x="4747790" y="1962672"/>
            <a:ext cx="2506989" cy="923330"/>
          </a:xfrm>
          <a:prstGeom prst="rect">
            <a:avLst/>
          </a:prstGeom>
          <a:solidFill>
            <a:srgbClr val="FFCCCC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pPr algn="ctr"/>
            <a:r>
              <a:rPr lang="es-MX" dirty="0" smtClean="0">
                <a:solidFill>
                  <a:srgbClr val="FF0000"/>
                </a:solidFill>
                <a:latin typeface="Kathen" panose="02000500000000000000" pitchFamily="2" charset="0"/>
              </a:rPr>
              <a:t>EVITAR LA FRAGMENTACIÓN DEL LENGUAJE.</a:t>
            </a:r>
            <a:endParaRPr lang="es-MX" dirty="0">
              <a:solidFill>
                <a:srgbClr val="FF0000"/>
              </a:solidFill>
              <a:latin typeface="Kathen" panose="020005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4839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3000" b="-1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uadroTexto 13"/>
          <p:cNvSpPr txBox="1"/>
          <p:nvPr/>
        </p:nvSpPr>
        <p:spPr>
          <a:xfrm>
            <a:off x="483325" y="613901"/>
            <a:ext cx="11179610" cy="4247317"/>
          </a:xfrm>
          <a:prstGeom prst="rect">
            <a:avLst/>
          </a:prstGeom>
          <a:solidFill>
            <a:srgbClr val="FFCCCC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r>
              <a:rPr lang="es-MX" dirty="0" smtClean="0">
                <a:latin typeface="Century Gothic" panose="020B0502020202020204" pitchFamily="34" charset="0"/>
              </a:rPr>
              <a:t>Se propicia que los niños sean usuarios, intérpretes y productores de textos, que </a:t>
            </a:r>
            <a:r>
              <a:rPr lang="es-MX" dirty="0">
                <a:latin typeface="Century Gothic" panose="020B0502020202020204" pitchFamily="34" charset="0"/>
              </a:rPr>
              <a:t>digan algo a alguien, que sirvan para algo</a:t>
            </a:r>
            <a:r>
              <a:rPr lang="es-MX" dirty="0" smtClean="0">
                <a:latin typeface="Century Gothic" panose="020B0502020202020204" pitchFamily="34" charset="0"/>
              </a:rPr>
              <a:t>, incorporar </a:t>
            </a:r>
            <a:r>
              <a:rPr lang="es-MX" dirty="0">
                <a:latin typeface="Century Gothic" panose="020B0502020202020204" pitchFamily="34" charset="0"/>
              </a:rPr>
              <a:t>a los niños a la cultura </a:t>
            </a:r>
            <a:r>
              <a:rPr lang="es-MX" dirty="0" smtClean="0">
                <a:latin typeface="Century Gothic" panose="020B0502020202020204" pitchFamily="34" charset="0"/>
              </a:rPr>
              <a:t>escrita. Lo </a:t>
            </a:r>
            <a:r>
              <a:rPr lang="es-MX" dirty="0">
                <a:latin typeface="Century Gothic" panose="020B0502020202020204" pitchFamily="34" charset="0"/>
              </a:rPr>
              <a:t>anterior implica el uso de diversas fuentes que propicien recibir, dar, consultar, relacionar y compartir información oralmente y por escrito</a:t>
            </a:r>
            <a:r>
              <a:rPr lang="es-MX" dirty="0" smtClean="0">
                <a:latin typeface="Century Gothic" panose="020B0502020202020204" pitchFamily="34" charset="0"/>
              </a:rPr>
              <a:t>. Usar el lenguaje para hacerse entender, escuchar</a:t>
            </a:r>
            <a:r>
              <a:rPr lang="es-MX" dirty="0">
                <a:latin typeface="Century Gothic" panose="020B0502020202020204" pitchFamily="34" charset="0"/>
              </a:rPr>
              <a:t>, argumentar, </a:t>
            </a:r>
            <a:r>
              <a:rPr lang="es-MX" dirty="0" smtClean="0">
                <a:latin typeface="Century Gothic" panose="020B0502020202020204" pitchFamily="34" charset="0"/>
              </a:rPr>
              <a:t>y consultar </a:t>
            </a:r>
            <a:r>
              <a:rPr lang="es-MX" dirty="0">
                <a:latin typeface="Century Gothic" panose="020B0502020202020204" pitchFamily="34" charset="0"/>
              </a:rPr>
              <a:t>de diversas fuentes para conocer, saber más </a:t>
            </a:r>
            <a:r>
              <a:rPr lang="es-MX" dirty="0" smtClean="0">
                <a:latin typeface="Century Gothic" panose="020B0502020202020204" pitchFamily="34" charset="0"/>
              </a:rPr>
              <a:t>o compartir información, por </a:t>
            </a:r>
            <a:r>
              <a:rPr lang="es-MX" dirty="0">
                <a:latin typeface="Century Gothic" panose="020B0502020202020204" pitchFamily="34" charset="0"/>
              </a:rPr>
              <a:t>ejemplo acerca de la naturaleza, manifestaciones artísticas, </a:t>
            </a:r>
            <a:r>
              <a:rPr lang="es-MX" dirty="0" smtClean="0">
                <a:latin typeface="Century Gothic" panose="020B0502020202020204" pitchFamily="34" charset="0"/>
              </a:rPr>
              <a:t>costumbres de </a:t>
            </a:r>
            <a:r>
              <a:rPr lang="es-MX" dirty="0">
                <a:latin typeface="Century Gothic" panose="020B0502020202020204" pitchFamily="34" charset="0"/>
              </a:rPr>
              <a:t>la familia o de la localidad, medidas de cuidado personal y prevención </a:t>
            </a:r>
            <a:r>
              <a:rPr lang="es-MX" dirty="0" smtClean="0">
                <a:latin typeface="Century Gothic" panose="020B0502020202020204" pitchFamily="34" charset="0"/>
              </a:rPr>
              <a:t>de riesgos.  </a:t>
            </a:r>
          </a:p>
          <a:p>
            <a:endParaRPr lang="es-MX" dirty="0" smtClean="0">
              <a:latin typeface="Century Gothic" panose="020B0502020202020204" pitchFamily="34" charset="0"/>
            </a:endParaRPr>
          </a:p>
          <a:p>
            <a:r>
              <a:rPr lang="es-MX" dirty="0" smtClean="0">
                <a:latin typeface="Century Gothic" panose="020B0502020202020204" pitchFamily="34" charset="0"/>
              </a:rPr>
              <a:t>Se fomenta crear situaciones comunicativas en las que dialoguen </a:t>
            </a:r>
            <a:r>
              <a:rPr lang="es-MX" dirty="0">
                <a:latin typeface="Century Gothic" panose="020B0502020202020204" pitchFamily="34" charset="0"/>
              </a:rPr>
              <a:t>y </a:t>
            </a:r>
            <a:r>
              <a:rPr lang="es-MX" dirty="0" smtClean="0">
                <a:latin typeface="Century Gothic" panose="020B0502020202020204" pitchFamily="34" charset="0"/>
              </a:rPr>
              <a:t>conversen para </a:t>
            </a:r>
            <a:r>
              <a:rPr lang="es-MX" dirty="0">
                <a:latin typeface="Century Gothic" panose="020B0502020202020204" pitchFamily="34" charset="0"/>
              </a:rPr>
              <a:t>relacionarse, </a:t>
            </a:r>
            <a:r>
              <a:rPr lang="es-MX" dirty="0" smtClean="0">
                <a:latin typeface="Century Gothic" panose="020B0502020202020204" pitchFamily="34" charset="0"/>
              </a:rPr>
              <a:t>solucionando </a:t>
            </a:r>
            <a:r>
              <a:rPr lang="es-MX" dirty="0">
                <a:latin typeface="Century Gothic" panose="020B0502020202020204" pitchFamily="34" charset="0"/>
              </a:rPr>
              <a:t>conflictos y ponerse de acuerdo, </a:t>
            </a:r>
            <a:r>
              <a:rPr lang="es-MX" dirty="0" smtClean="0">
                <a:latin typeface="Century Gothic" panose="020B0502020202020204" pitchFamily="34" charset="0"/>
              </a:rPr>
              <a:t>narren </a:t>
            </a:r>
            <a:r>
              <a:rPr lang="es-MX" dirty="0">
                <a:latin typeface="Century Gothic" panose="020B0502020202020204" pitchFamily="34" charset="0"/>
              </a:rPr>
              <a:t>con coherencia y secuencia lógica según el propósito </a:t>
            </a:r>
            <a:r>
              <a:rPr lang="es-MX" dirty="0" smtClean="0">
                <a:latin typeface="Century Gothic" panose="020B0502020202020204" pitchFamily="34" charset="0"/>
              </a:rPr>
              <a:t>del intercambio </a:t>
            </a:r>
            <a:r>
              <a:rPr lang="es-MX" dirty="0">
                <a:latin typeface="Century Gothic" panose="020B0502020202020204" pitchFamily="34" charset="0"/>
              </a:rPr>
              <a:t>y lo que se quiere dar a </a:t>
            </a:r>
            <a:r>
              <a:rPr lang="es-MX" dirty="0" smtClean="0">
                <a:latin typeface="Century Gothic" panose="020B0502020202020204" pitchFamily="34" charset="0"/>
              </a:rPr>
              <a:t>conocer; </a:t>
            </a:r>
            <a:r>
              <a:rPr lang="es-MX" dirty="0" smtClean="0">
                <a:latin typeface="Century Gothic" panose="020B0502020202020204" pitchFamily="34" charset="0"/>
              </a:rPr>
              <a:t>describir </a:t>
            </a:r>
            <a:r>
              <a:rPr lang="es-MX" dirty="0">
                <a:latin typeface="Century Gothic" panose="020B0502020202020204" pitchFamily="34" charset="0"/>
              </a:rPr>
              <a:t>y explicar, </a:t>
            </a:r>
            <a:r>
              <a:rPr lang="es-MX" dirty="0" smtClean="0">
                <a:latin typeface="Century Gothic" panose="020B0502020202020204" pitchFamily="34" charset="0"/>
              </a:rPr>
              <a:t>recibir</a:t>
            </a:r>
            <a:r>
              <a:rPr lang="es-MX" dirty="0">
                <a:latin typeface="Century Gothic" panose="020B0502020202020204" pitchFamily="34" charset="0"/>
              </a:rPr>
              <a:t>, dar, consultar y relacionar información de </a:t>
            </a:r>
            <a:r>
              <a:rPr lang="es-MX" dirty="0" smtClean="0">
                <a:latin typeface="Century Gothic" panose="020B0502020202020204" pitchFamily="34" charset="0"/>
              </a:rPr>
              <a:t>diversas fuentes y jugar </a:t>
            </a:r>
            <a:r>
              <a:rPr lang="es-MX" dirty="0">
                <a:latin typeface="Century Gothic" panose="020B0502020202020204" pitchFamily="34" charset="0"/>
              </a:rPr>
              <a:t>con el lenguaje </a:t>
            </a:r>
            <a:r>
              <a:rPr lang="es-MX" dirty="0" smtClean="0">
                <a:latin typeface="Century Gothic" panose="020B0502020202020204" pitchFamily="34" charset="0"/>
              </a:rPr>
              <a:t>con </a:t>
            </a:r>
            <a:r>
              <a:rPr lang="es-MX" dirty="0">
                <a:latin typeface="Century Gothic" panose="020B0502020202020204" pitchFamily="34" charset="0"/>
              </a:rPr>
              <a:t>poemas, cantos, rimas y adivinanzas los alumnos pueden </a:t>
            </a:r>
            <a:r>
              <a:rPr lang="es-MX" dirty="0" smtClean="0">
                <a:latin typeface="Century Gothic" panose="020B0502020202020204" pitchFamily="34" charset="0"/>
              </a:rPr>
              <a:t>predecir sonidos </a:t>
            </a:r>
            <a:r>
              <a:rPr lang="es-MX" dirty="0">
                <a:latin typeface="Century Gothic" panose="020B0502020202020204" pitchFamily="34" charset="0"/>
              </a:rPr>
              <a:t>o palabras (al escuchar una parte pueden predecir o proponer lo que </a:t>
            </a:r>
            <a:r>
              <a:rPr lang="es-MX" dirty="0" smtClean="0">
                <a:latin typeface="Century Gothic" panose="020B0502020202020204" pitchFamily="34" charset="0"/>
              </a:rPr>
              <a:t>puede continuar</a:t>
            </a:r>
            <a:r>
              <a:rPr lang="es-MX" dirty="0">
                <a:latin typeface="Century Gothic" panose="020B0502020202020204" pitchFamily="34" charset="0"/>
              </a:rPr>
              <a:t>), no solo en relación con pautas sonoras, sino también con el </a:t>
            </a:r>
            <a:r>
              <a:rPr lang="es-MX" dirty="0" smtClean="0">
                <a:latin typeface="Century Gothic" panose="020B0502020202020204" pitchFamily="34" charset="0"/>
              </a:rPr>
              <a:t>significado que </a:t>
            </a:r>
            <a:r>
              <a:rPr lang="es-MX" dirty="0">
                <a:latin typeface="Century Gothic" panose="020B0502020202020204" pitchFamily="34" charset="0"/>
              </a:rPr>
              <a:t>brinda el contexto en que se usan.</a:t>
            </a:r>
          </a:p>
        </p:txBody>
      </p:sp>
      <p:sp>
        <p:nvSpPr>
          <p:cNvPr id="15" name="Flecha derecha 14"/>
          <p:cNvSpPr/>
          <p:nvPr/>
        </p:nvSpPr>
        <p:spPr>
          <a:xfrm rot="5400000">
            <a:off x="5766180" y="102472"/>
            <a:ext cx="613901" cy="408957"/>
          </a:xfrm>
          <a:prstGeom prst="rightArrow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2052" name="Picture 4" descr="Alfabetización desde Nivel Inicial (Parte I) – Atenea | La ...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15895" y="5159775"/>
            <a:ext cx="1947545" cy="1297521"/>
          </a:xfrm>
          <a:prstGeom prst="rect">
            <a:avLst/>
          </a:prstGeom>
          <a:noFill/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Alfabetización inicial. – Edgar García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707743" y="5159775"/>
            <a:ext cx="1933463" cy="1297521"/>
          </a:xfrm>
          <a:prstGeom prst="rect">
            <a:avLst/>
          </a:prstGeom>
          <a:noFill/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96766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3000" b="-1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uadroTexto 13"/>
          <p:cNvSpPr txBox="1"/>
          <p:nvPr/>
        </p:nvSpPr>
        <p:spPr>
          <a:xfrm>
            <a:off x="483325" y="613901"/>
            <a:ext cx="11179610" cy="3970318"/>
          </a:xfrm>
          <a:prstGeom prst="rect">
            <a:avLst/>
          </a:prstGeom>
          <a:solidFill>
            <a:srgbClr val="FFCCCC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r>
              <a:rPr lang="es-MX" dirty="0" smtClean="0">
                <a:latin typeface="Century Gothic" panose="020B0502020202020204" pitchFamily="34" charset="0"/>
              </a:rPr>
              <a:t> Para </a:t>
            </a:r>
            <a:r>
              <a:rPr lang="es-MX" dirty="0">
                <a:latin typeface="Century Gothic" panose="020B0502020202020204" pitchFamily="34" charset="0"/>
              </a:rPr>
              <a:t>evitar la fragmentación del lenguaje en el aula de la educación básica, el programa se enfoca en experiencias que sean </a:t>
            </a:r>
            <a:r>
              <a:rPr lang="es-MX" dirty="0" smtClean="0">
                <a:latin typeface="Century Gothic" panose="020B0502020202020204" pitchFamily="34" charset="0"/>
              </a:rPr>
              <a:t>reveladoras</a:t>
            </a:r>
            <a:r>
              <a:rPr lang="es-MX" dirty="0" smtClean="0">
                <a:latin typeface="Century Gothic" panose="020B0502020202020204" pitchFamily="34" charset="0"/>
              </a:rPr>
              <a:t> con </a:t>
            </a:r>
            <a:r>
              <a:rPr lang="es-MX" dirty="0">
                <a:latin typeface="Century Gothic" panose="020B0502020202020204" pitchFamily="34" charset="0"/>
              </a:rPr>
              <a:t>la literatura y las formas de lenguaje oral y escrita, estos tres principales factores se proponen a base de funciones sociales, es decir, que se crean actividades que promuevan el uso dentro y fuera de la escuela, para que las situaciones tengan una intención y de esa manera el niño obtenga un aprendizaje significativo y cognitivo. </a:t>
            </a:r>
          </a:p>
          <a:p>
            <a:endParaRPr lang="es-MX" dirty="0">
              <a:latin typeface="Century Gothic" panose="020B0502020202020204" pitchFamily="34" charset="0"/>
            </a:endParaRPr>
          </a:p>
          <a:p>
            <a:r>
              <a:rPr lang="es-MX" dirty="0">
                <a:latin typeface="Century Gothic" panose="020B0502020202020204" pitchFamily="34" charset="0"/>
              </a:rPr>
              <a:t>Dentro de la oralidad se estima que el lenguaje de los niños sea más completo y preciso, con el uso de  textos como poemas, cuentos, rimas, adivinanzas y fuentes de información. En la comprensión de textos se plantea que lean y escriban con diversos propósitos, incorporando la cultura escrita, </a:t>
            </a:r>
            <a:r>
              <a:rPr lang="es-MX" dirty="0" smtClean="0">
                <a:latin typeface="Century Gothic" panose="020B0502020202020204" pitchFamily="34" charset="0"/>
              </a:rPr>
              <a:t>usando los </a:t>
            </a:r>
            <a:r>
              <a:rPr lang="es-MX" dirty="0">
                <a:latin typeface="Century Gothic" panose="020B0502020202020204" pitchFamily="34" charset="0"/>
              </a:rPr>
              <a:t>textos como se hace socialmente. La lectura se debe leer para hacer algo, para que esté relacionado con la comprensión.</a:t>
            </a:r>
          </a:p>
          <a:p>
            <a:endParaRPr lang="es-MX" dirty="0">
              <a:latin typeface="Century Gothic" panose="020B0502020202020204" pitchFamily="34" charset="0"/>
            </a:endParaRPr>
          </a:p>
          <a:p>
            <a:r>
              <a:rPr lang="es-MX" dirty="0">
                <a:latin typeface="Century Gothic" panose="020B0502020202020204" pitchFamily="34" charset="0"/>
              </a:rPr>
              <a:t> Deben avanzar con la comprensión del sistema de la escritura, </a:t>
            </a:r>
            <a:r>
              <a:rPr lang="es-MX" dirty="0" smtClean="0">
                <a:latin typeface="Century Gothic" panose="020B0502020202020204" pitchFamily="34" charset="0"/>
              </a:rPr>
              <a:t>analizando sus </a:t>
            </a:r>
            <a:r>
              <a:rPr lang="es-MX" dirty="0">
                <a:latin typeface="Century Gothic" panose="020B0502020202020204" pitchFamily="34" charset="0"/>
              </a:rPr>
              <a:t>producciones para corregir lo que es necesario y conocer como interpretan lo que producen. </a:t>
            </a:r>
          </a:p>
        </p:txBody>
      </p:sp>
      <p:sp>
        <p:nvSpPr>
          <p:cNvPr id="15" name="Flecha derecha 14"/>
          <p:cNvSpPr/>
          <p:nvPr/>
        </p:nvSpPr>
        <p:spPr>
          <a:xfrm rot="5400000">
            <a:off x="5766180" y="102472"/>
            <a:ext cx="613901" cy="408957"/>
          </a:xfrm>
          <a:prstGeom prst="rightArrow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1026" name="Picture 2" descr="Alfabetización en el nivel inicial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67460" y="5003267"/>
            <a:ext cx="5715000" cy="1541225"/>
          </a:xfrm>
          <a:prstGeom prst="rect">
            <a:avLst/>
          </a:prstGeom>
          <a:noFill/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58063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1678</TotalTime>
  <Words>1507</Words>
  <Application>Microsoft Office PowerPoint</Application>
  <PresentationFormat>Panorámica</PresentationFormat>
  <Paragraphs>63</Paragraphs>
  <Slides>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10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8" baseType="lpstr">
      <vt:lpstr>Arial</vt:lpstr>
      <vt:lpstr>Calibri</vt:lpstr>
      <vt:lpstr>Calibri Light</vt:lpstr>
      <vt:lpstr>Cambria</vt:lpstr>
      <vt:lpstr>Century Gothic</vt:lpstr>
      <vt:lpstr>Champagne &amp; Limousines</vt:lpstr>
      <vt:lpstr>Kathen</vt:lpstr>
      <vt:lpstr>KG Makes You Stronger</vt:lpstr>
      <vt:lpstr>Lucida Calligraphy</vt:lpstr>
      <vt:lpstr>Times New Roman</vt:lpstr>
      <vt:lpstr>Tema de Office</vt:lpstr>
      <vt:lpstr>Presentación de PowerPoint</vt:lpstr>
      <vt:lpstr>a) Cómo se articulan el enfoque pedagógico, la organización de los contenidos y las orientaciones didácticas para evitar la fragmentación del lenguaje en las aulas de educación básica. 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Karen M.</dc:creator>
  <cp:lastModifiedBy>Karen M.</cp:lastModifiedBy>
  <cp:revision>31</cp:revision>
  <dcterms:created xsi:type="dcterms:W3CDTF">2020-05-05T02:41:00Z</dcterms:created>
  <dcterms:modified xsi:type="dcterms:W3CDTF">2020-05-06T21:05:52Z</dcterms:modified>
</cp:coreProperties>
</file>