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89600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80632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3796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20036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9451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664177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678497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02096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90121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4EB30D-2C5E-47DE-90AA-8134BAFC9341}" type="datetimeFigureOut">
              <a:rPr lang="es-MX" smtClean="0"/>
              <a:t>04/05/2020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949974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4EB30D-2C5E-47DE-90AA-8134BAFC9341}" type="datetimeFigureOut">
              <a:rPr lang="es-MX" smtClean="0"/>
              <a:t>04/05/2020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52519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4EB30D-2C5E-47DE-90AA-8134BAFC9341}" type="datetimeFigureOut">
              <a:rPr lang="es-MX" smtClean="0"/>
              <a:t>04/05/2020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51846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4EB30D-2C5E-47DE-90AA-8134BAFC9341}" type="datetimeFigureOut">
              <a:rPr lang="es-MX" smtClean="0"/>
              <a:t>04/05/2020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79232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EB30D-2C5E-47DE-90AA-8134BAFC9341}" type="datetimeFigureOut">
              <a:rPr lang="es-MX" smtClean="0"/>
              <a:t>04/05/2020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356600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4EB30D-2C5E-47DE-90AA-8134BAFC9341}" type="datetimeFigureOut">
              <a:rPr lang="es-MX" smtClean="0"/>
              <a:t>04/05/2020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43104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4EB30D-2C5E-47DE-90AA-8134BAFC9341}" type="datetimeFigureOut">
              <a:rPr lang="es-MX" smtClean="0"/>
              <a:t>04/05/2020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2CDBAB-1A80-4E21-BE6A-F24DAE4DECEF}" type="slidenum">
              <a:rPr lang="es-MX" smtClean="0"/>
              <a:t>‹Nº›</a:t>
            </a:fld>
            <a:endParaRPr lang="es-MX"/>
          </a:p>
        </p:txBody>
      </p:sp>
    </p:spTree>
    <p:extLst>
      <p:ext uri="{BB962C8B-B14F-4D97-AF65-F5344CB8AC3E}">
        <p14:creationId xmlns:p14="http://schemas.microsoft.com/office/powerpoint/2010/main" val="2737169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4EB30D-2C5E-47DE-90AA-8134BAFC9341}" type="datetimeFigureOut">
              <a:rPr lang="es-MX" smtClean="0"/>
              <a:t>04/05/2020</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52CDBAB-1A80-4E21-BE6A-F24DAE4DECEF}" type="slidenum">
              <a:rPr lang="es-MX" smtClean="0"/>
              <a:t>‹Nº›</a:t>
            </a:fld>
            <a:endParaRPr lang="es-MX"/>
          </a:p>
        </p:txBody>
      </p:sp>
    </p:spTree>
    <p:extLst>
      <p:ext uri="{BB962C8B-B14F-4D97-AF65-F5344CB8AC3E}">
        <p14:creationId xmlns:p14="http://schemas.microsoft.com/office/powerpoint/2010/main" val="23656957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973A292-B1A3-4495-A924-F0D353D13EA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officeArt object" descr="Imagen 2">
            <a:extLst>
              <a:ext uri="{FF2B5EF4-FFF2-40B4-BE49-F238E27FC236}">
                <a16:creationId xmlns:a16="http://schemas.microsoft.com/office/drawing/2014/main" id="{F0FE706E-EBA5-4404-871E-A64633C66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171449"/>
            <a:ext cx="219392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Rectangle 3">
            <a:extLst>
              <a:ext uri="{FF2B5EF4-FFF2-40B4-BE49-F238E27FC236}">
                <a16:creationId xmlns:a16="http://schemas.microsoft.com/office/drawing/2014/main" id="{D0DA43D8-BA74-40E1-9F5F-80D9921D4C48}"/>
              </a:ext>
            </a:extLst>
          </p:cNvPr>
          <p:cNvSpPr>
            <a:spLocks noChangeArrowheads="1"/>
          </p:cNvSpPr>
          <p:nvPr/>
        </p:nvSpPr>
        <p:spPr bwMode="auto">
          <a:xfrm>
            <a:off x="914400" y="523689"/>
            <a:ext cx="9901237"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ESCUELA NORMAL DE EDUCACION PREESCOLAR</a:t>
            </a:r>
            <a:endParaRPr kumimoji="0" lang="es-MX" altLang="es-MX"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Licenciatura en Educación Preescolar</a:t>
            </a:r>
            <a:endParaRPr kumimoji="0" lang="es-MX" altLang="es-MX"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Curso: </a:t>
            </a:r>
            <a:r>
              <a:rPr kumimoji="0" lang="es-ES_tradnl" altLang="es-MX" sz="3200"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practicas sociales del lenguaje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Maestra:</a:t>
            </a:r>
            <a:r>
              <a:rPr kumimoji="0" lang="es-ES_tradnl" altLang="es-MX" sz="3200" b="0"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  Silvia banda Servín</a:t>
            </a:r>
            <a:endParaRPr kumimoji="0" lang="es-MX" altLang="es-MX"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Nombre de la alumna: </a:t>
            </a:r>
            <a:r>
              <a:rPr kumimoji="0" lang="es-ES_tradnl" altLang="es-MX" sz="3200" b="0"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tahmara esmeralda solis aguilera </a:t>
            </a:r>
            <a:endParaRPr kumimoji="0" lang="es-MX" altLang="es-MX"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N.º de lista: </a:t>
            </a:r>
            <a:r>
              <a:rPr kumimoji="0" lang="es-ES_tradnl" altLang="es-MX" sz="3200" b="0"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21</a:t>
            </a:r>
            <a:endParaRPr kumimoji="0" lang="es-MX" altLang="es-MX"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sz="3200" b="1"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Sección: </a:t>
            </a:r>
            <a:r>
              <a:rPr kumimoji="0" lang="es-ES_tradnl" altLang="es-MX" sz="3200" b="0" i="0"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1c</a:t>
            </a:r>
            <a:endParaRPr kumimoji="0" lang="es-MX" altLang="es-MX" sz="3200" b="0" i="0" u="none" strike="noStrike" cap="none" normalizeH="0" baseline="0" dirty="0">
              <a:ln>
                <a:noFill/>
              </a:ln>
              <a:solidFill>
                <a:schemeClr val="tx1"/>
              </a:solidFill>
              <a:effectLst/>
            </a:endParaRPr>
          </a:p>
          <a:p>
            <a:pPr algn="ctr" defTabSz="914400" eaLnBrk="0" fontAlgn="base" hangingPunct="0">
              <a:spcBef>
                <a:spcPct val="0"/>
              </a:spcBef>
              <a:spcAft>
                <a:spcPct val="0"/>
              </a:spcAft>
            </a:pPr>
            <a:r>
              <a:rPr kumimoji="0" lang="es-ES_tradnl" altLang="es-MX" sz="3600" b="1" i="1" u="none" strike="noStrike" cap="none" normalizeH="0" baseline="0" dirty="0">
                <a:ln>
                  <a:noFill/>
                </a:ln>
                <a:solidFill>
                  <a:srgbClr val="000000"/>
                </a:solidFill>
                <a:effectLst/>
                <a:latin typeface="Arial" panose="020B0604020202020204" pitchFamily="34" charset="0"/>
                <a:ea typeface="Arial Unicode MS"/>
                <a:cs typeface="Arial" panose="020B0604020202020204" pitchFamily="34" charset="0"/>
              </a:rPr>
              <a:t>Título del Trabajo:</a:t>
            </a:r>
            <a:r>
              <a:rPr lang="es-MX" sz="2800" dirty="0"/>
              <a:t>Prácticas de enseñanza que favorecen la construcción de usuarios plenos del lenguaje...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altLang="es-MX"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5643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E6992E-D953-46F9-8A67-78E9478B6802}"/>
              </a:ext>
            </a:extLst>
          </p:cNvPr>
          <p:cNvSpPr>
            <a:spLocks noGrp="1"/>
          </p:cNvSpPr>
          <p:nvPr>
            <p:ph type="title"/>
          </p:nvPr>
        </p:nvSpPr>
        <p:spPr>
          <a:xfrm>
            <a:off x="1391709" y="138111"/>
            <a:ext cx="8596668" cy="833438"/>
          </a:xfrm>
          <a:ln>
            <a:solidFill>
              <a:schemeClr val="accent6"/>
            </a:solidFill>
          </a:ln>
        </p:spPr>
        <p:txBody>
          <a:bodyPr>
            <a:normAutofit/>
          </a:bodyPr>
          <a:lstStyle/>
          <a:p>
            <a:pPr algn="ctr"/>
            <a:r>
              <a:rPr lang="es-MX" sz="2400" dirty="0"/>
              <a:t>evitar la </a:t>
            </a:r>
            <a:r>
              <a:rPr lang="es-MX" sz="2400" b="1" dirty="0"/>
              <a:t>fragmentación</a:t>
            </a:r>
            <a:r>
              <a:rPr lang="es-MX" sz="2400" dirty="0"/>
              <a:t> </a:t>
            </a:r>
            <a:r>
              <a:rPr lang="es-MX" sz="2400" b="1" dirty="0"/>
              <a:t>del lenguaje</a:t>
            </a:r>
            <a:r>
              <a:rPr lang="es-MX" sz="2400" dirty="0"/>
              <a:t> en las aulas de educación básica. </a:t>
            </a:r>
          </a:p>
        </p:txBody>
      </p:sp>
      <p:sp>
        <p:nvSpPr>
          <p:cNvPr id="3" name="Marcador de texto 2">
            <a:extLst>
              <a:ext uri="{FF2B5EF4-FFF2-40B4-BE49-F238E27FC236}">
                <a16:creationId xmlns:a16="http://schemas.microsoft.com/office/drawing/2014/main" id="{7F4B9CA7-7371-4927-9883-B795E6C9F8A6}"/>
              </a:ext>
            </a:extLst>
          </p:cNvPr>
          <p:cNvSpPr>
            <a:spLocks noGrp="1"/>
          </p:cNvSpPr>
          <p:nvPr>
            <p:ph type="body" idx="1"/>
          </p:nvPr>
        </p:nvSpPr>
        <p:spPr>
          <a:xfrm>
            <a:off x="361420" y="1168746"/>
            <a:ext cx="1738843" cy="576262"/>
          </a:xfrm>
        </p:spPr>
        <p:txBody>
          <a:bodyPr/>
          <a:lstStyle/>
          <a:p>
            <a:pPr algn="ctr"/>
            <a:r>
              <a:rPr lang="es-MX" dirty="0">
                <a:ln>
                  <a:solidFill>
                    <a:schemeClr val="tx1"/>
                  </a:solidFill>
                </a:ln>
                <a:solidFill>
                  <a:schemeClr val="accent1">
                    <a:lumMod val="50000"/>
                  </a:schemeClr>
                </a:solidFill>
              </a:rPr>
              <a:t>Enfoque pedagógico</a:t>
            </a:r>
          </a:p>
        </p:txBody>
      </p:sp>
      <p:sp>
        <p:nvSpPr>
          <p:cNvPr id="4" name="Marcador de contenido 3">
            <a:extLst>
              <a:ext uri="{FF2B5EF4-FFF2-40B4-BE49-F238E27FC236}">
                <a16:creationId xmlns:a16="http://schemas.microsoft.com/office/drawing/2014/main" id="{A82D8B49-BA99-43A6-9245-D81404850CBD}"/>
              </a:ext>
            </a:extLst>
          </p:cNvPr>
          <p:cNvSpPr>
            <a:spLocks noGrp="1"/>
          </p:cNvSpPr>
          <p:nvPr>
            <p:ph sz="half" idx="2"/>
          </p:nvPr>
        </p:nvSpPr>
        <p:spPr>
          <a:xfrm>
            <a:off x="151997" y="1854397"/>
            <a:ext cx="3048000" cy="4627216"/>
          </a:xfrm>
        </p:spPr>
        <p:txBody>
          <a:bodyPr>
            <a:normAutofit fontScale="77500" lnSpcReduction="20000"/>
          </a:bodyPr>
          <a:lstStyle/>
          <a:p>
            <a:pPr marL="0" indent="0">
              <a:buNone/>
            </a:pPr>
            <a:r>
              <a:rPr lang="es-MX" sz="2400" dirty="0">
                <a:solidFill>
                  <a:schemeClr val="tx1"/>
                </a:solidFill>
              </a:rPr>
              <a:t>se dice que aproximan a los niños a la lectura y escritura a partir de la exploración, de modo que comprendan que se escriben y se lee con intenciones.  También habla de que no se espera que los niños egresen leyendo y escribiendo de manera convencional y autónoma</a:t>
            </a:r>
            <a:r>
              <a:rPr lang="es-MX" sz="2400" dirty="0"/>
              <a:t>.</a:t>
            </a:r>
          </a:p>
          <a:p>
            <a:pPr marL="0" indent="0">
              <a:buNone/>
            </a:pPr>
            <a:endParaRPr lang="es-MX" dirty="0"/>
          </a:p>
        </p:txBody>
      </p:sp>
      <p:sp>
        <p:nvSpPr>
          <p:cNvPr id="5" name="Marcador de texto 4">
            <a:extLst>
              <a:ext uri="{FF2B5EF4-FFF2-40B4-BE49-F238E27FC236}">
                <a16:creationId xmlns:a16="http://schemas.microsoft.com/office/drawing/2014/main" id="{89113A6E-AC40-49F9-85D7-9579F957CBA5}"/>
              </a:ext>
            </a:extLst>
          </p:cNvPr>
          <p:cNvSpPr>
            <a:spLocks noGrp="1"/>
          </p:cNvSpPr>
          <p:nvPr>
            <p:ph type="body" sz="quarter" idx="3"/>
          </p:nvPr>
        </p:nvSpPr>
        <p:spPr>
          <a:xfrm>
            <a:off x="4394623" y="1278135"/>
            <a:ext cx="2590839" cy="576262"/>
          </a:xfrm>
        </p:spPr>
        <p:txBody>
          <a:bodyPr/>
          <a:lstStyle/>
          <a:p>
            <a:pPr algn="ctr"/>
            <a:r>
              <a:rPr lang="es-MX" b="1" dirty="0">
                <a:ln>
                  <a:solidFill>
                    <a:schemeClr val="tx1"/>
                  </a:solidFill>
                </a:ln>
                <a:solidFill>
                  <a:schemeClr val="accent1">
                    <a:lumMod val="50000"/>
                  </a:schemeClr>
                </a:solidFill>
              </a:rPr>
              <a:t>organización de los contenidos</a:t>
            </a:r>
            <a:r>
              <a:rPr lang="es-MX" dirty="0">
                <a:ln>
                  <a:solidFill>
                    <a:schemeClr val="tx1"/>
                  </a:solidFill>
                </a:ln>
                <a:solidFill>
                  <a:schemeClr val="accent1">
                    <a:lumMod val="50000"/>
                  </a:schemeClr>
                </a:solidFill>
              </a:rPr>
              <a:t> </a:t>
            </a:r>
          </a:p>
        </p:txBody>
      </p:sp>
      <p:sp>
        <p:nvSpPr>
          <p:cNvPr id="6" name="Marcador de contenido 5">
            <a:extLst>
              <a:ext uri="{FF2B5EF4-FFF2-40B4-BE49-F238E27FC236}">
                <a16:creationId xmlns:a16="http://schemas.microsoft.com/office/drawing/2014/main" id="{E78E91AC-0245-4124-A4E8-78EC9541D31D}"/>
              </a:ext>
            </a:extLst>
          </p:cNvPr>
          <p:cNvSpPr>
            <a:spLocks noGrp="1"/>
          </p:cNvSpPr>
          <p:nvPr>
            <p:ph sz="quarter" idx="4"/>
          </p:nvPr>
        </p:nvSpPr>
        <p:spPr>
          <a:xfrm>
            <a:off x="7791431" y="1745008"/>
            <a:ext cx="4400570" cy="4627216"/>
          </a:xfrm>
        </p:spPr>
        <p:txBody>
          <a:bodyPr>
            <a:normAutofit fontScale="77500" lnSpcReduction="20000"/>
          </a:bodyPr>
          <a:lstStyle/>
          <a:p>
            <a:r>
              <a:rPr lang="es-MX" dirty="0"/>
              <a:t>Oralidad: se pretende que los niños usen el lenguaje de manera cada vez más clara y precisa con diversas intenciones, y que comprendan la importancia de escuchar a los demás y tomar turnos para participar en las diferentes situaciones comunicativas-</a:t>
            </a:r>
          </a:p>
          <a:p>
            <a:pPr marL="0" indent="0">
              <a:buNone/>
            </a:pPr>
            <a:r>
              <a:rPr lang="es-MX" dirty="0">
                <a:solidFill>
                  <a:schemeClr val="tx1"/>
                </a:solidFill>
              </a:rPr>
              <a:t>• Dialogar y conversar;</a:t>
            </a:r>
          </a:p>
          <a:p>
            <a:pPr marL="0" indent="0">
              <a:buNone/>
            </a:pPr>
            <a:r>
              <a:rPr lang="es-MX" dirty="0">
                <a:solidFill>
                  <a:schemeClr val="tx1"/>
                </a:solidFill>
              </a:rPr>
              <a:t> • Narrar con coherencia y secuencia lógica según el propósito del intercambio y lo que se quiere dar a conocer; </a:t>
            </a:r>
          </a:p>
          <a:p>
            <a:pPr marL="0" indent="0">
              <a:buNone/>
            </a:pPr>
            <a:r>
              <a:rPr lang="es-MX" dirty="0">
                <a:solidFill>
                  <a:schemeClr val="tx1"/>
                </a:solidFill>
              </a:rPr>
              <a:t>• Describir y explicar cómo es, cómo ocurrió o cómo funciona algo ordenando las ideas para que los demás comprendan;</a:t>
            </a:r>
          </a:p>
          <a:p>
            <a:pPr marL="0" indent="0">
              <a:buNone/>
            </a:pPr>
            <a:r>
              <a:rPr lang="es-MX" dirty="0">
                <a:solidFill>
                  <a:schemeClr val="tx1"/>
                </a:solidFill>
              </a:rPr>
              <a:t> • Recibir, dar, consultar y relacionar información de diversas fuentes. Compartir lo que conoce; </a:t>
            </a:r>
          </a:p>
          <a:p>
            <a:pPr marL="0" indent="0">
              <a:buNone/>
            </a:pPr>
            <a:r>
              <a:rPr lang="es-MX" dirty="0">
                <a:solidFill>
                  <a:schemeClr val="tx1"/>
                </a:solidFill>
              </a:rPr>
              <a:t>• Jugar con el lenguaje.</a:t>
            </a:r>
          </a:p>
          <a:p>
            <a:pPr marL="0" indent="0">
              <a:buNone/>
            </a:pPr>
            <a:r>
              <a:rPr lang="es-MX" dirty="0">
                <a:solidFill>
                  <a:schemeClr val="tx1"/>
                </a:solidFill>
              </a:rPr>
              <a:t>Buscan que sea principalmente por la experiencia que ellos aprendan haciendo lo que les gusta, en el preescolar los niños aprenden mediante el juego por eso es importante el que los niños exploren, jueguen, pregunten para </a:t>
            </a:r>
            <a:r>
              <a:rPr lang="es-MX" dirty="0" err="1">
                <a:solidFill>
                  <a:schemeClr val="tx1"/>
                </a:solidFill>
              </a:rPr>
              <a:t>asi</a:t>
            </a:r>
            <a:r>
              <a:rPr lang="es-MX" dirty="0">
                <a:solidFill>
                  <a:schemeClr val="tx1"/>
                </a:solidFill>
              </a:rPr>
              <a:t> ellos comprendan el aprendizaje </a:t>
            </a:r>
          </a:p>
        </p:txBody>
      </p:sp>
      <p:sp>
        <p:nvSpPr>
          <p:cNvPr id="7" name="Marcador de texto 4">
            <a:extLst>
              <a:ext uri="{FF2B5EF4-FFF2-40B4-BE49-F238E27FC236}">
                <a16:creationId xmlns:a16="http://schemas.microsoft.com/office/drawing/2014/main" id="{403C7B20-8725-4559-9650-A0E9AA40DF20}"/>
              </a:ext>
            </a:extLst>
          </p:cNvPr>
          <p:cNvSpPr txBox="1">
            <a:spLocks/>
          </p:cNvSpPr>
          <p:nvPr/>
        </p:nvSpPr>
        <p:spPr>
          <a:xfrm>
            <a:off x="9470301" y="1168746"/>
            <a:ext cx="2590839"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lumMod val="75000"/>
                </a:schemeClr>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lumMod val="75000"/>
                </a:schemeClr>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lumMod val="75000"/>
                </a:schemeClr>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lumMod val="75000"/>
                </a:schemeClr>
              </a:buClr>
              <a:buSzPct val="80000"/>
              <a:buFont typeface="Wingdings 3" charset="2"/>
              <a:buNone/>
              <a:defRPr sz="1600" b="1" kern="1200">
                <a:solidFill>
                  <a:schemeClr val="tx1">
                    <a:lumMod val="75000"/>
                    <a:lumOff val="25000"/>
                  </a:schemeClr>
                </a:solidFill>
                <a:latin typeface="+mn-lt"/>
                <a:ea typeface="+mn-ea"/>
                <a:cs typeface="+mn-cs"/>
              </a:defRPr>
            </a:lvl9pPr>
          </a:lstStyle>
          <a:p>
            <a:pPr algn="ctr"/>
            <a:r>
              <a:rPr lang="es-MX" b="1" dirty="0">
                <a:ln>
                  <a:solidFill>
                    <a:schemeClr val="tx1"/>
                  </a:solidFill>
                </a:ln>
                <a:solidFill>
                  <a:schemeClr val="accent1">
                    <a:lumMod val="50000"/>
                  </a:schemeClr>
                </a:solidFill>
              </a:rPr>
              <a:t>orientaciones didácticas</a:t>
            </a:r>
            <a:endParaRPr lang="es-MX" dirty="0">
              <a:ln>
                <a:solidFill>
                  <a:schemeClr val="tx1"/>
                </a:solidFill>
              </a:ln>
              <a:solidFill>
                <a:schemeClr val="accent1">
                  <a:lumMod val="50000"/>
                </a:schemeClr>
              </a:solidFill>
            </a:endParaRPr>
          </a:p>
        </p:txBody>
      </p:sp>
      <p:sp>
        <p:nvSpPr>
          <p:cNvPr id="8" name="Rectángulo 7">
            <a:extLst>
              <a:ext uri="{FF2B5EF4-FFF2-40B4-BE49-F238E27FC236}">
                <a16:creationId xmlns:a16="http://schemas.microsoft.com/office/drawing/2014/main" id="{7D8637D0-1057-4B52-9090-51D6486F188E}"/>
              </a:ext>
            </a:extLst>
          </p:cNvPr>
          <p:cNvSpPr/>
          <p:nvPr/>
        </p:nvSpPr>
        <p:spPr>
          <a:xfrm>
            <a:off x="3263618" y="1745008"/>
            <a:ext cx="4400570" cy="5078313"/>
          </a:xfrm>
          <a:prstGeom prst="rect">
            <a:avLst/>
          </a:prstGeom>
        </p:spPr>
        <p:txBody>
          <a:bodyPr wrap="square">
            <a:spAutoFit/>
          </a:bodyPr>
          <a:lstStyle/>
          <a:p>
            <a:r>
              <a:rPr lang="es-MX" dirty="0"/>
              <a:t>Se presentan en cuatro organizadores curriculares:</a:t>
            </a:r>
          </a:p>
          <a:p>
            <a:endParaRPr lang="es-MX" dirty="0"/>
          </a:p>
          <a:p>
            <a:pPr marL="342900" indent="-342900">
              <a:buAutoNum type="arabicPeriod"/>
            </a:pPr>
            <a:r>
              <a:rPr lang="es-MX" dirty="0"/>
              <a:t>Oralidad: Es necesario promover el aprendizaje de los niños desde sus primeras experiencias educativas para que desarrollen actitudes de respeto hacia esa diversidad.</a:t>
            </a:r>
          </a:p>
          <a:p>
            <a:pPr marL="342900" indent="-342900">
              <a:buAutoNum type="arabicPeriod"/>
            </a:pPr>
            <a:r>
              <a:rPr lang="es-MX" dirty="0"/>
              <a:t>Estudio: Se promueve el empleo de acervos, la búsqueda el análisis y el registro de información, el uso del lenguaje para aprender.</a:t>
            </a:r>
          </a:p>
          <a:p>
            <a:pPr marL="342900" indent="-342900">
              <a:buAutoNum type="arabicPeriod"/>
            </a:pPr>
            <a:r>
              <a:rPr lang="es-MX" dirty="0"/>
              <a:t>Literatura: Producción, interpretación e intercambio de textos.</a:t>
            </a:r>
          </a:p>
          <a:p>
            <a:pPr marL="342900" indent="-342900">
              <a:buAutoNum type="arabicPeriod"/>
            </a:pPr>
            <a:r>
              <a:rPr lang="es-MX" dirty="0"/>
              <a:t>Participación social: Producción, interpretación e intercambio de cuentos, fabulas, poemas etc.</a:t>
            </a:r>
          </a:p>
        </p:txBody>
      </p:sp>
    </p:spTree>
    <p:extLst>
      <p:ext uri="{BB962C8B-B14F-4D97-AF65-F5344CB8AC3E}">
        <p14:creationId xmlns:p14="http://schemas.microsoft.com/office/powerpoint/2010/main" val="294089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66ABA0F7-0FA3-4F87-AFF3-338045107B31}"/>
              </a:ext>
            </a:extLst>
          </p:cNvPr>
          <p:cNvSpPr>
            <a:spLocks noGrp="1"/>
          </p:cNvSpPr>
          <p:nvPr>
            <p:ph sz="half" idx="2"/>
          </p:nvPr>
        </p:nvSpPr>
        <p:spPr>
          <a:xfrm>
            <a:off x="300038" y="128589"/>
            <a:ext cx="9872662" cy="5912774"/>
          </a:xfrm>
        </p:spPr>
        <p:txBody>
          <a:bodyPr>
            <a:normAutofit/>
          </a:bodyPr>
          <a:lstStyle/>
          <a:p>
            <a:pPr marL="0" indent="0" algn="ctr">
              <a:buNone/>
            </a:pPr>
            <a:r>
              <a:rPr lang="es-MX" sz="2000" dirty="0"/>
              <a:t>Se dice que en el preescolar los niños no deben de salir escribiendo ni leyendo creo que es un punto muy importante ya que varias docentes nos enfocamos en cumplir con este aspecto de que los niños lean y escriban y descuidamos otras cosas o tenemos que fragmentar para poder enseñar. El enseñar se vincula con situaciones de su vida cotidiana o de sus experiencias pasadas esto nos ayuda como educadoras a no fragmentar la enseñanza del lenguaje.</a:t>
            </a:r>
          </a:p>
          <a:p>
            <a:pPr marL="0" indent="0" algn="ctr">
              <a:buNone/>
            </a:pPr>
            <a:r>
              <a:rPr lang="es-MX" sz="2000" dirty="0"/>
              <a:t>El programa de aprendizajes clave nos habla de que la docente debe de ser un modelo para que el niño pueda desenvolverse y desarrollar su desempeño , se trata de que lo niños jueguen escuchando a la docente, les lea un cuento, escuchen las indicaciones, creo que en este nivel es muy importante la escucha activa departe de los alumnos así como de la docente para prestarles atención cuando lo requieran</a:t>
            </a:r>
          </a:p>
          <a:p>
            <a:pPr marL="0" indent="0" algn="ctr">
              <a:buNone/>
            </a:pPr>
            <a:endParaRPr lang="es-MX" sz="2000" dirty="0"/>
          </a:p>
          <a:p>
            <a:pPr marL="0" indent="0" algn="ctr">
              <a:buNone/>
            </a:pPr>
            <a:r>
              <a:rPr lang="es-MX" sz="2000" dirty="0"/>
              <a:t>Se manejan de una manera en la que poco a poco se va involucrando al preescolar a situaciones diversas donde se propicien situaciones de la vida diaria haciendo este acercamiento con apoyo de lecturas de cuentos, revistas, periódicos o poemas.</a:t>
            </a:r>
          </a:p>
          <a:p>
            <a:endParaRPr lang="es-MX" dirty="0"/>
          </a:p>
          <a:p>
            <a:endParaRPr lang="es-MX" dirty="0"/>
          </a:p>
        </p:txBody>
      </p:sp>
    </p:spTree>
    <p:extLst>
      <p:ext uri="{BB962C8B-B14F-4D97-AF65-F5344CB8AC3E}">
        <p14:creationId xmlns:p14="http://schemas.microsoft.com/office/powerpoint/2010/main" val="1082484785"/>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2672</TotalTime>
  <Words>568</Words>
  <Application>Microsoft Office PowerPoint</Application>
  <PresentationFormat>Panorámica</PresentationFormat>
  <Paragraphs>30</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Trebuchet MS</vt:lpstr>
      <vt:lpstr>Wingdings 3</vt:lpstr>
      <vt:lpstr>Faceta</vt:lpstr>
      <vt:lpstr>Presentación de PowerPoint</vt:lpstr>
      <vt:lpstr>evitar la fragmentación del lenguaje en las aulas de educación básica.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tahmara solis</dc:creator>
  <cp:lastModifiedBy>tahmara solis</cp:lastModifiedBy>
  <cp:revision>5</cp:revision>
  <dcterms:created xsi:type="dcterms:W3CDTF">2020-05-04T21:26:30Z</dcterms:created>
  <dcterms:modified xsi:type="dcterms:W3CDTF">2020-05-06T17:59:10Z</dcterms:modified>
</cp:coreProperties>
</file>