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33EA6D94-2D80-4CF1-ACEE-21C4298B9299}" type="datetimeFigureOut">
              <a:rPr lang="es-MX" smtClean="0"/>
              <a:t>06/05/2020</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73C1CCC8-9C38-4117-BC33-1047DF50BA06}" type="slidenum">
              <a:rPr lang="es-MX" smtClean="0"/>
              <a:t>‹Nº›</a:t>
            </a:fld>
            <a:endParaRPr lang="es-MX" dirty="0"/>
          </a:p>
        </p:txBody>
      </p:sp>
    </p:spTree>
    <p:extLst>
      <p:ext uri="{BB962C8B-B14F-4D97-AF65-F5344CB8AC3E}">
        <p14:creationId xmlns:p14="http://schemas.microsoft.com/office/powerpoint/2010/main" val="2699191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3EA6D94-2D80-4CF1-ACEE-21C4298B9299}" type="datetimeFigureOut">
              <a:rPr lang="es-MX" smtClean="0"/>
              <a:t>06/05/2020</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73C1CCC8-9C38-4117-BC33-1047DF50BA06}" type="slidenum">
              <a:rPr lang="es-MX" smtClean="0"/>
              <a:t>‹Nº›</a:t>
            </a:fld>
            <a:endParaRPr lang="es-MX" dirty="0"/>
          </a:p>
        </p:txBody>
      </p:sp>
    </p:spTree>
    <p:extLst>
      <p:ext uri="{BB962C8B-B14F-4D97-AF65-F5344CB8AC3E}">
        <p14:creationId xmlns:p14="http://schemas.microsoft.com/office/powerpoint/2010/main" val="2581814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3EA6D94-2D80-4CF1-ACEE-21C4298B9299}" type="datetimeFigureOut">
              <a:rPr lang="es-MX" smtClean="0"/>
              <a:t>06/05/2020</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73C1CCC8-9C38-4117-BC33-1047DF50BA06}" type="slidenum">
              <a:rPr lang="es-MX" smtClean="0"/>
              <a:t>‹Nº›</a:t>
            </a:fld>
            <a:endParaRPr lang="es-MX" dirty="0"/>
          </a:p>
        </p:txBody>
      </p:sp>
    </p:spTree>
    <p:extLst>
      <p:ext uri="{BB962C8B-B14F-4D97-AF65-F5344CB8AC3E}">
        <p14:creationId xmlns:p14="http://schemas.microsoft.com/office/powerpoint/2010/main" val="3565546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3EA6D94-2D80-4CF1-ACEE-21C4298B9299}" type="datetimeFigureOut">
              <a:rPr lang="es-MX" smtClean="0"/>
              <a:t>06/05/2020</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73C1CCC8-9C38-4117-BC33-1047DF50BA06}" type="slidenum">
              <a:rPr lang="es-MX" smtClean="0"/>
              <a:t>‹Nº›</a:t>
            </a:fld>
            <a:endParaRPr lang="es-MX" dirty="0"/>
          </a:p>
        </p:txBody>
      </p:sp>
    </p:spTree>
    <p:extLst>
      <p:ext uri="{BB962C8B-B14F-4D97-AF65-F5344CB8AC3E}">
        <p14:creationId xmlns:p14="http://schemas.microsoft.com/office/powerpoint/2010/main" val="2015825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33EA6D94-2D80-4CF1-ACEE-21C4298B9299}" type="datetimeFigureOut">
              <a:rPr lang="es-MX" smtClean="0"/>
              <a:t>06/05/2020</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73C1CCC8-9C38-4117-BC33-1047DF50BA06}" type="slidenum">
              <a:rPr lang="es-MX" smtClean="0"/>
              <a:t>‹Nº›</a:t>
            </a:fld>
            <a:endParaRPr lang="es-MX" dirty="0"/>
          </a:p>
        </p:txBody>
      </p:sp>
    </p:spTree>
    <p:extLst>
      <p:ext uri="{BB962C8B-B14F-4D97-AF65-F5344CB8AC3E}">
        <p14:creationId xmlns:p14="http://schemas.microsoft.com/office/powerpoint/2010/main" val="4025548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33EA6D94-2D80-4CF1-ACEE-21C4298B9299}" type="datetimeFigureOut">
              <a:rPr lang="es-MX" smtClean="0"/>
              <a:t>06/05/2020</a:t>
            </a:fld>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73C1CCC8-9C38-4117-BC33-1047DF50BA06}" type="slidenum">
              <a:rPr lang="es-MX" smtClean="0"/>
              <a:t>‹Nº›</a:t>
            </a:fld>
            <a:endParaRPr lang="es-MX" dirty="0"/>
          </a:p>
        </p:txBody>
      </p:sp>
    </p:spTree>
    <p:extLst>
      <p:ext uri="{BB962C8B-B14F-4D97-AF65-F5344CB8AC3E}">
        <p14:creationId xmlns:p14="http://schemas.microsoft.com/office/powerpoint/2010/main" val="27976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33EA6D94-2D80-4CF1-ACEE-21C4298B9299}" type="datetimeFigureOut">
              <a:rPr lang="es-MX" smtClean="0"/>
              <a:t>06/05/2020</a:t>
            </a:fld>
            <a:endParaRPr lang="es-MX" dirty="0"/>
          </a:p>
        </p:txBody>
      </p:sp>
      <p:sp>
        <p:nvSpPr>
          <p:cNvPr id="8" name="Marcador de pie de página 7"/>
          <p:cNvSpPr>
            <a:spLocks noGrp="1"/>
          </p:cNvSpPr>
          <p:nvPr>
            <p:ph type="ftr" sz="quarter" idx="11"/>
          </p:nvPr>
        </p:nvSpPr>
        <p:spPr/>
        <p:txBody>
          <a:bodyPr/>
          <a:lstStyle/>
          <a:p>
            <a:endParaRPr lang="es-MX" dirty="0"/>
          </a:p>
        </p:txBody>
      </p:sp>
      <p:sp>
        <p:nvSpPr>
          <p:cNvPr id="9" name="Marcador de número de diapositiva 8"/>
          <p:cNvSpPr>
            <a:spLocks noGrp="1"/>
          </p:cNvSpPr>
          <p:nvPr>
            <p:ph type="sldNum" sz="quarter" idx="12"/>
          </p:nvPr>
        </p:nvSpPr>
        <p:spPr/>
        <p:txBody>
          <a:bodyPr/>
          <a:lstStyle/>
          <a:p>
            <a:fld id="{73C1CCC8-9C38-4117-BC33-1047DF50BA06}" type="slidenum">
              <a:rPr lang="es-MX" smtClean="0"/>
              <a:t>‹Nº›</a:t>
            </a:fld>
            <a:endParaRPr lang="es-MX" dirty="0"/>
          </a:p>
        </p:txBody>
      </p:sp>
    </p:spTree>
    <p:extLst>
      <p:ext uri="{BB962C8B-B14F-4D97-AF65-F5344CB8AC3E}">
        <p14:creationId xmlns:p14="http://schemas.microsoft.com/office/powerpoint/2010/main" val="3566691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33EA6D94-2D80-4CF1-ACEE-21C4298B9299}" type="datetimeFigureOut">
              <a:rPr lang="es-MX" smtClean="0"/>
              <a:t>06/05/2020</a:t>
            </a:fld>
            <a:endParaRPr lang="es-MX" dirty="0"/>
          </a:p>
        </p:txBody>
      </p:sp>
      <p:sp>
        <p:nvSpPr>
          <p:cNvPr id="4" name="Marcador de pie de página 3"/>
          <p:cNvSpPr>
            <a:spLocks noGrp="1"/>
          </p:cNvSpPr>
          <p:nvPr>
            <p:ph type="ftr" sz="quarter" idx="11"/>
          </p:nvPr>
        </p:nvSpPr>
        <p:spPr/>
        <p:txBody>
          <a:bodyPr/>
          <a:lstStyle/>
          <a:p>
            <a:endParaRPr lang="es-MX" dirty="0"/>
          </a:p>
        </p:txBody>
      </p:sp>
      <p:sp>
        <p:nvSpPr>
          <p:cNvPr id="5" name="Marcador de número de diapositiva 4"/>
          <p:cNvSpPr>
            <a:spLocks noGrp="1"/>
          </p:cNvSpPr>
          <p:nvPr>
            <p:ph type="sldNum" sz="quarter" idx="12"/>
          </p:nvPr>
        </p:nvSpPr>
        <p:spPr/>
        <p:txBody>
          <a:bodyPr/>
          <a:lstStyle/>
          <a:p>
            <a:fld id="{73C1CCC8-9C38-4117-BC33-1047DF50BA06}" type="slidenum">
              <a:rPr lang="es-MX" smtClean="0"/>
              <a:t>‹Nº›</a:t>
            </a:fld>
            <a:endParaRPr lang="es-MX" dirty="0"/>
          </a:p>
        </p:txBody>
      </p:sp>
    </p:spTree>
    <p:extLst>
      <p:ext uri="{BB962C8B-B14F-4D97-AF65-F5344CB8AC3E}">
        <p14:creationId xmlns:p14="http://schemas.microsoft.com/office/powerpoint/2010/main" val="1462781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3EA6D94-2D80-4CF1-ACEE-21C4298B9299}" type="datetimeFigureOut">
              <a:rPr lang="es-MX" smtClean="0"/>
              <a:t>06/05/2020</a:t>
            </a:fld>
            <a:endParaRPr lang="es-MX" dirty="0"/>
          </a:p>
        </p:txBody>
      </p:sp>
      <p:sp>
        <p:nvSpPr>
          <p:cNvPr id="3" name="Marcador de pie de página 2"/>
          <p:cNvSpPr>
            <a:spLocks noGrp="1"/>
          </p:cNvSpPr>
          <p:nvPr>
            <p:ph type="ftr" sz="quarter" idx="11"/>
          </p:nvPr>
        </p:nvSpPr>
        <p:spPr/>
        <p:txBody>
          <a:bodyPr/>
          <a:lstStyle/>
          <a:p>
            <a:endParaRPr lang="es-MX" dirty="0"/>
          </a:p>
        </p:txBody>
      </p:sp>
      <p:sp>
        <p:nvSpPr>
          <p:cNvPr id="4" name="Marcador de número de diapositiva 3"/>
          <p:cNvSpPr>
            <a:spLocks noGrp="1"/>
          </p:cNvSpPr>
          <p:nvPr>
            <p:ph type="sldNum" sz="quarter" idx="12"/>
          </p:nvPr>
        </p:nvSpPr>
        <p:spPr/>
        <p:txBody>
          <a:bodyPr/>
          <a:lstStyle/>
          <a:p>
            <a:fld id="{73C1CCC8-9C38-4117-BC33-1047DF50BA06}" type="slidenum">
              <a:rPr lang="es-MX" smtClean="0"/>
              <a:t>‹Nº›</a:t>
            </a:fld>
            <a:endParaRPr lang="es-MX" dirty="0"/>
          </a:p>
        </p:txBody>
      </p:sp>
    </p:spTree>
    <p:extLst>
      <p:ext uri="{BB962C8B-B14F-4D97-AF65-F5344CB8AC3E}">
        <p14:creationId xmlns:p14="http://schemas.microsoft.com/office/powerpoint/2010/main" val="1239051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33EA6D94-2D80-4CF1-ACEE-21C4298B9299}" type="datetimeFigureOut">
              <a:rPr lang="es-MX" smtClean="0"/>
              <a:t>06/05/2020</a:t>
            </a:fld>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73C1CCC8-9C38-4117-BC33-1047DF50BA06}" type="slidenum">
              <a:rPr lang="es-MX" smtClean="0"/>
              <a:t>‹Nº›</a:t>
            </a:fld>
            <a:endParaRPr lang="es-MX" dirty="0"/>
          </a:p>
        </p:txBody>
      </p:sp>
    </p:spTree>
    <p:extLst>
      <p:ext uri="{BB962C8B-B14F-4D97-AF65-F5344CB8AC3E}">
        <p14:creationId xmlns:p14="http://schemas.microsoft.com/office/powerpoint/2010/main" val="3481969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33EA6D94-2D80-4CF1-ACEE-21C4298B9299}" type="datetimeFigureOut">
              <a:rPr lang="es-MX" smtClean="0"/>
              <a:t>06/05/2020</a:t>
            </a:fld>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73C1CCC8-9C38-4117-BC33-1047DF50BA06}" type="slidenum">
              <a:rPr lang="es-MX" smtClean="0"/>
              <a:t>‹Nº›</a:t>
            </a:fld>
            <a:endParaRPr lang="es-MX" dirty="0"/>
          </a:p>
        </p:txBody>
      </p:sp>
    </p:spTree>
    <p:extLst>
      <p:ext uri="{BB962C8B-B14F-4D97-AF65-F5344CB8AC3E}">
        <p14:creationId xmlns:p14="http://schemas.microsoft.com/office/powerpoint/2010/main" val="1380342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EA6D94-2D80-4CF1-ACEE-21C4298B9299}" type="datetimeFigureOut">
              <a:rPr lang="es-MX" smtClean="0"/>
              <a:t>06/05/2020</a:t>
            </a:fld>
            <a:endParaRPr lang="es-MX"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1CCC8-9C38-4117-BC33-1047DF50BA06}" type="slidenum">
              <a:rPr lang="es-MX" smtClean="0"/>
              <a:t>‹Nº›</a:t>
            </a:fld>
            <a:endParaRPr lang="es-MX" dirty="0"/>
          </a:p>
        </p:txBody>
      </p:sp>
    </p:spTree>
    <p:extLst>
      <p:ext uri="{BB962C8B-B14F-4D97-AF65-F5344CB8AC3E}">
        <p14:creationId xmlns:p14="http://schemas.microsoft.com/office/powerpoint/2010/main" val="1452626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flipV="1">
            <a:off x="4023360" y="1690688"/>
            <a:ext cx="7330440" cy="45719"/>
          </a:xfrm>
        </p:spPr>
        <p:txBody>
          <a:bodyPr>
            <a:normAutofit fontScale="90000"/>
          </a:bodyPr>
          <a:lstStyle/>
          <a:p>
            <a:endParaRPr lang="es-MX" dirty="0"/>
          </a:p>
        </p:txBody>
      </p:sp>
      <p:pic>
        <p:nvPicPr>
          <p:cNvPr id="1026" name="Picture 2" descr="Fondos Infantiles | Vectores, Fotos de Stock y PSD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0" y="-38499"/>
            <a:ext cx="12192000" cy="6896497"/>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1959429" y="1358537"/>
            <a:ext cx="8739051" cy="4678204"/>
          </a:xfrm>
          <a:prstGeom prst="rect">
            <a:avLst/>
          </a:prstGeom>
          <a:noFill/>
        </p:spPr>
        <p:txBody>
          <a:bodyPr wrap="square" rtlCol="0">
            <a:spAutoFit/>
          </a:bodyPr>
          <a:lstStyle/>
          <a:p>
            <a:pPr algn="ctr"/>
            <a:r>
              <a:rPr lang="es-MX" sz="4000" dirty="0" smtClean="0">
                <a:latin typeface="AR CARTER" panose="02000000000000000000" pitchFamily="2" charset="0"/>
              </a:rPr>
              <a:t>Escuela Normal de Educación Preescolar</a:t>
            </a:r>
          </a:p>
          <a:p>
            <a:pPr algn="ctr"/>
            <a:r>
              <a:rPr lang="es-MX" sz="4000" dirty="0" smtClean="0">
                <a:latin typeface="AR CARTER" panose="02000000000000000000" pitchFamily="2" charset="0"/>
              </a:rPr>
              <a:t>Materia: Prácticas sociales del lenguaje </a:t>
            </a:r>
          </a:p>
          <a:p>
            <a:pPr algn="ctr"/>
            <a:r>
              <a:rPr lang="es-MX" sz="4000" dirty="0" smtClean="0">
                <a:latin typeface="AR CARTER" panose="02000000000000000000" pitchFamily="2" charset="0"/>
              </a:rPr>
              <a:t>Docente: Silvia Banda Servín </a:t>
            </a:r>
          </a:p>
          <a:p>
            <a:pPr algn="ctr"/>
            <a:r>
              <a:rPr lang="es-MX" sz="4000" dirty="0" smtClean="0">
                <a:latin typeface="AR CARTER" panose="02000000000000000000" pitchFamily="2" charset="0"/>
              </a:rPr>
              <a:t>Alumna: Graciela de la Garza Barboza </a:t>
            </a:r>
          </a:p>
          <a:p>
            <a:pPr algn="ctr"/>
            <a:r>
              <a:rPr lang="es-MX" sz="4000" dirty="0" smtClean="0">
                <a:latin typeface="AR CARTER" panose="02000000000000000000" pitchFamily="2" charset="0"/>
              </a:rPr>
              <a:t>Número de lista: 7</a:t>
            </a:r>
          </a:p>
          <a:p>
            <a:pPr algn="ctr"/>
            <a:r>
              <a:rPr lang="es-MX" sz="4000" dirty="0" smtClean="0">
                <a:latin typeface="AR CARTER" panose="02000000000000000000" pitchFamily="2" charset="0"/>
              </a:rPr>
              <a:t>2º semestre, sección “C”</a:t>
            </a:r>
          </a:p>
          <a:p>
            <a:pPr algn="ctr"/>
            <a:r>
              <a:rPr lang="es-MX" sz="4000" dirty="0" smtClean="0">
                <a:latin typeface="AR CARTER" panose="02000000000000000000" pitchFamily="2" charset="0"/>
              </a:rPr>
              <a:t>6 de mayo de 2020</a:t>
            </a:r>
          </a:p>
          <a:p>
            <a:endParaRPr lang="es-MX" dirty="0"/>
          </a:p>
        </p:txBody>
      </p:sp>
      <p:pic>
        <p:nvPicPr>
          <p:cNvPr id="7" name="Imagen 6"/>
          <p:cNvPicPr/>
          <p:nvPr/>
        </p:nvPicPr>
        <p:blipFill>
          <a:blip r:embed="rId3">
            <a:extLst>
              <a:ext uri="{28A0092B-C50C-407E-A947-70E740481C1C}">
                <a14:useLocalDpi xmlns:a14="http://schemas.microsoft.com/office/drawing/2010/main" val="0"/>
              </a:ext>
            </a:extLst>
          </a:blip>
          <a:stretch>
            <a:fillRect/>
          </a:stretch>
        </p:blipFill>
        <p:spPr>
          <a:xfrm>
            <a:off x="461280" y="596679"/>
            <a:ext cx="1733550" cy="1571625"/>
          </a:xfrm>
          <a:prstGeom prst="rect">
            <a:avLst/>
          </a:prstGeom>
        </p:spPr>
      </p:pic>
    </p:spTree>
    <p:extLst>
      <p:ext uri="{BB962C8B-B14F-4D97-AF65-F5344CB8AC3E}">
        <p14:creationId xmlns:p14="http://schemas.microsoft.com/office/powerpoint/2010/main" val="1659687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uawei P20 Pro: descarga directa de todos sus fondos de pantal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p:cNvSpPr txBox="1"/>
          <p:nvPr/>
        </p:nvSpPr>
        <p:spPr>
          <a:xfrm>
            <a:off x="1580606" y="509451"/>
            <a:ext cx="9000308" cy="646331"/>
          </a:xfrm>
          <a:prstGeom prst="rect">
            <a:avLst/>
          </a:prstGeom>
          <a:noFill/>
        </p:spPr>
        <p:txBody>
          <a:bodyPr wrap="square" rtlCol="0">
            <a:spAutoFit/>
          </a:bodyPr>
          <a:lstStyle/>
          <a:p>
            <a:pPr algn="ctr"/>
            <a:r>
              <a:rPr lang="es-MX" sz="3600" i="1" dirty="0" smtClean="0">
                <a:effectLst>
                  <a:outerShdw blurRad="38100" dist="38100" dir="2700000" algn="tl">
                    <a:srgbClr val="000000">
                      <a:alpha val="43137"/>
                    </a:srgbClr>
                  </a:outerShdw>
                </a:effectLst>
              </a:rPr>
              <a:t>¿Cómo evitar la fragmentación del lenguaje?</a:t>
            </a:r>
            <a:endParaRPr lang="es-MX" sz="3600" i="1" dirty="0">
              <a:effectLst>
                <a:outerShdw blurRad="38100" dist="38100" dir="2700000" algn="tl">
                  <a:srgbClr val="000000">
                    <a:alpha val="43137"/>
                  </a:srgbClr>
                </a:outerShdw>
              </a:effectLst>
            </a:endParaRPr>
          </a:p>
        </p:txBody>
      </p:sp>
      <p:sp>
        <p:nvSpPr>
          <p:cNvPr id="5" name="CuadroTexto 4"/>
          <p:cNvSpPr txBox="1"/>
          <p:nvPr/>
        </p:nvSpPr>
        <p:spPr>
          <a:xfrm>
            <a:off x="418011" y="3422115"/>
            <a:ext cx="2495006" cy="1077218"/>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wrap="square" rtlCol="0">
            <a:spAutoFit/>
          </a:bodyPr>
          <a:lstStyle/>
          <a:p>
            <a:pPr algn="ctr"/>
            <a:r>
              <a:rPr lang="es-MX" sz="3200" dirty="0" smtClean="0">
                <a:latin typeface="AR BLANCA" panose="02000000000000000000" pitchFamily="2" charset="0"/>
              </a:rPr>
              <a:t>Enfoque pedagógico </a:t>
            </a:r>
            <a:endParaRPr lang="es-MX" sz="3200" dirty="0">
              <a:latin typeface="AR BLANCA" panose="02000000000000000000" pitchFamily="2" charset="0"/>
            </a:endParaRPr>
          </a:p>
        </p:txBody>
      </p:sp>
      <p:sp>
        <p:nvSpPr>
          <p:cNvPr id="6" name="Flecha derecha 5"/>
          <p:cNvSpPr/>
          <p:nvPr/>
        </p:nvSpPr>
        <p:spPr>
          <a:xfrm flipV="1">
            <a:off x="3004456" y="3668336"/>
            <a:ext cx="888276" cy="584776"/>
          </a:xfrm>
          <a:prstGeom prst="rightArrow">
            <a:avLst/>
          </a:prstGeom>
          <a:ln/>
        </p:spPr>
        <p:style>
          <a:lnRef idx="3">
            <a:schemeClr val="lt1"/>
          </a:lnRef>
          <a:fillRef idx="1">
            <a:schemeClr val="dk1"/>
          </a:fillRef>
          <a:effectRef idx="1">
            <a:schemeClr val="dk1"/>
          </a:effectRef>
          <a:fontRef idx="minor">
            <a:schemeClr val="lt1"/>
          </a:fontRef>
        </p:style>
        <p:txBody>
          <a:bodyPr rtlCol="0" anchor="ctr"/>
          <a:lstStyle/>
          <a:p>
            <a:pPr algn="ctr"/>
            <a:endParaRPr lang="es-MX" dirty="0"/>
          </a:p>
        </p:txBody>
      </p:sp>
      <p:sp>
        <p:nvSpPr>
          <p:cNvPr id="7" name="CuadroTexto 6"/>
          <p:cNvSpPr txBox="1"/>
          <p:nvPr/>
        </p:nvSpPr>
        <p:spPr>
          <a:xfrm>
            <a:off x="3984172" y="1293224"/>
            <a:ext cx="7837716" cy="5078313"/>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s-MX" dirty="0" smtClean="0"/>
              <a:t>El enfoque esta orientado a la oralidad, escritura y lectura. Fomenta que los niños expresen con confianza y eficacia sus ideas acerca de diversos temas y atiende lo que se dice en interacciones con otras personas, narra y expresa historias que le son familiares, para así estructurar enunciados  mas largos y mejor articulados. Aprender poemas, canciones, rimas y que los diga frente a otras personas en voz alta, ayuda a que construya colectivamente rimas sencillas.</a:t>
            </a:r>
          </a:p>
          <a:p>
            <a:endParaRPr lang="es-MX" dirty="0" smtClean="0"/>
          </a:p>
          <a:p>
            <a:r>
              <a:rPr lang="es-MX" dirty="0" smtClean="0"/>
              <a:t>Expresarse y comunicarse con el uso del lenguaje adquiere confianza, comprensión y claridad. Al presentar una exposición sobre algún aspecto de su entorno natural o social, explora, reflexiona e intercambia experiencias orales y nuevos conocimientos. Exponer un tema hacia tus compañeros ayuda mucho ya que expresa de forma oral sus ideas con claridad y seguridad, utiliza los carteles para apoyarse y complementar su discurso y realizan preguntas en donde reflexionan y comunican de forma oral y escrita. Lo que se debe de evitar son las actividades comunes como: el trazado de silabas que no se pueden leer ya que no tiene sentido en el aprendizaje del niño. Observar y describir las características principales de la persona, animal, planta u objeto de su entorno elegido, ayuda a escribir textos sencillos para describir alguno de los temas anteriores. </a:t>
            </a:r>
            <a:endParaRPr lang="es-MX" dirty="0"/>
          </a:p>
        </p:txBody>
      </p:sp>
    </p:spTree>
    <p:extLst>
      <p:ext uri="{BB962C8B-B14F-4D97-AF65-F5344CB8AC3E}">
        <p14:creationId xmlns:p14="http://schemas.microsoft.com/office/powerpoint/2010/main" val="1110840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uawei P20 Pro: descarga directa de todos sus fondos de pantal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p:cNvSpPr txBox="1"/>
          <p:nvPr/>
        </p:nvSpPr>
        <p:spPr>
          <a:xfrm>
            <a:off x="143692" y="2638696"/>
            <a:ext cx="2207622" cy="1569660"/>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wrap="square" rtlCol="0">
            <a:spAutoFit/>
          </a:bodyPr>
          <a:lstStyle/>
          <a:p>
            <a:pPr algn="ctr"/>
            <a:r>
              <a:rPr lang="es-MX" sz="3200" dirty="0" smtClean="0">
                <a:latin typeface="AR BLANCA" panose="02000000000000000000" pitchFamily="2" charset="0"/>
              </a:rPr>
              <a:t>Organización de los contenidos </a:t>
            </a:r>
            <a:endParaRPr lang="es-MX" sz="3200" dirty="0">
              <a:latin typeface="AR BLANCA" panose="02000000000000000000" pitchFamily="2" charset="0"/>
            </a:endParaRPr>
          </a:p>
        </p:txBody>
      </p:sp>
      <p:sp>
        <p:nvSpPr>
          <p:cNvPr id="3" name="Flecha derecha 2"/>
          <p:cNvSpPr/>
          <p:nvPr/>
        </p:nvSpPr>
        <p:spPr>
          <a:xfrm flipV="1">
            <a:off x="2495006" y="3144425"/>
            <a:ext cx="849085" cy="558202"/>
          </a:xfrm>
          <a:prstGeom prst="rightArrow">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MX" dirty="0"/>
          </a:p>
        </p:txBody>
      </p:sp>
      <p:sp>
        <p:nvSpPr>
          <p:cNvPr id="4" name="CuadroTexto 3"/>
          <p:cNvSpPr txBox="1"/>
          <p:nvPr/>
        </p:nvSpPr>
        <p:spPr>
          <a:xfrm>
            <a:off x="3487783" y="195943"/>
            <a:ext cx="8543108" cy="6463308"/>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s-MX" dirty="0" smtClean="0"/>
              <a:t>Los aprendizajes esperados se enfocan en favorecer que los niños adquieran habilidades para comunicarse y expresarse con seguridad y claridad, al momento en que hablan, escuchan, leen, producen textos y etc. </a:t>
            </a:r>
          </a:p>
          <a:p>
            <a:endParaRPr lang="es-MX" dirty="0"/>
          </a:p>
          <a:p>
            <a:r>
              <a:rPr lang="es-MX" dirty="0" smtClean="0"/>
              <a:t>La </a:t>
            </a:r>
            <a:r>
              <a:rPr lang="es-MX" b="1" dirty="0" smtClean="0"/>
              <a:t>oralidad </a:t>
            </a:r>
            <a:r>
              <a:rPr lang="es-MX" dirty="0" smtClean="0"/>
              <a:t>se centra en que el niño al momento de hablar se exprese con confianza y eficacia sus ideas acerca de diversos temas, para darse a entender e interaccione con otras personas al momento de s</a:t>
            </a:r>
            <a:r>
              <a:rPr lang="es-MX" dirty="0" smtClean="0"/>
              <a:t>olicitar la palabra para participar y escuchar las ideas de sus compañeros poderlas comprender. </a:t>
            </a:r>
            <a:r>
              <a:rPr lang="es-MX" dirty="0" smtClean="0"/>
              <a:t>Narrar anécdotas con entonación y volumen apropiado para hacerse escuchar y entender ayuda a centrar la atención de las demás personas. Describir y mencionar características de objetos y personas que conoce y observa, ayuda a reconocer su significado e identificar algunas diferencias en las formas de hablar de la gente. Al igual que exponer un tema ayuda adquirir confianza y seguridad para expresar sus ideas con claridad frente a sus compañeros. </a:t>
            </a:r>
          </a:p>
          <a:p>
            <a:r>
              <a:rPr lang="es-MX" dirty="0" smtClean="0"/>
              <a:t>La </a:t>
            </a:r>
            <a:r>
              <a:rPr lang="es-MX" b="1" dirty="0" smtClean="0"/>
              <a:t>escritura</a:t>
            </a:r>
            <a:r>
              <a:rPr lang="es-MX" dirty="0" smtClean="0"/>
              <a:t> se centra en que el niño al momento de escribir su nombre con diversos propósitos  identifica el de algunos compañeros, igual que otros datos personales en diversos documentos. Escribir, a partir de sus gustos e intereses personales textos sencillos para describir personas, animales, plantas u objetos de su entorno. El dictado de palabras ayuda mucho tanto a la escritura como a la oralidad. </a:t>
            </a:r>
          </a:p>
          <a:p>
            <a:r>
              <a:rPr lang="es-MX" dirty="0" smtClean="0"/>
              <a:t>La </a:t>
            </a:r>
            <a:r>
              <a:rPr lang="es-MX" b="1" dirty="0" smtClean="0"/>
              <a:t>lectura</a:t>
            </a:r>
            <a:r>
              <a:rPr lang="es-MX" dirty="0" smtClean="0"/>
              <a:t> se centra en que el niño al momento de leer los textos seleccionados con el apoyo del docente, adquiere autonomía para hacerlo por sí mismo a lo largo del grado, igual que expresa qué comprendió de la lectura de cada texto. Escuchar la lectura de cuentos infantiles ayuda a que vuele su imaginación. Cantar, leer y reescribir canciones y rondas infantiles involucra la oralidad, lectura y escritura. </a:t>
            </a:r>
          </a:p>
        </p:txBody>
      </p:sp>
    </p:spTree>
    <p:extLst>
      <p:ext uri="{BB962C8B-B14F-4D97-AF65-F5344CB8AC3E}">
        <p14:creationId xmlns:p14="http://schemas.microsoft.com/office/powerpoint/2010/main" val="3542945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uawei P20 Pro: descarga directa de todos sus fondos de pantal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p:cNvSpPr txBox="1"/>
          <p:nvPr/>
        </p:nvSpPr>
        <p:spPr>
          <a:xfrm>
            <a:off x="222069" y="2736668"/>
            <a:ext cx="2704011" cy="1077218"/>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wrap="square" rtlCol="0">
            <a:spAutoFit/>
          </a:bodyPr>
          <a:lstStyle/>
          <a:p>
            <a:pPr algn="ctr"/>
            <a:r>
              <a:rPr lang="es-MX" sz="3200" dirty="0" smtClean="0">
                <a:latin typeface="AR BLANCA" panose="02000000000000000000" pitchFamily="2" charset="0"/>
              </a:rPr>
              <a:t>Orientaciones didácticas </a:t>
            </a:r>
            <a:endParaRPr lang="es-MX" sz="3200" dirty="0">
              <a:latin typeface="AR BLANCA" panose="02000000000000000000" pitchFamily="2" charset="0"/>
            </a:endParaRPr>
          </a:p>
        </p:txBody>
      </p:sp>
      <p:sp>
        <p:nvSpPr>
          <p:cNvPr id="3" name="Flecha derecha 2"/>
          <p:cNvSpPr/>
          <p:nvPr/>
        </p:nvSpPr>
        <p:spPr>
          <a:xfrm>
            <a:off x="3030583" y="3032961"/>
            <a:ext cx="875211" cy="48463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dirty="0"/>
          </a:p>
        </p:txBody>
      </p:sp>
      <p:sp>
        <p:nvSpPr>
          <p:cNvPr id="4" name="CuadroTexto 3"/>
          <p:cNvSpPr txBox="1"/>
          <p:nvPr/>
        </p:nvSpPr>
        <p:spPr>
          <a:xfrm>
            <a:off x="4010297" y="522514"/>
            <a:ext cx="7916092" cy="5632311"/>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s-MX" dirty="0"/>
              <a:t>El </a:t>
            </a:r>
            <a:r>
              <a:rPr lang="es-MX" b="1" dirty="0"/>
              <a:t>lenguaje oral </a:t>
            </a:r>
            <a:r>
              <a:rPr lang="es-MX" dirty="0"/>
              <a:t>es una habilidad comunicativa que adquiere significado cuando la persona lo comprende e interpreta lo </a:t>
            </a:r>
            <a:r>
              <a:rPr lang="es-MX" dirty="0" smtClean="0"/>
              <a:t>escuchado. Por eso es importante que el alumno aprenda a comunicarse con confianza, seguridad y claridad ante las demás personas. </a:t>
            </a:r>
            <a:r>
              <a:rPr lang="es-MX" dirty="0"/>
              <a:t>Los niños experimentan el lenguaje oral en el entorno familiar de manera general comunicando con él sus necesidades, para expresarse y entender a los demás que utilizan su mismo lenguaje teniendo un sentido y un propósito específico, es decir, el lenguaje lo utilizan como un herramienta de comunicación para compartir experiencias, ideas, gustos, temores, pensamientos y conocimientos. </a:t>
            </a:r>
            <a:r>
              <a:rPr lang="es-MX" dirty="0" smtClean="0"/>
              <a:t>E</a:t>
            </a:r>
            <a:r>
              <a:rPr lang="es-MX" dirty="0" smtClean="0"/>
              <a:t>xponer un tema hacia su compañeros ayuda mucho a adquirir seguridad ya que expresa de forma oral sus ideas, utiliza los carteles para apoyarse y complementar su discurso y realizan preguntas en donde reflexionan y comunican de forma oral y escrita, </a:t>
            </a:r>
            <a:r>
              <a:rPr lang="es-MX" dirty="0"/>
              <a:t>pues da al alumno la oportunidad de hablar y escuchar sobre distintos temas a los que tratan en su entorno familiar, teniendo la oportunidad de escuchar cuentos, cantar, decir rimas, describir imágenes o situaciones lo que le ayuda a ir ampliando cada vez más su vocabulario</a:t>
            </a:r>
            <a:r>
              <a:rPr lang="es-MX" dirty="0" smtClean="0"/>
              <a:t>.</a:t>
            </a:r>
          </a:p>
          <a:p>
            <a:r>
              <a:rPr lang="es-MX" dirty="0" smtClean="0"/>
              <a:t>Los niños requieren </a:t>
            </a:r>
            <a:r>
              <a:rPr lang="es-MX" dirty="0"/>
              <a:t>mejorar sus habilidades para dar coherencia y usar referentes adecuados al relato que narran; enriquecer su comunicación con descripciones y detalles, así como mejorar su capacidad para explicar, justificar y fundamentar sus ideas, de ahí la importancia de fortalecer las competencias comunicativas en los </a:t>
            </a:r>
            <a:r>
              <a:rPr lang="es-MX" dirty="0" smtClean="0"/>
              <a:t>niños. </a:t>
            </a:r>
            <a:endParaRPr lang="es-MX" dirty="0" smtClean="0"/>
          </a:p>
        </p:txBody>
      </p:sp>
    </p:spTree>
    <p:extLst>
      <p:ext uri="{BB962C8B-B14F-4D97-AF65-F5344CB8AC3E}">
        <p14:creationId xmlns:p14="http://schemas.microsoft.com/office/powerpoint/2010/main" val="1695780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uawei P20 Pro: descarga directa de todos sus fondos de pantal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p:cNvSpPr txBox="1"/>
          <p:nvPr/>
        </p:nvSpPr>
        <p:spPr>
          <a:xfrm>
            <a:off x="117566" y="2821577"/>
            <a:ext cx="2351314" cy="1077218"/>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wrap="square" rtlCol="0">
            <a:spAutoFit/>
          </a:bodyPr>
          <a:lstStyle/>
          <a:p>
            <a:pPr algn="ctr"/>
            <a:r>
              <a:rPr lang="es-MX" sz="3200" dirty="0" smtClean="0">
                <a:latin typeface="AR BLANCA" panose="02000000000000000000" pitchFamily="2" charset="0"/>
              </a:rPr>
              <a:t>Orientaciones didácticas </a:t>
            </a:r>
            <a:endParaRPr lang="es-MX" sz="3200" dirty="0">
              <a:latin typeface="AR BLANCA" panose="02000000000000000000" pitchFamily="2" charset="0"/>
            </a:endParaRPr>
          </a:p>
        </p:txBody>
      </p:sp>
      <p:sp>
        <p:nvSpPr>
          <p:cNvPr id="4" name="Flecha derecha 3"/>
          <p:cNvSpPr/>
          <p:nvPr/>
        </p:nvSpPr>
        <p:spPr>
          <a:xfrm>
            <a:off x="2586446" y="3066272"/>
            <a:ext cx="940525" cy="58782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dirty="0"/>
          </a:p>
        </p:txBody>
      </p:sp>
      <p:sp>
        <p:nvSpPr>
          <p:cNvPr id="5" name="CuadroTexto 4"/>
          <p:cNvSpPr txBox="1"/>
          <p:nvPr/>
        </p:nvSpPr>
        <p:spPr>
          <a:xfrm>
            <a:off x="3644537" y="195944"/>
            <a:ext cx="8347166" cy="6463308"/>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es-MX" dirty="0" smtClean="0"/>
              <a:t>En la </a:t>
            </a:r>
            <a:r>
              <a:rPr lang="es-MX" b="1" dirty="0" smtClean="0"/>
              <a:t>escritura </a:t>
            </a:r>
            <a:r>
              <a:rPr lang="es-MX" dirty="0" smtClean="0"/>
              <a:t>es importante que al niño lo preparen desde temprana edad por medio de ejercicios para alcanzar una adecuada precisión y coordinación. Se recomienda practicar el ejercicio de movimientos de la mano y dedos y el uso adecuado de materiales a través del juego. Antes de empezar a hacer trazos y escribir, el niño debe interiorizar los movimientos finos con distintos materiales previos al uso del lápiz y el papel. </a:t>
            </a:r>
          </a:p>
          <a:p>
            <a:r>
              <a:rPr lang="es-MX" dirty="0" smtClean="0"/>
              <a:t>Cuando se ponen a escribir, los niños pequeños a menudo reflejan lo que ven a su alrededor, adultos y niños más grandes que escriben listas, notas y mensajes de texto.</a:t>
            </a:r>
            <a:r>
              <a:rPr lang="es-MX" dirty="0"/>
              <a:t> </a:t>
            </a:r>
            <a:r>
              <a:rPr lang="es-MX" dirty="0" smtClean="0"/>
              <a:t>La escritura se centra en que el niño al momento de escribir su nombre con diversos propósitos  identifica el de algunos compañeros, igual que otros datos personales en diversos documentos. El dictado de palabras ayuda mucho tanto a la escritura como a la oralidad. </a:t>
            </a:r>
            <a:r>
              <a:rPr lang="es-MX" dirty="0" smtClean="0"/>
              <a:t>Algunas actividades para estimular el conocimiento de las letras y sus sonidos son: veo, veo, galletas de letras, en el baño y canciones con letras y números. </a:t>
            </a:r>
          </a:p>
          <a:p>
            <a:endParaRPr lang="es-MX" dirty="0"/>
          </a:p>
          <a:p>
            <a:r>
              <a:rPr lang="es-MX" dirty="0" smtClean="0"/>
              <a:t>La </a:t>
            </a:r>
            <a:r>
              <a:rPr lang="es-MX" b="1" dirty="0" smtClean="0"/>
              <a:t>lectura</a:t>
            </a:r>
            <a:r>
              <a:rPr lang="es-MX" dirty="0" smtClean="0"/>
              <a:t> en el aula debe estar orientada por la curiosidad y no como asignación escolar. Los </a:t>
            </a:r>
            <a:r>
              <a:rPr lang="es-MX" dirty="0" smtClean="0"/>
              <a:t>libros </a:t>
            </a:r>
            <a:r>
              <a:rPr lang="es-MX" dirty="0"/>
              <a:t>con imágenes grandes y </a:t>
            </a:r>
            <a:r>
              <a:rPr lang="es-MX" dirty="0" smtClean="0"/>
              <a:t>bellas motivan </a:t>
            </a:r>
            <a:r>
              <a:rPr lang="es-MX" dirty="0"/>
              <a:t>al niño ha aventurarse a la lectura. Las </a:t>
            </a:r>
            <a:r>
              <a:rPr lang="es-MX" dirty="0" smtClean="0"/>
              <a:t>imágenes son ese </a:t>
            </a:r>
            <a:r>
              <a:rPr lang="es-MX" dirty="0"/>
              <a:t>apoyo en esta etapa infantil, ya que le </a:t>
            </a:r>
            <a:r>
              <a:rPr lang="es-MX" dirty="0" smtClean="0"/>
              <a:t>permite </a:t>
            </a:r>
            <a:r>
              <a:rPr lang="es-MX" dirty="0"/>
              <a:t>al infante conocer la lectura de manera visual y de manera escrita</a:t>
            </a:r>
            <a:endParaRPr lang="es-MX" dirty="0" smtClean="0"/>
          </a:p>
          <a:p>
            <a:r>
              <a:rPr lang="es-MX" dirty="0" smtClean="0"/>
              <a:t>La lectura se centra en que el niño al momento de leer los textos seleccionados con el apoyo del docente, adquiere autonomía para hacerlo por sí mismo a lo largo del grado, igual que expresa qué comprendió de la lectura de cada texto. Escuchar la lectura de cuentos infantiles ayuda a que vuele su imaginación. Cantar, leer y reescribir canciones y rondas infantiles involucra la oralidad, lectura y escritura. </a:t>
            </a:r>
          </a:p>
        </p:txBody>
      </p:sp>
    </p:spTree>
    <p:extLst>
      <p:ext uri="{BB962C8B-B14F-4D97-AF65-F5344CB8AC3E}">
        <p14:creationId xmlns:p14="http://schemas.microsoft.com/office/powerpoint/2010/main" val="277467816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TotalTime>
  <Words>1179</Words>
  <Application>Microsoft Office PowerPoint</Application>
  <PresentationFormat>Panorámica</PresentationFormat>
  <Paragraphs>27</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 BLANCA</vt:lpstr>
      <vt:lpstr>AR CARTER</vt: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 de la garza</dc:creator>
  <cp:lastModifiedBy>gabriel de la garza</cp:lastModifiedBy>
  <cp:revision>34</cp:revision>
  <dcterms:created xsi:type="dcterms:W3CDTF">2020-05-06T22:04:05Z</dcterms:created>
  <dcterms:modified xsi:type="dcterms:W3CDTF">2020-05-07T03:54:31Z</dcterms:modified>
</cp:coreProperties>
</file>