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9" r:id="rId2"/>
    <p:sldId id="260" r:id="rId3"/>
    <p:sldId id="261" r:id="rId4"/>
    <p:sldId id="258" r:id="rId5"/>
  </p:sldIdLst>
  <p:sldSz cx="14400213" cy="8999538"/>
  <p:notesSz cx="6858000" cy="9144000"/>
  <p:defaultTextStyle>
    <a:defPPr>
      <a:defRPr lang="es-ES"/>
    </a:defPPr>
    <a:lvl1pPr marL="0" algn="l" defTabSz="1123158" rtl="0" eaLnBrk="1" latinLnBrk="0" hangingPunct="1">
      <a:defRPr sz="2211" kern="1200">
        <a:solidFill>
          <a:schemeClr val="tx1"/>
        </a:solidFill>
        <a:latin typeface="+mn-lt"/>
        <a:ea typeface="+mn-ea"/>
        <a:cs typeface="+mn-cs"/>
      </a:defRPr>
    </a:lvl1pPr>
    <a:lvl2pPr marL="561579" algn="l" defTabSz="1123158" rtl="0" eaLnBrk="1" latinLnBrk="0" hangingPunct="1">
      <a:defRPr sz="2211" kern="1200">
        <a:solidFill>
          <a:schemeClr val="tx1"/>
        </a:solidFill>
        <a:latin typeface="+mn-lt"/>
        <a:ea typeface="+mn-ea"/>
        <a:cs typeface="+mn-cs"/>
      </a:defRPr>
    </a:lvl2pPr>
    <a:lvl3pPr marL="1123158" algn="l" defTabSz="1123158" rtl="0" eaLnBrk="1" latinLnBrk="0" hangingPunct="1">
      <a:defRPr sz="2211" kern="1200">
        <a:solidFill>
          <a:schemeClr val="tx1"/>
        </a:solidFill>
        <a:latin typeface="+mn-lt"/>
        <a:ea typeface="+mn-ea"/>
        <a:cs typeface="+mn-cs"/>
      </a:defRPr>
    </a:lvl3pPr>
    <a:lvl4pPr marL="1684736" algn="l" defTabSz="1123158" rtl="0" eaLnBrk="1" latinLnBrk="0" hangingPunct="1">
      <a:defRPr sz="2211" kern="1200">
        <a:solidFill>
          <a:schemeClr val="tx1"/>
        </a:solidFill>
        <a:latin typeface="+mn-lt"/>
        <a:ea typeface="+mn-ea"/>
        <a:cs typeface="+mn-cs"/>
      </a:defRPr>
    </a:lvl4pPr>
    <a:lvl5pPr marL="2246315" algn="l" defTabSz="1123158" rtl="0" eaLnBrk="1" latinLnBrk="0" hangingPunct="1">
      <a:defRPr sz="2211" kern="1200">
        <a:solidFill>
          <a:schemeClr val="tx1"/>
        </a:solidFill>
        <a:latin typeface="+mn-lt"/>
        <a:ea typeface="+mn-ea"/>
        <a:cs typeface="+mn-cs"/>
      </a:defRPr>
    </a:lvl5pPr>
    <a:lvl6pPr marL="2807894" algn="l" defTabSz="1123158" rtl="0" eaLnBrk="1" latinLnBrk="0" hangingPunct="1">
      <a:defRPr sz="2211" kern="1200">
        <a:solidFill>
          <a:schemeClr val="tx1"/>
        </a:solidFill>
        <a:latin typeface="+mn-lt"/>
        <a:ea typeface="+mn-ea"/>
        <a:cs typeface="+mn-cs"/>
      </a:defRPr>
    </a:lvl6pPr>
    <a:lvl7pPr marL="3369473" algn="l" defTabSz="1123158" rtl="0" eaLnBrk="1" latinLnBrk="0" hangingPunct="1">
      <a:defRPr sz="2211" kern="1200">
        <a:solidFill>
          <a:schemeClr val="tx1"/>
        </a:solidFill>
        <a:latin typeface="+mn-lt"/>
        <a:ea typeface="+mn-ea"/>
        <a:cs typeface="+mn-cs"/>
      </a:defRPr>
    </a:lvl7pPr>
    <a:lvl8pPr marL="3931051" algn="l" defTabSz="1123158" rtl="0" eaLnBrk="1" latinLnBrk="0" hangingPunct="1">
      <a:defRPr sz="2211" kern="1200">
        <a:solidFill>
          <a:schemeClr val="tx1"/>
        </a:solidFill>
        <a:latin typeface="+mn-lt"/>
        <a:ea typeface="+mn-ea"/>
        <a:cs typeface="+mn-cs"/>
      </a:defRPr>
    </a:lvl8pPr>
    <a:lvl9pPr marL="4492630" algn="l" defTabSz="1123158" rtl="0" eaLnBrk="1" latinLnBrk="0" hangingPunct="1">
      <a:defRPr sz="2211"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7AFFF"/>
    <a:srgbClr val="99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50" d="100"/>
          <a:sy n="50" d="100"/>
        </p:scale>
        <p:origin x="1152" y="2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800027" y="1472842"/>
            <a:ext cx="10800160" cy="3133172"/>
          </a:xfrm>
        </p:spPr>
        <p:txBody>
          <a:bodyPr anchor="b"/>
          <a:lstStyle>
            <a:lvl1pPr algn="ctr">
              <a:defRPr sz="7087"/>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800027" y="4726842"/>
            <a:ext cx="10800160" cy="2172804"/>
          </a:xfrm>
        </p:spPr>
        <p:txBody>
          <a:bodyPr/>
          <a:lstStyle>
            <a:lvl1pPr marL="0" indent="0" algn="ctr">
              <a:buNone/>
              <a:defRPr sz="2835"/>
            </a:lvl1pPr>
            <a:lvl2pPr marL="539999" indent="0" algn="ctr">
              <a:buNone/>
              <a:defRPr sz="2362"/>
            </a:lvl2pPr>
            <a:lvl3pPr marL="1079998" indent="0" algn="ctr">
              <a:buNone/>
              <a:defRPr sz="2126"/>
            </a:lvl3pPr>
            <a:lvl4pPr marL="1619997" indent="0" algn="ctr">
              <a:buNone/>
              <a:defRPr sz="1890"/>
            </a:lvl4pPr>
            <a:lvl5pPr marL="2159996" indent="0" algn="ctr">
              <a:buNone/>
              <a:defRPr sz="1890"/>
            </a:lvl5pPr>
            <a:lvl6pPr marL="2699995" indent="0" algn="ctr">
              <a:buNone/>
              <a:defRPr sz="1890"/>
            </a:lvl6pPr>
            <a:lvl7pPr marL="3239994" indent="0" algn="ctr">
              <a:buNone/>
              <a:defRPr sz="1890"/>
            </a:lvl7pPr>
            <a:lvl8pPr marL="3779992" indent="0" algn="ctr">
              <a:buNone/>
              <a:defRPr sz="1890"/>
            </a:lvl8pPr>
            <a:lvl9pPr marL="4319991" indent="0" algn="ctr">
              <a:buNone/>
              <a:defRPr sz="189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129BE9B4-2C84-4D55-BDB7-FF9A9D90634C}" type="datetimeFigureOut">
              <a:rPr lang="es-ES" smtClean="0"/>
              <a:t>05/05/2020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4D1A720-CE64-469A-865B-1922863C5B89}" type="slidenum">
              <a:rPr lang="es-ES" smtClean="0"/>
              <a:t>‹Nº›</a:t>
            </a:fld>
            <a:endParaRPr lang="es-ES"/>
          </a:p>
        </p:txBody>
      </p:sp>
    </p:spTree>
    <p:extLst>
      <p:ext uri="{BB962C8B-B14F-4D97-AF65-F5344CB8AC3E}">
        <p14:creationId xmlns:p14="http://schemas.microsoft.com/office/powerpoint/2010/main" val="336583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29BE9B4-2C84-4D55-BDB7-FF9A9D90634C}" type="datetimeFigureOut">
              <a:rPr lang="es-ES" smtClean="0"/>
              <a:t>05/05/2020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4D1A720-CE64-469A-865B-1922863C5B89}" type="slidenum">
              <a:rPr lang="es-ES" smtClean="0"/>
              <a:t>‹Nº›</a:t>
            </a:fld>
            <a:endParaRPr lang="es-ES"/>
          </a:p>
        </p:txBody>
      </p:sp>
    </p:spTree>
    <p:extLst>
      <p:ext uri="{BB962C8B-B14F-4D97-AF65-F5344CB8AC3E}">
        <p14:creationId xmlns:p14="http://schemas.microsoft.com/office/powerpoint/2010/main" val="2178083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305152" y="479142"/>
            <a:ext cx="3105046" cy="7626692"/>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990015" y="479142"/>
            <a:ext cx="9135135" cy="7626692"/>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29BE9B4-2C84-4D55-BDB7-FF9A9D90634C}" type="datetimeFigureOut">
              <a:rPr lang="es-ES" smtClean="0"/>
              <a:t>05/05/2020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4D1A720-CE64-469A-865B-1922863C5B89}" type="slidenum">
              <a:rPr lang="es-ES" smtClean="0"/>
              <a:t>‹Nº›</a:t>
            </a:fld>
            <a:endParaRPr lang="es-ES"/>
          </a:p>
        </p:txBody>
      </p:sp>
    </p:spTree>
    <p:extLst>
      <p:ext uri="{BB962C8B-B14F-4D97-AF65-F5344CB8AC3E}">
        <p14:creationId xmlns:p14="http://schemas.microsoft.com/office/powerpoint/2010/main" val="13450491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29BE9B4-2C84-4D55-BDB7-FF9A9D90634C}" type="datetimeFigureOut">
              <a:rPr lang="es-ES" smtClean="0"/>
              <a:t>05/05/2020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4D1A720-CE64-469A-865B-1922863C5B89}" type="slidenum">
              <a:rPr lang="es-ES" smtClean="0"/>
              <a:t>‹Nº›</a:t>
            </a:fld>
            <a:endParaRPr lang="es-ES"/>
          </a:p>
        </p:txBody>
      </p:sp>
    </p:spTree>
    <p:extLst>
      <p:ext uri="{BB962C8B-B14F-4D97-AF65-F5344CB8AC3E}">
        <p14:creationId xmlns:p14="http://schemas.microsoft.com/office/powerpoint/2010/main" val="2116171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982514" y="2243636"/>
            <a:ext cx="12420184" cy="3743557"/>
          </a:xfrm>
        </p:spPr>
        <p:txBody>
          <a:bodyPr anchor="b"/>
          <a:lstStyle>
            <a:lvl1pPr>
              <a:defRPr sz="7087"/>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82514" y="6022609"/>
            <a:ext cx="12420184" cy="1968648"/>
          </a:xfrm>
        </p:spPr>
        <p:txBody>
          <a:bodyPr/>
          <a:lstStyle>
            <a:lvl1pPr marL="0" indent="0">
              <a:buNone/>
              <a:defRPr sz="2835">
                <a:solidFill>
                  <a:schemeClr val="tx1">
                    <a:tint val="75000"/>
                  </a:schemeClr>
                </a:solidFill>
              </a:defRPr>
            </a:lvl1pPr>
            <a:lvl2pPr marL="539999" indent="0">
              <a:buNone/>
              <a:defRPr sz="2362">
                <a:solidFill>
                  <a:schemeClr val="tx1">
                    <a:tint val="75000"/>
                  </a:schemeClr>
                </a:solidFill>
              </a:defRPr>
            </a:lvl2pPr>
            <a:lvl3pPr marL="1079998" indent="0">
              <a:buNone/>
              <a:defRPr sz="2126">
                <a:solidFill>
                  <a:schemeClr val="tx1">
                    <a:tint val="75000"/>
                  </a:schemeClr>
                </a:solidFill>
              </a:defRPr>
            </a:lvl3pPr>
            <a:lvl4pPr marL="1619997" indent="0">
              <a:buNone/>
              <a:defRPr sz="1890">
                <a:solidFill>
                  <a:schemeClr val="tx1">
                    <a:tint val="75000"/>
                  </a:schemeClr>
                </a:solidFill>
              </a:defRPr>
            </a:lvl4pPr>
            <a:lvl5pPr marL="2159996" indent="0">
              <a:buNone/>
              <a:defRPr sz="1890">
                <a:solidFill>
                  <a:schemeClr val="tx1">
                    <a:tint val="75000"/>
                  </a:schemeClr>
                </a:solidFill>
              </a:defRPr>
            </a:lvl5pPr>
            <a:lvl6pPr marL="2699995" indent="0">
              <a:buNone/>
              <a:defRPr sz="1890">
                <a:solidFill>
                  <a:schemeClr val="tx1">
                    <a:tint val="75000"/>
                  </a:schemeClr>
                </a:solidFill>
              </a:defRPr>
            </a:lvl6pPr>
            <a:lvl7pPr marL="3239994" indent="0">
              <a:buNone/>
              <a:defRPr sz="1890">
                <a:solidFill>
                  <a:schemeClr val="tx1">
                    <a:tint val="75000"/>
                  </a:schemeClr>
                </a:solidFill>
              </a:defRPr>
            </a:lvl7pPr>
            <a:lvl8pPr marL="3779992" indent="0">
              <a:buNone/>
              <a:defRPr sz="1890">
                <a:solidFill>
                  <a:schemeClr val="tx1">
                    <a:tint val="75000"/>
                  </a:schemeClr>
                </a:solidFill>
              </a:defRPr>
            </a:lvl8pPr>
            <a:lvl9pPr marL="4319991" indent="0">
              <a:buNone/>
              <a:defRPr sz="189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129BE9B4-2C84-4D55-BDB7-FF9A9D90634C}" type="datetimeFigureOut">
              <a:rPr lang="es-ES" smtClean="0"/>
              <a:t>05/05/2020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4D1A720-CE64-469A-865B-1922863C5B89}" type="slidenum">
              <a:rPr lang="es-ES" smtClean="0"/>
              <a:t>‹Nº›</a:t>
            </a:fld>
            <a:endParaRPr lang="es-ES"/>
          </a:p>
        </p:txBody>
      </p:sp>
    </p:spTree>
    <p:extLst>
      <p:ext uri="{BB962C8B-B14F-4D97-AF65-F5344CB8AC3E}">
        <p14:creationId xmlns:p14="http://schemas.microsoft.com/office/powerpoint/2010/main" val="204330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990014" y="2395710"/>
            <a:ext cx="6120091" cy="5710124"/>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290108" y="2395710"/>
            <a:ext cx="6120091" cy="5710124"/>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129BE9B4-2C84-4D55-BDB7-FF9A9D90634C}" type="datetimeFigureOut">
              <a:rPr lang="es-ES" smtClean="0"/>
              <a:t>05/05/2020</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E4D1A720-CE64-469A-865B-1922863C5B89}" type="slidenum">
              <a:rPr lang="es-ES" smtClean="0"/>
              <a:t>‹Nº›</a:t>
            </a:fld>
            <a:endParaRPr lang="es-ES"/>
          </a:p>
        </p:txBody>
      </p:sp>
    </p:spTree>
    <p:extLst>
      <p:ext uri="{BB962C8B-B14F-4D97-AF65-F5344CB8AC3E}">
        <p14:creationId xmlns:p14="http://schemas.microsoft.com/office/powerpoint/2010/main" val="2127795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991890" y="479143"/>
            <a:ext cx="12420184" cy="1739495"/>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91891" y="2206137"/>
            <a:ext cx="6091965" cy="1081194"/>
          </a:xfrm>
        </p:spPr>
        <p:txBody>
          <a:bodyPr anchor="b"/>
          <a:lstStyle>
            <a:lvl1pPr marL="0" indent="0">
              <a:buNone/>
              <a:defRPr sz="2835" b="1"/>
            </a:lvl1pPr>
            <a:lvl2pPr marL="539999" indent="0">
              <a:buNone/>
              <a:defRPr sz="2362" b="1"/>
            </a:lvl2pPr>
            <a:lvl3pPr marL="1079998" indent="0">
              <a:buNone/>
              <a:defRPr sz="2126" b="1"/>
            </a:lvl3pPr>
            <a:lvl4pPr marL="1619997" indent="0">
              <a:buNone/>
              <a:defRPr sz="1890" b="1"/>
            </a:lvl4pPr>
            <a:lvl5pPr marL="2159996" indent="0">
              <a:buNone/>
              <a:defRPr sz="1890" b="1"/>
            </a:lvl5pPr>
            <a:lvl6pPr marL="2699995" indent="0">
              <a:buNone/>
              <a:defRPr sz="1890" b="1"/>
            </a:lvl6pPr>
            <a:lvl7pPr marL="3239994" indent="0">
              <a:buNone/>
              <a:defRPr sz="1890" b="1"/>
            </a:lvl7pPr>
            <a:lvl8pPr marL="3779992" indent="0">
              <a:buNone/>
              <a:defRPr sz="1890" b="1"/>
            </a:lvl8pPr>
            <a:lvl9pPr marL="4319991" indent="0">
              <a:buNone/>
              <a:defRPr sz="1890" b="1"/>
            </a:lvl9pPr>
          </a:lstStyle>
          <a:p>
            <a:pPr lvl="0"/>
            <a:r>
              <a:rPr lang="es-ES" smtClean="0"/>
              <a:t>Haga clic para modificar el estilo de texto del patrón</a:t>
            </a:r>
          </a:p>
        </p:txBody>
      </p:sp>
      <p:sp>
        <p:nvSpPr>
          <p:cNvPr id="4" name="Content Placeholder 3"/>
          <p:cNvSpPr>
            <a:spLocks noGrp="1"/>
          </p:cNvSpPr>
          <p:nvPr>
            <p:ph sz="half" idx="2"/>
          </p:nvPr>
        </p:nvSpPr>
        <p:spPr>
          <a:xfrm>
            <a:off x="991891" y="3287331"/>
            <a:ext cx="6091965" cy="4835169"/>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290108" y="2206137"/>
            <a:ext cx="6121966" cy="1081194"/>
          </a:xfrm>
        </p:spPr>
        <p:txBody>
          <a:bodyPr anchor="b"/>
          <a:lstStyle>
            <a:lvl1pPr marL="0" indent="0">
              <a:buNone/>
              <a:defRPr sz="2835" b="1"/>
            </a:lvl1pPr>
            <a:lvl2pPr marL="539999" indent="0">
              <a:buNone/>
              <a:defRPr sz="2362" b="1"/>
            </a:lvl2pPr>
            <a:lvl3pPr marL="1079998" indent="0">
              <a:buNone/>
              <a:defRPr sz="2126" b="1"/>
            </a:lvl3pPr>
            <a:lvl4pPr marL="1619997" indent="0">
              <a:buNone/>
              <a:defRPr sz="1890" b="1"/>
            </a:lvl4pPr>
            <a:lvl5pPr marL="2159996" indent="0">
              <a:buNone/>
              <a:defRPr sz="1890" b="1"/>
            </a:lvl5pPr>
            <a:lvl6pPr marL="2699995" indent="0">
              <a:buNone/>
              <a:defRPr sz="1890" b="1"/>
            </a:lvl6pPr>
            <a:lvl7pPr marL="3239994" indent="0">
              <a:buNone/>
              <a:defRPr sz="1890" b="1"/>
            </a:lvl7pPr>
            <a:lvl8pPr marL="3779992" indent="0">
              <a:buNone/>
              <a:defRPr sz="1890" b="1"/>
            </a:lvl8pPr>
            <a:lvl9pPr marL="4319991" indent="0">
              <a:buNone/>
              <a:defRPr sz="189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7290108" y="3287331"/>
            <a:ext cx="6121966" cy="4835169"/>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129BE9B4-2C84-4D55-BDB7-FF9A9D90634C}" type="datetimeFigureOut">
              <a:rPr lang="es-ES" smtClean="0"/>
              <a:t>05/05/2020</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E4D1A720-CE64-469A-865B-1922863C5B89}" type="slidenum">
              <a:rPr lang="es-ES" smtClean="0"/>
              <a:t>‹Nº›</a:t>
            </a:fld>
            <a:endParaRPr lang="es-ES"/>
          </a:p>
        </p:txBody>
      </p:sp>
    </p:spTree>
    <p:extLst>
      <p:ext uri="{BB962C8B-B14F-4D97-AF65-F5344CB8AC3E}">
        <p14:creationId xmlns:p14="http://schemas.microsoft.com/office/powerpoint/2010/main" val="2880741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129BE9B4-2C84-4D55-BDB7-FF9A9D90634C}" type="datetimeFigureOut">
              <a:rPr lang="es-ES" smtClean="0"/>
              <a:t>05/05/2020</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E4D1A720-CE64-469A-865B-1922863C5B89}" type="slidenum">
              <a:rPr lang="es-ES" smtClean="0"/>
              <a:t>‹Nº›</a:t>
            </a:fld>
            <a:endParaRPr lang="es-ES"/>
          </a:p>
        </p:txBody>
      </p:sp>
    </p:spTree>
    <p:extLst>
      <p:ext uri="{BB962C8B-B14F-4D97-AF65-F5344CB8AC3E}">
        <p14:creationId xmlns:p14="http://schemas.microsoft.com/office/powerpoint/2010/main" val="142672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9BE9B4-2C84-4D55-BDB7-FF9A9D90634C}" type="datetimeFigureOut">
              <a:rPr lang="es-ES" smtClean="0"/>
              <a:t>05/05/2020</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E4D1A720-CE64-469A-865B-1922863C5B89}" type="slidenum">
              <a:rPr lang="es-ES" smtClean="0"/>
              <a:t>‹Nº›</a:t>
            </a:fld>
            <a:endParaRPr lang="es-ES"/>
          </a:p>
        </p:txBody>
      </p:sp>
    </p:spTree>
    <p:extLst>
      <p:ext uri="{BB962C8B-B14F-4D97-AF65-F5344CB8AC3E}">
        <p14:creationId xmlns:p14="http://schemas.microsoft.com/office/powerpoint/2010/main" val="1574138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991891" y="599969"/>
            <a:ext cx="4644443" cy="2099892"/>
          </a:xfrm>
        </p:spPr>
        <p:txBody>
          <a:bodyPr anchor="b"/>
          <a:lstStyle>
            <a:lvl1pPr>
              <a:defRPr sz="378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121966" y="1295767"/>
            <a:ext cx="7290108" cy="6395505"/>
          </a:xfrm>
        </p:spPr>
        <p:txBody>
          <a:bodyPr/>
          <a:lstStyle>
            <a:lvl1pPr>
              <a:defRPr sz="3780"/>
            </a:lvl1pPr>
            <a:lvl2pPr>
              <a:defRPr sz="3307"/>
            </a:lvl2pPr>
            <a:lvl3pPr>
              <a:defRPr sz="2835"/>
            </a:lvl3pPr>
            <a:lvl4pPr>
              <a:defRPr sz="2362"/>
            </a:lvl4pPr>
            <a:lvl5pPr>
              <a:defRPr sz="2362"/>
            </a:lvl5pPr>
            <a:lvl6pPr>
              <a:defRPr sz="2362"/>
            </a:lvl6pPr>
            <a:lvl7pPr>
              <a:defRPr sz="2362"/>
            </a:lvl7pPr>
            <a:lvl8pPr>
              <a:defRPr sz="2362"/>
            </a:lvl8pPr>
            <a:lvl9pPr>
              <a:defRPr sz="2362"/>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991891" y="2699862"/>
            <a:ext cx="4644443" cy="5001827"/>
          </a:xfrm>
        </p:spPr>
        <p:txBody>
          <a:bodyPr/>
          <a:lstStyle>
            <a:lvl1pPr marL="0" indent="0">
              <a:buNone/>
              <a:defRPr sz="1890"/>
            </a:lvl1pPr>
            <a:lvl2pPr marL="539999" indent="0">
              <a:buNone/>
              <a:defRPr sz="1654"/>
            </a:lvl2pPr>
            <a:lvl3pPr marL="1079998" indent="0">
              <a:buNone/>
              <a:defRPr sz="1417"/>
            </a:lvl3pPr>
            <a:lvl4pPr marL="1619997" indent="0">
              <a:buNone/>
              <a:defRPr sz="1181"/>
            </a:lvl4pPr>
            <a:lvl5pPr marL="2159996" indent="0">
              <a:buNone/>
              <a:defRPr sz="1181"/>
            </a:lvl5pPr>
            <a:lvl6pPr marL="2699995" indent="0">
              <a:buNone/>
              <a:defRPr sz="1181"/>
            </a:lvl6pPr>
            <a:lvl7pPr marL="3239994" indent="0">
              <a:buNone/>
              <a:defRPr sz="1181"/>
            </a:lvl7pPr>
            <a:lvl8pPr marL="3779992" indent="0">
              <a:buNone/>
              <a:defRPr sz="1181"/>
            </a:lvl8pPr>
            <a:lvl9pPr marL="4319991" indent="0">
              <a:buNone/>
              <a:defRPr sz="1181"/>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129BE9B4-2C84-4D55-BDB7-FF9A9D90634C}" type="datetimeFigureOut">
              <a:rPr lang="es-ES" smtClean="0"/>
              <a:t>05/05/2020</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E4D1A720-CE64-469A-865B-1922863C5B89}" type="slidenum">
              <a:rPr lang="es-ES" smtClean="0"/>
              <a:t>‹Nº›</a:t>
            </a:fld>
            <a:endParaRPr lang="es-ES"/>
          </a:p>
        </p:txBody>
      </p:sp>
    </p:spTree>
    <p:extLst>
      <p:ext uri="{BB962C8B-B14F-4D97-AF65-F5344CB8AC3E}">
        <p14:creationId xmlns:p14="http://schemas.microsoft.com/office/powerpoint/2010/main" val="1624880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991891" y="599969"/>
            <a:ext cx="4644443" cy="2099892"/>
          </a:xfrm>
        </p:spPr>
        <p:txBody>
          <a:bodyPr anchor="b"/>
          <a:lstStyle>
            <a:lvl1pPr>
              <a:defRPr sz="378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121966" y="1295767"/>
            <a:ext cx="7290108" cy="6395505"/>
          </a:xfrm>
        </p:spPr>
        <p:txBody>
          <a:bodyPr anchor="t"/>
          <a:lstStyle>
            <a:lvl1pPr marL="0" indent="0">
              <a:buNone/>
              <a:defRPr sz="3780"/>
            </a:lvl1pPr>
            <a:lvl2pPr marL="539999" indent="0">
              <a:buNone/>
              <a:defRPr sz="3307"/>
            </a:lvl2pPr>
            <a:lvl3pPr marL="1079998" indent="0">
              <a:buNone/>
              <a:defRPr sz="2835"/>
            </a:lvl3pPr>
            <a:lvl4pPr marL="1619997" indent="0">
              <a:buNone/>
              <a:defRPr sz="2362"/>
            </a:lvl4pPr>
            <a:lvl5pPr marL="2159996" indent="0">
              <a:buNone/>
              <a:defRPr sz="2362"/>
            </a:lvl5pPr>
            <a:lvl6pPr marL="2699995" indent="0">
              <a:buNone/>
              <a:defRPr sz="2362"/>
            </a:lvl6pPr>
            <a:lvl7pPr marL="3239994" indent="0">
              <a:buNone/>
              <a:defRPr sz="2362"/>
            </a:lvl7pPr>
            <a:lvl8pPr marL="3779992" indent="0">
              <a:buNone/>
              <a:defRPr sz="2362"/>
            </a:lvl8pPr>
            <a:lvl9pPr marL="4319991" indent="0">
              <a:buNone/>
              <a:defRPr sz="2362"/>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991891" y="2699862"/>
            <a:ext cx="4644443" cy="5001827"/>
          </a:xfrm>
        </p:spPr>
        <p:txBody>
          <a:bodyPr/>
          <a:lstStyle>
            <a:lvl1pPr marL="0" indent="0">
              <a:buNone/>
              <a:defRPr sz="1890"/>
            </a:lvl1pPr>
            <a:lvl2pPr marL="539999" indent="0">
              <a:buNone/>
              <a:defRPr sz="1654"/>
            </a:lvl2pPr>
            <a:lvl3pPr marL="1079998" indent="0">
              <a:buNone/>
              <a:defRPr sz="1417"/>
            </a:lvl3pPr>
            <a:lvl4pPr marL="1619997" indent="0">
              <a:buNone/>
              <a:defRPr sz="1181"/>
            </a:lvl4pPr>
            <a:lvl5pPr marL="2159996" indent="0">
              <a:buNone/>
              <a:defRPr sz="1181"/>
            </a:lvl5pPr>
            <a:lvl6pPr marL="2699995" indent="0">
              <a:buNone/>
              <a:defRPr sz="1181"/>
            </a:lvl6pPr>
            <a:lvl7pPr marL="3239994" indent="0">
              <a:buNone/>
              <a:defRPr sz="1181"/>
            </a:lvl7pPr>
            <a:lvl8pPr marL="3779992" indent="0">
              <a:buNone/>
              <a:defRPr sz="1181"/>
            </a:lvl8pPr>
            <a:lvl9pPr marL="4319991" indent="0">
              <a:buNone/>
              <a:defRPr sz="1181"/>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129BE9B4-2C84-4D55-BDB7-FF9A9D90634C}" type="datetimeFigureOut">
              <a:rPr lang="es-ES" smtClean="0"/>
              <a:t>05/05/2020</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E4D1A720-CE64-469A-865B-1922863C5B89}" type="slidenum">
              <a:rPr lang="es-ES" smtClean="0"/>
              <a:t>‹Nº›</a:t>
            </a:fld>
            <a:endParaRPr lang="es-ES"/>
          </a:p>
        </p:txBody>
      </p:sp>
    </p:spTree>
    <p:extLst>
      <p:ext uri="{BB962C8B-B14F-4D97-AF65-F5344CB8AC3E}">
        <p14:creationId xmlns:p14="http://schemas.microsoft.com/office/powerpoint/2010/main" val="3328060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90015" y="479143"/>
            <a:ext cx="12420184" cy="1739495"/>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90015" y="2395710"/>
            <a:ext cx="12420184" cy="5710124"/>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990015" y="8341239"/>
            <a:ext cx="3240048" cy="479142"/>
          </a:xfrm>
          <a:prstGeom prst="rect">
            <a:avLst/>
          </a:prstGeom>
        </p:spPr>
        <p:txBody>
          <a:bodyPr vert="horz" lIns="91440" tIns="45720" rIns="91440" bIns="45720" rtlCol="0" anchor="ctr"/>
          <a:lstStyle>
            <a:lvl1pPr algn="l">
              <a:defRPr sz="1417">
                <a:solidFill>
                  <a:schemeClr val="tx1">
                    <a:tint val="75000"/>
                  </a:schemeClr>
                </a:solidFill>
              </a:defRPr>
            </a:lvl1pPr>
          </a:lstStyle>
          <a:p>
            <a:fld id="{129BE9B4-2C84-4D55-BDB7-FF9A9D90634C}" type="datetimeFigureOut">
              <a:rPr lang="es-ES" smtClean="0"/>
              <a:t>05/05/2020</a:t>
            </a:fld>
            <a:endParaRPr lang="es-ES"/>
          </a:p>
        </p:txBody>
      </p:sp>
      <p:sp>
        <p:nvSpPr>
          <p:cNvPr id="5" name="Footer Placeholder 4"/>
          <p:cNvSpPr>
            <a:spLocks noGrp="1"/>
          </p:cNvSpPr>
          <p:nvPr>
            <p:ph type="ftr" sz="quarter" idx="3"/>
          </p:nvPr>
        </p:nvSpPr>
        <p:spPr>
          <a:xfrm>
            <a:off x="4770071" y="8341239"/>
            <a:ext cx="4860072" cy="479142"/>
          </a:xfrm>
          <a:prstGeom prst="rect">
            <a:avLst/>
          </a:prstGeom>
        </p:spPr>
        <p:txBody>
          <a:bodyPr vert="horz" lIns="91440" tIns="45720" rIns="91440" bIns="45720" rtlCol="0" anchor="ctr"/>
          <a:lstStyle>
            <a:lvl1pPr algn="ctr">
              <a:defRPr sz="1417">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10170150" y="8341239"/>
            <a:ext cx="3240048" cy="479142"/>
          </a:xfrm>
          <a:prstGeom prst="rect">
            <a:avLst/>
          </a:prstGeom>
        </p:spPr>
        <p:txBody>
          <a:bodyPr vert="horz" lIns="91440" tIns="45720" rIns="91440" bIns="45720" rtlCol="0" anchor="ctr"/>
          <a:lstStyle>
            <a:lvl1pPr algn="r">
              <a:defRPr sz="1417">
                <a:solidFill>
                  <a:schemeClr val="tx1">
                    <a:tint val="75000"/>
                  </a:schemeClr>
                </a:solidFill>
              </a:defRPr>
            </a:lvl1pPr>
          </a:lstStyle>
          <a:p>
            <a:fld id="{E4D1A720-CE64-469A-865B-1922863C5B89}" type="slidenum">
              <a:rPr lang="es-ES" smtClean="0"/>
              <a:t>‹Nº›</a:t>
            </a:fld>
            <a:endParaRPr lang="es-ES"/>
          </a:p>
        </p:txBody>
      </p:sp>
    </p:spTree>
    <p:extLst>
      <p:ext uri="{BB962C8B-B14F-4D97-AF65-F5344CB8AC3E}">
        <p14:creationId xmlns:p14="http://schemas.microsoft.com/office/powerpoint/2010/main" val="384723897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079998" rtl="0" eaLnBrk="1" latinLnBrk="0" hangingPunct="1">
        <a:lnSpc>
          <a:spcPct val="90000"/>
        </a:lnSpc>
        <a:spcBef>
          <a:spcPct val="0"/>
        </a:spcBef>
        <a:buNone/>
        <a:defRPr sz="5197" kern="1200">
          <a:solidFill>
            <a:schemeClr val="tx1"/>
          </a:solidFill>
          <a:latin typeface="+mj-lt"/>
          <a:ea typeface="+mj-ea"/>
          <a:cs typeface="+mj-cs"/>
        </a:defRPr>
      </a:lvl1pPr>
    </p:titleStyle>
    <p:bodyStyle>
      <a:lvl1pPr marL="269999" indent="-269999" algn="l" defTabSz="1079998" rtl="0" eaLnBrk="1" latinLnBrk="0" hangingPunct="1">
        <a:lnSpc>
          <a:spcPct val="90000"/>
        </a:lnSpc>
        <a:spcBef>
          <a:spcPts val="1181"/>
        </a:spcBef>
        <a:buFont typeface="Arial" panose="020B0604020202020204" pitchFamily="34" charset="0"/>
        <a:buChar char="•"/>
        <a:defRPr sz="3307" kern="1200">
          <a:solidFill>
            <a:schemeClr val="tx1"/>
          </a:solidFill>
          <a:latin typeface="+mn-lt"/>
          <a:ea typeface="+mn-ea"/>
          <a:cs typeface="+mn-cs"/>
        </a:defRPr>
      </a:lvl1pPr>
      <a:lvl2pPr marL="809998" indent="-269999" algn="l" defTabSz="1079998" rtl="0" eaLnBrk="1" latinLnBrk="0" hangingPunct="1">
        <a:lnSpc>
          <a:spcPct val="90000"/>
        </a:lnSpc>
        <a:spcBef>
          <a:spcPts val="591"/>
        </a:spcBef>
        <a:buFont typeface="Arial" panose="020B0604020202020204" pitchFamily="34" charset="0"/>
        <a:buChar char="•"/>
        <a:defRPr sz="2835" kern="1200">
          <a:solidFill>
            <a:schemeClr val="tx1"/>
          </a:solidFill>
          <a:latin typeface="+mn-lt"/>
          <a:ea typeface="+mn-ea"/>
          <a:cs typeface="+mn-cs"/>
        </a:defRPr>
      </a:lvl2pPr>
      <a:lvl3pPr marL="1349997" indent="-269999" algn="l" defTabSz="1079998" rtl="0" eaLnBrk="1" latinLnBrk="0" hangingPunct="1">
        <a:lnSpc>
          <a:spcPct val="90000"/>
        </a:lnSpc>
        <a:spcBef>
          <a:spcPts val="591"/>
        </a:spcBef>
        <a:buFont typeface="Arial" panose="020B0604020202020204" pitchFamily="34" charset="0"/>
        <a:buChar char="•"/>
        <a:defRPr sz="2362" kern="1200">
          <a:solidFill>
            <a:schemeClr val="tx1"/>
          </a:solidFill>
          <a:latin typeface="+mn-lt"/>
          <a:ea typeface="+mn-ea"/>
          <a:cs typeface="+mn-cs"/>
        </a:defRPr>
      </a:lvl3pPr>
      <a:lvl4pPr marL="1889996" indent="-269999" algn="l" defTabSz="1079998"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4pPr>
      <a:lvl5pPr marL="2429995" indent="-269999" algn="l" defTabSz="1079998"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5pPr>
      <a:lvl6pPr marL="2969994" indent="-269999" algn="l" defTabSz="1079998"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6pPr>
      <a:lvl7pPr marL="3509993" indent="-269999" algn="l" defTabSz="1079998"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7pPr>
      <a:lvl8pPr marL="4049992" indent="-269999" algn="l" defTabSz="1079998"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8pPr>
      <a:lvl9pPr marL="4589991" indent="-269999" algn="l" defTabSz="1079998"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9pPr>
    </p:bodyStyle>
    <p:otherStyle>
      <a:defPPr>
        <a:defRPr lang="en-US"/>
      </a:defPPr>
      <a:lvl1pPr marL="0" algn="l" defTabSz="1079998" rtl="0" eaLnBrk="1" latinLnBrk="0" hangingPunct="1">
        <a:defRPr sz="2126" kern="1200">
          <a:solidFill>
            <a:schemeClr val="tx1"/>
          </a:solidFill>
          <a:latin typeface="+mn-lt"/>
          <a:ea typeface="+mn-ea"/>
          <a:cs typeface="+mn-cs"/>
        </a:defRPr>
      </a:lvl1pPr>
      <a:lvl2pPr marL="539999" algn="l" defTabSz="1079998" rtl="0" eaLnBrk="1" latinLnBrk="0" hangingPunct="1">
        <a:defRPr sz="2126" kern="1200">
          <a:solidFill>
            <a:schemeClr val="tx1"/>
          </a:solidFill>
          <a:latin typeface="+mn-lt"/>
          <a:ea typeface="+mn-ea"/>
          <a:cs typeface="+mn-cs"/>
        </a:defRPr>
      </a:lvl2pPr>
      <a:lvl3pPr marL="1079998" algn="l" defTabSz="1079998" rtl="0" eaLnBrk="1" latinLnBrk="0" hangingPunct="1">
        <a:defRPr sz="2126" kern="1200">
          <a:solidFill>
            <a:schemeClr val="tx1"/>
          </a:solidFill>
          <a:latin typeface="+mn-lt"/>
          <a:ea typeface="+mn-ea"/>
          <a:cs typeface="+mn-cs"/>
        </a:defRPr>
      </a:lvl3pPr>
      <a:lvl4pPr marL="1619997" algn="l" defTabSz="1079998" rtl="0" eaLnBrk="1" latinLnBrk="0" hangingPunct="1">
        <a:defRPr sz="2126" kern="1200">
          <a:solidFill>
            <a:schemeClr val="tx1"/>
          </a:solidFill>
          <a:latin typeface="+mn-lt"/>
          <a:ea typeface="+mn-ea"/>
          <a:cs typeface="+mn-cs"/>
        </a:defRPr>
      </a:lvl4pPr>
      <a:lvl5pPr marL="2159996" algn="l" defTabSz="1079998" rtl="0" eaLnBrk="1" latinLnBrk="0" hangingPunct="1">
        <a:defRPr sz="2126" kern="1200">
          <a:solidFill>
            <a:schemeClr val="tx1"/>
          </a:solidFill>
          <a:latin typeface="+mn-lt"/>
          <a:ea typeface="+mn-ea"/>
          <a:cs typeface="+mn-cs"/>
        </a:defRPr>
      </a:lvl5pPr>
      <a:lvl6pPr marL="2699995" algn="l" defTabSz="1079998" rtl="0" eaLnBrk="1" latinLnBrk="0" hangingPunct="1">
        <a:defRPr sz="2126" kern="1200">
          <a:solidFill>
            <a:schemeClr val="tx1"/>
          </a:solidFill>
          <a:latin typeface="+mn-lt"/>
          <a:ea typeface="+mn-ea"/>
          <a:cs typeface="+mn-cs"/>
        </a:defRPr>
      </a:lvl6pPr>
      <a:lvl7pPr marL="3239994" algn="l" defTabSz="1079998" rtl="0" eaLnBrk="1" latinLnBrk="0" hangingPunct="1">
        <a:defRPr sz="2126" kern="1200">
          <a:solidFill>
            <a:schemeClr val="tx1"/>
          </a:solidFill>
          <a:latin typeface="+mn-lt"/>
          <a:ea typeface="+mn-ea"/>
          <a:cs typeface="+mn-cs"/>
        </a:defRPr>
      </a:lvl7pPr>
      <a:lvl8pPr marL="3779992" algn="l" defTabSz="1079998" rtl="0" eaLnBrk="1" latinLnBrk="0" hangingPunct="1">
        <a:defRPr sz="2126" kern="1200">
          <a:solidFill>
            <a:schemeClr val="tx1"/>
          </a:solidFill>
          <a:latin typeface="+mn-lt"/>
          <a:ea typeface="+mn-ea"/>
          <a:cs typeface="+mn-cs"/>
        </a:defRPr>
      </a:lvl8pPr>
      <a:lvl9pPr marL="4319991" algn="l" defTabSz="1079998" rtl="0" eaLnBrk="1" latinLnBrk="0" hangingPunct="1">
        <a:defRPr sz="212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766159" y="442707"/>
            <a:ext cx="11560374" cy="7651426"/>
          </a:xfrm>
        </p:spPr>
        <p:txBody>
          <a:bodyPr>
            <a:normAutofit lnSpcReduction="10000"/>
          </a:bodyPr>
          <a:lstStyle/>
          <a:p>
            <a:r>
              <a:rPr lang="es-ES" b="1" dirty="0" smtClean="0">
                <a:latin typeface="Arial" panose="020B0604020202020204" pitchFamily="34" charset="0"/>
                <a:cs typeface="Arial" panose="020B0604020202020204" pitchFamily="34" charset="0"/>
              </a:rPr>
              <a:t>ESCUELA NORMAL DE EUCACIÓN PREESCOLAR</a:t>
            </a:r>
          </a:p>
          <a:p>
            <a:r>
              <a:rPr lang="es-ES" sz="2600" b="1" dirty="0" smtClean="0">
                <a:latin typeface="Arial" panose="020B0604020202020204" pitchFamily="34" charset="0"/>
                <a:cs typeface="Arial" panose="020B0604020202020204" pitchFamily="34" charset="0"/>
              </a:rPr>
              <a:t>Licenciatura en educación preescolar</a:t>
            </a:r>
          </a:p>
          <a:p>
            <a:r>
              <a:rPr lang="es-ES" sz="2600" dirty="0" smtClean="0">
                <a:latin typeface="Arial" panose="020B0604020202020204" pitchFamily="34" charset="0"/>
                <a:cs typeface="Arial" panose="020B0604020202020204" pitchFamily="34" charset="0"/>
              </a:rPr>
              <a:t>Ciclo escolar 2019-2020</a:t>
            </a:r>
          </a:p>
          <a:p>
            <a:r>
              <a:rPr lang="es-ES" sz="2600" dirty="0" smtClean="0">
                <a:latin typeface="Arial" panose="020B0604020202020204" pitchFamily="34" charset="0"/>
                <a:cs typeface="Arial" panose="020B0604020202020204" pitchFamily="34" charset="0"/>
              </a:rPr>
              <a:t>Segundo semestre</a:t>
            </a:r>
          </a:p>
          <a:p>
            <a:r>
              <a:rPr lang="es-MX" sz="2400" dirty="0"/>
              <a:t/>
            </a:r>
            <a:br>
              <a:rPr lang="es-MX" sz="2400" dirty="0"/>
            </a:br>
            <a:r>
              <a:rPr lang="es-ES" sz="2300" b="1" dirty="0">
                <a:latin typeface="Arial" panose="020B0604020202020204" pitchFamily="34" charset="0"/>
                <a:cs typeface="Arial" panose="020B0604020202020204" pitchFamily="34" charset="0"/>
              </a:rPr>
              <a:t>Docente: </a:t>
            </a:r>
            <a:r>
              <a:rPr lang="es-ES" sz="2300" dirty="0">
                <a:latin typeface="Arial" panose="020B0604020202020204" pitchFamily="34" charset="0"/>
                <a:cs typeface="Arial" panose="020B0604020202020204" pitchFamily="34" charset="0"/>
              </a:rPr>
              <a:t>Silvia Banda Servín</a:t>
            </a:r>
          </a:p>
          <a:p>
            <a:r>
              <a:rPr lang="es-ES" sz="2300" b="1" dirty="0">
                <a:latin typeface="Arial" panose="020B0604020202020204" pitchFamily="34" charset="0"/>
                <a:cs typeface="Arial" panose="020B0604020202020204" pitchFamily="34" charset="0"/>
              </a:rPr>
              <a:t>Curso: </a:t>
            </a:r>
            <a:r>
              <a:rPr lang="es-ES" sz="2300" dirty="0">
                <a:latin typeface="Arial" panose="020B0604020202020204" pitchFamily="34" charset="0"/>
                <a:cs typeface="Arial" panose="020B0604020202020204" pitchFamily="34" charset="0"/>
              </a:rPr>
              <a:t>Prácticas sociales del lenguaje</a:t>
            </a:r>
          </a:p>
          <a:p>
            <a:r>
              <a:rPr lang="es-ES" sz="2300" b="1" dirty="0">
                <a:latin typeface="Arial" panose="020B0604020202020204" pitchFamily="34" charset="0"/>
                <a:cs typeface="Arial" panose="020B0604020202020204" pitchFamily="34" charset="0"/>
              </a:rPr>
              <a:t>Unidad II:</a:t>
            </a:r>
          </a:p>
          <a:p>
            <a:r>
              <a:rPr lang="es-MX" sz="2300" dirty="0">
                <a:solidFill>
                  <a:srgbClr val="000000"/>
                </a:solidFill>
                <a:latin typeface="Arial" panose="020B0604020202020204" pitchFamily="34" charset="0"/>
                <a:cs typeface="Arial" panose="020B0604020202020204" pitchFamily="34" charset="0"/>
              </a:rPr>
              <a:t>investigación sobre el enfoque de planes y programas de estudio del español en educación básica, en el nivel preescolar</a:t>
            </a:r>
            <a:r>
              <a:rPr lang="es-MX" sz="2300" dirty="0" smtClean="0">
                <a:solidFill>
                  <a:srgbClr val="000000"/>
                </a:solidFill>
                <a:latin typeface="Arial" panose="020B0604020202020204" pitchFamily="34" charset="0"/>
                <a:cs typeface="Arial" panose="020B0604020202020204" pitchFamily="34" charset="0"/>
              </a:rPr>
              <a:t>.</a:t>
            </a:r>
          </a:p>
          <a:p>
            <a:r>
              <a:rPr lang="es-MX" sz="2300" b="1" dirty="0" smtClean="0">
                <a:solidFill>
                  <a:srgbClr val="000000"/>
                </a:solidFill>
                <a:latin typeface="Arial" panose="020B0604020202020204" pitchFamily="34" charset="0"/>
                <a:cs typeface="Arial" panose="020B0604020202020204" pitchFamily="34" charset="0"/>
              </a:rPr>
              <a:t>Competencias:</a:t>
            </a:r>
            <a:r>
              <a:rPr lang="es-MX" sz="2300" dirty="0">
                <a:solidFill>
                  <a:srgbClr val="000000"/>
                </a:solidFill>
                <a:latin typeface="Arial" panose="020B0604020202020204" pitchFamily="34" charset="0"/>
                <a:cs typeface="Arial" panose="020B0604020202020204" pitchFamily="34" charset="0"/>
              </a:rPr>
              <a:t/>
            </a:r>
            <a:br>
              <a:rPr lang="es-MX" sz="2300" dirty="0">
                <a:solidFill>
                  <a:srgbClr val="000000"/>
                </a:solidFill>
                <a:latin typeface="Arial" panose="020B0604020202020204" pitchFamily="34" charset="0"/>
                <a:cs typeface="Arial" panose="020B0604020202020204" pitchFamily="34" charset="0"/>
              </a:rPr>
            </a:br>
            <a:r>
              <a:rPr lang="es-MX" sz="2300" dirty="0">
                <a:latin typeface="Arial" panose="020B0604020202020204" pitchFamily="34" charset="0"/>
                <a:cs typeface="Arial" panose="020B0604020202020204" pitchFamily="34" charset="0"/>
              </a:rPr>
              <a:t>Aplica el plan y programas de estudio para alcanzar los propósitos educativos y contribuir al pleno desenvolvimiento de las capacidades de sus alumnos.</a:t>
            </a:r>
            <a:endParaRPr lang="es-MX" sz="2300" dirty="0">
              <a:solidFill>
                <a:srgbClr val="000000"/>
              </a:solidFill>
              <a:latin typeface="Arial" panose="020B0604020202020204" pitchFamily="34" charset="0"/>
              <a:cs typeface="Arial" panose="020B0604020202020204" pitchFamily="34" charset="0"/>
            </a:endParaRPr>
          </a:p>
          <a:p>
            <a:r>
              <a:rPr lang="es-MX" sz="2300" dirty="0">
                <a:solidFill>
                  <a:srgbClr val="000000"/>
                </a:solidFill>
                <a:latin typeface="Arial" panose="020B0604020202020204" pitchFamily="34" charset="0"/>
                <a:cs typeface="Arial" panose="020B0604020202020204" pitchFamily="34" charset="0"/>
              </a:rPr>
              <a:t>Integra recursos de la investigación educativa para enriquecer su práctica profesional, expresando su interés por el conocimiento, la ciencia y la mejora de la educación</a:t>
            </a:r>
            <a:r>
              <a:rPr lang="es-MX" sz="2300" dirty="0" smtClean="0">
                <a:solidFill>
                  <a:srgbClr val="000000"/>
                </a:solidFill>
                <a:latin typeface="Arial" panose="020B0604020202020204" pitchFamily="34" charset="0"/>
                <a:cs typeface="Arial" panose="020B0604020202020204" pitchFamily="34" charset="0"/>
              </a:rPr>
              <a:t>.</a:t>
            </a:r>
          </a:p>
          <a:p>
            <a:r>
              <a:rPr lang="es-MX" sz="2300" b="1" dirty="0" smtClean="0">
                <a:solidFill>
                  <a:srgbClr val="000000"/>
                </a:solidFill>
                <a:latin typeface="Arial" panose="020B0604020202020204" pitchFamily="34" charset="0"/>
                <a:cs typeface="Arial" panose="020B0604020202020204" pitchFamily="34" charset="0"/>
              </a:rPr>
              <a:t>Alumna: </a:t>
            </a:r>
            <a:r>
              <a:rPr lang="es-MX" sz="2300" dirty="0" smtClean="0">
                <a:solidFill>
                  <a:srgbClr val="000000"/>
                </a:solidFill>
                <a:latin typeface="Arial" panose="020B0604020202020204" pitchFamily="34" charset="0"/>
                <a:cs typeface="Arial" panose="020B0604020202020204" pitchFamily="34" charset="0"/>
              </a:rPr>
              <a:t>Salma Rubí Jiménez Uribe</a:t>
            </a:r>
          </a:p>
          <a:p>
            <a:r>
              <a:rPr lang="es-MX" sz="2300" b="1" dirty="0" smtClean="0">
                <a:solidFill>
                  <a:srgbClr val="000000"/>
                </a:solidFill>
                <a:latin typeface="Arial" panose="020B0604020202020204" pitchFamily="34" charset="0"/>
                <a:cs typeface="Arial" panose="020B0604020202020204" pitchFamily="34" charset="0"/>
              </a:rPr>
              <a:t>Grado: </a:t>
            </a:r>
            <a:r>
              <a:rPr lang="es-MX" sz="2300" dirty="0" smtClean="0">
                <a:solidFill>
                  <a:srgbClr val="000000"/>
                </a:solidFill>
                <a:latin typeface="Arial" panose="020B0604020202020204" pitchFamily="34" charset="0"/>
                <a:cs typeface="Arial" panose="020B0604020202020204" pitchFamily="34" charset="0"/>
              </a:rPr>
              <a:t>1º </a:t>
            </a:r>
            <a:r>
              <a:rPr lang="es-MX" sz="2300" b="1" dirty="0" smtClean="0">
                <a:solidFill>
                  <a:srgbClr val="000000"/>
                </a:solidFill>
                <a:latin typeface="Arial" panose="020B0604020202020204" pitchFamily="34" charset="0"/>
                <a:cs typeface="Arial" panose="020B0604020202020204" pitchFamily="34" charset="0"/>
              </a:rPr>
              <a:t>Sección: </a:t>
            </a:r>
            <a:r>
              <a:rPr lang="es-MX" sz="2300" dirty="0" smtClean="0">
                <a:solidFill>
                  <a:srgbClr val="000000"/>
                </a:solidFill>
                <a:latin typeface="Arial" panose="020B0604020202020204" pitchFamily="34" charset="0"/>
                <a:cs typeface="Arial" panose="020B0604020202020204" pitchFamily="34" charset="0"/>
              </a:rPr>
              <a:t>“C”</a:t>
            </a:r>
          </a:p>
          <a:p>
            <a:r>
              <a:rPr lang="es-MX" sz="2300" b="1" dirty="0" smtClean="0">
                <a:solidFill>
                  <a:srgbClr val="000000"/>
                </a:solidFill>
                <a:latin typeface="Arial" panose="020B0604020202020204" pitchFamily="34" charset="0"/>
                <a:cs typeface="Arial" panose="020B0604020202020204" pitchFamily="34" charset="0"/>
              </a:rPr>
              <a:t>Mayo 2020</a:t>
            </a:r>
          </a:p>
          <a:p>
            <a:pPr algn="r"/>
            <a:r>
              <a:rPr lang="es-MX" sz="2300" b="1" dirty="0" smtClean="0">
                <a:solidFill>
                  <a:srgbClr val="000000"/>
                </a:solidFill>
                <a:latin typeface="Arial" panose="020B0604020202020204" pitchFamily="34" charset="0"/>
                <a:cs typeface="Arial" panose="020B0604020202020204" pitchFamily="34" charset="0"/>
              </a:rPr>
              <a:t>Saltillo Coahuila, México</a:t>
            </a:r>
          </a:p>
        </p:txBody>
      </p:sp>
      <p:pic>
        <p:nvPicPr>
          <p:cNvPr id="6" name="Imagen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7472" y="442707"/>
            <a:ext cx="1857375" cy="1381125"/>
          </a:xfrm>
          <a:prstGeom prst="rect">
            <a:avLst/>
          </a:prstGeom>
        </p:spPr>
      </p:pic>
      <p:sp>
        <p:nvSpPr>
          <p:cNvPr id="8" name="Rectangle 2"/>
          <p:cNvSpPr>
            <a:spLocks noChangeArrowheads="1"/>
          </p:cNvSpPr>
          <p:nvPr/>
        </p:nvSpPr>
        <p:spPr bwMode="auto">
          <a:xfrm>
            <a:off x="1261533" y="6203421"/>
            <a:ext cx="14400213"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ES" sz="1800" b="0" i="0" u="none" strike="noStrike" cap="none" normalizeH="0" baseline="0" smtClean="0">
                <a:ln>
                  <a:noFill/>
                </a:ln>
                <a:solidFill>
                  <a:schemeClr val="tx1"/>
                </a:solidFill>
                <a:effectLst/>
                <a:latin typeface="Arial" panose="020B0604020202020204" pitchFamily="34" charset="0"/>
              </a:rPr>
              <a:t/>
            </a:r>
            <a:br>
              <a:rPr kumimoji="0" lang="es-ES" altLang="es-ES" sz="1800" b="0" i="0" u="none" strike="noStrike" cap="none" normalizeH="0" baseline="0" smtClean="0">
                <a:ln>
                  <a:noFill/>
                </a:ln>
                <a:solidFill>
                  <a:schemeClr val="tx1"/>
                </a:solidFill>
                <a:effectLst/>
                <a:latin typeface="Arial" panose="020B0604020202020204" pitchFamily="34" charset="0"/>
              </a:rPr>
            </a:br>
            <a:endParaRPr kumimoji="0" lang="es-ES" altLang="es-E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760382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20707" y="50799"/>
            <a:ext cx="3757560" cy="2015067"/>
          </a:xfrm>
          <a:prstGeom prst="rect">
            <a:avLst/>
          </a:prstGeom>
        </p:spPr>
      </p:pic>
      <p:sp>
        <p:nvSpPr>
          <p:cNvPr id="3" name="Marcador de contenido 2"/>
          <p:cNvSpPr>
            <a:spLocks noGrp="1"/>
          </p:cNvSpPr>
          <p:nvPr>
            <p:ph idx="1"/>
          </p:nvPr>
        </p:nvSpPr>
        <p:spPr>
          <a:xfrm>
            <a:off x="736013" y="2213008"/>
            <a:ext cx="12912253" cy="5710124"/>
          </a:xfrm>
        </p:spPr>
        <p:txBody>
          <a:bodyPr>
            <a:noAutofit/>
          </a:bodyPr>
          <a:lstStyle/>
          <a:p>
            <a:pPr marL="0" indent="0" algn="just">
              <a:lnSpc>
                <a:spcPct val="120000"/>
              </a:lnSpc>
              <a:buNone/>
            </a:pPr>
            <a:r>
              <a:rPr lang="es-MX" sz="1800" dirty="0">
                <a:latin typeface="Arial" panose="020B0604020202020204" pitchFamily="34" charset="0"/>
                <a:cs typeface="Arial" panose="020B0604020202020204" pitchFamily="34" charset="0"/>
              </a:rPr>
              <a:t>En la articulación de los programas de </a:t>
            </a:r>
            <a:r>
              <a:rPr lang="es-MX" sz="1800" dirty="0" smtClean="0">
                <a:latin typeface="Arial" panose="020B0604020202020204" pitchFamily="34" charset="0"/>
                <a:cs typeface="Arial" panose="020B0604020202020204" pitchFamily="34" charset="0"/>
              </a:rPr>
              <a:t>estudio </a:t>
            </a:r>
            <a:r>
              <a:rPr lang="es-MX" sz="1800" dirty="0">
                <a:latin typeface="Arial" panose="020B0604020202020204" pitchFamily="34" charset="0"/>
                <a:cs typeface="Arial" panose="020B0604020202020204" pitchFamily="34" charset="0"/>
              </a:rPr>
              <a:t>en la educación básica </a:t>
            </a:r>
            <a:r>
              <a:rPr lang="es-MX" sz="1800" dirty="0" smtClean="0">
                <a:latin typeface="Arial" panose="020B0604020202020204" pitchFamily="34" charset="0"/>
                <a:cs typeface="Arial" panose="020B0604020202020204" pitchFamily="34" charset="0"/>
              </a:rPr>
              <a:t>deben </a:t>
            </a:r>
            <a:r>
              <a:rPr lang="es-MX" sz="1800" dirty="0">
                <a:latin typeface="Arial" panose="020B0604020202020204" pitchFamily="34" charset="0"/>
                <a:cs typeface="Arial" panose="020B0604020202020204" pitchFamily="34" charset="0"/>
              </a:rPr>
              <a:t>favorecer </a:t>
            </a:r>
            <a:r>
              <a:rPr lang="es-MX" sz="1800" dirty="0" smtClean="0">
                <a:latin typeface="Arial" panose="020B0604020202020204" pitchFamily="34" charset="0"/>
                <a:cs typeface="Arial" panose="020B0604020202020204" pitchFamily="34" charset="0"/>
              </a:rPr>
              <a:t>un </a:t>
            </a:r>
            <a:r>
              <a:rPr lang="es-MX" sz="1800" dirty="0">
                <a:latin typeface="Arial" panose="020B0604020202020204" pitchFamily="34" charset="0"/>
                <a:cs typeface="Arial" panose="020B0604020202020204" pitchFamily="34" charset="0"/>
              </a:rPr>
              <a:t>currículo que propicie  el aprendizaje de los alumnos como en su lengua materna, el desarrollo de competencias también es algo que ayuda a que el lenguaje no se fragmente, es decir, que tengan más conocimientos y puedan ir mejorando en cuanto al </a:t>
            </a:r>
            <a:r>
              <a:rPr lang="es-MX" sz="1800" dirty="0" smtClean="0">
                <a:latin typeface="Arial" panose="020B0604020202020204" pitchFamily="34" charset="0"/>
                <a:cs typeface="Arial" panose="020B0604020202020204" pitchFamily="34" charset="0"/>
              </a:rPr>
              <a:t>aprendizaje de </a:t>
            </a:r>
            <a:r>
              <a:rPr lang="es-MX" sz="1800" dirty="0">
                <a:latin typeface="Arial" panose="020B0604020202020204" pitchFamily="34" charset="0"/>
                <a:cs typeface="Arial" panose="020B0604020202020204" pitchFamily="34" charset="0"/>
              </a:rPr>
              <a:t>la lengua, en cómo se expresan, etc.</a:t>
            </a:r>
            <a:endParaRPr lang="es-ES" sz="1800" dirty="0">
              <a:latin typeface="Arial" panose="020B0604020202020204" pitchFamily="34" charset="0"/>
              <a:cs typeface="Arial" panose="020B0604020202020204" pitchFamily="34" charset="0"/>
            </a:endParaRPr>
          </a:p>
          <a:p>
            <a:pPr marL="0" indent="0" algn="just">
              <a:lnSpc>
                <a:spcPct val="120000"/>
              </a:lnSpc>
              <a:buNone/>
            </a:pPr>
            <a:r>
              <a:rPr lang="es-MX" sz="1800" dirty="0">
                <a:latin typeface="Arial" panose="020B0604020202020204" pitchFamily="34" charset="0"/>
                <a:cs typeface="Arial" panose="020B0604020202020204" pitchFamily="34" charset="0"/>
              </a:rPr>
              <a:t>La articulación de una educación básica organiza en un plan de estudios, los programas  correspondientes  al nivel preescolar. Así mismo se determina un trayecto  formativo congruente que contiene las características, propósitos  de la asignatura. Esto impulsa una formación integral, orientada al desarrollo de competencias y aprendizajes esperados referidos a  un </a:t>
            </a:r>
            <a:r>
              <a:rPr lang="es-MX" sz="1800" dirty="0" smtClean="0">
                <a:latin typeface="Arial" panose="020B0604020202020204" pitchFamily="34" charset="0"/>
                <a:cs typeface="Arial" panose="020B0604020202020204" pitchFamily="34" charset="0"/>
              </a:rPr>
              <a:t>conjunto </a:t>
            </a:r>
            <a:r>
              <a:rPr lang="es-MX" sz="1800" dirty="0">
                <a:latin typeface="Arial" panose="020B0604020202020204" pitchFamily="34" charset="0"/>
                <a:cs typeface="Arial" panose="020B0604020202020204" pitchFamily="34" charset="0"/>
              </a:rPr>
              <a:t>de estándares de desempeño, transformando la práctica docente teniendo como centro al alumno y todo el aprendizaje que este puede adquirir por medio de diversos factores</a:t>
            </a:r>
            <a:endParaRPr lang="es-ES" sz="1800" dirty="0">
              <a:latin typeface="Arial" panose="020B0604020202020204" pitchFamily="34" charset="0"/>
              <a:cs typeface="Arial" panose="020B0604020202020204" pitchFamily="34" charset="0"/>
            </a:endParaRPr>
          </a:p>
          <a:p>
            <a:pPr marL="0" indent="0" algn="just">
              <a:lnSpc>
                <a:spcPct val="120000"/>
              </a:lnSpc>
              <a:buNone/>
            </a:pPr>
            <a:r>
              <a:rPr lang="es-MX" sz="1800" dirty="0">
                <a:latin typeface="Arial" panose="020B0604020202020204" pitchFamily="34" charset="0"/>
                <a:cs typeface="Arial" panose="020B0604020202020204" pitchFamily="34" charset="0"/>
              </a:rPr>
              <a:t>El enfoque pedagógico en la asignatura de lenguaje tiene como finalidad guiar y orientar las prácticas de enseñanza, determinar cada uno de sus propósitos y actividades para así establecer todo lo que se considera óptimo para el buen desarrollo de los alumnos, el que utilicen eficientemente el lenguaje tanto oral como escrito, lo apropien y lo utilicen en su día a </a:t>
            </a:r>
            <a:r>
              <a:rPr lang="es-MX" sz="1800" dirty="0" smtClean="0">
                <a:latin typeface="Arial" panose="020B0604020202020204" pitchFamily="34" charset="0"/>
                <a:cs typeface="Arial" panose="020B0604020202020204" pitchFamily="34" charset="0"/>
              </a:rPr>
              <a:t>día. También </a:t>
            </a:r>
            <a:r>
              <a:rPr lang="es-MX" sz="1800" dirty="0">
                <a:latin typeface="Arial" panose="020B0604020202020204" pitchFamily="34" charset="0"/>
                <a:cs typeface="Arial" panose="020B0604020202020204" pitchFamily="34" charset="0"/>
              </a:rPr>
              <a:t>se enfoca en que los niños gradualmente logren expresar ideas cada vez más completas acerca de sus sentimientos, opiniones o percepciones, por medio de experiencias de aprendizaje que favorezcan el intercambio oral intencionado con la docente y sus compañeros de grupo</a:t>
            </a:r>
            <a:r>
              <a:rPr lang="es-MX" sz="1800" dirty="0" smtClean="0">
                <a:latin typeface="Arial" panose="020B0604020202020204" pitchFamily="34" charset="0"/>
                <a:cs typeface="Arial" panose="020B0604020202020204" pitchFamily="34" charset="0"/>
              </a:rPr>
              <a:t>, </a:t>
            </a:r>
            <a:r>
              <a:rPr lang="es-MX" sz="1800" dirty="0">
                <a:latin typeface="Arial" panose="020B0604020202020204" pitchFamily="34" charset="0"/>
                <a:cs typeface="Arial" panose="020B0604020202020204" pitchFamily="34" charset="0"/>
              </a:rPr>
              <a:t>el uso de diversas fuentes que propicien recibir, dar, consultar, relacionar y compartir información oralmente y por escrito, generar el interés para conocer acerca de diversos temas que impliquen la consulta de fuentes de información; mostrar actitudes de placer e interés por la lectura y la escritura para contagiarlo a los alumnos</a:t>
            </a:r>
            <a:r>
              <a:rPr lang="es-MX" sz="1800" dirty="0" smtClean="0">
                <a:latin typeface="Arial" panose="020B0604020202020204" pitchFamily="34" charset="0"/>
                <a:cs typeface="Arial" panose="020B0604020202020204" pitchFamily="34" charset="0"/>
              </a:rPr>
              <a:t>.</a:t>
            </a:r>
            <a:endParaRPr lang="es-ES" sz="1800" dirty="0">
              <a:latin typeface="Arial" panose="020B0604020202020204" pitchFamily="34" charset="0"/>
              <a:cs typeface="Arial" panose="020B0604020202020204" pitchFamily="34" charset="0"/>
            </a:endParaRPr>
          </a:p>
        </p:txBody>
      </p:sp>
      <p:pic>
        <p:nvPicPr>
          <p:cNvPr id="5" name="Imagen 4"/>
          <p:cNvPicPr>
            <a:picLocks noChangeAspect="1"/>
          </p:cNvPicPr>
          <p:nvPr/>
        </p:nvPicPr>
        <p:blipFill rotWithShape="1">
          <a:blip r:embed="rId3"/>
          <a:srcRect l="54789" t="75061" r="29984" b="14523"/>
          <a:stretch/>
        </p:blipFill>
        <p:spPr>
          <a:xfrm>
            <a:off x="4639733" y="0"/>
            <a:ext cx="3434079" cy="1320799"/>
          </a:xfrm>
          <a:prstGeom prst="rect">
            <a:avLst/>
          </a:prstGeom>
        </p:spPr>
      </p:pic>
    </p:spTree>
    <p:extLst>
      <p:ext uri="{BB962C8B-B14F-4D97-AF65-F5344CB8AC3E}">
        <p14:creationId xmlns:p14="http://schemas.microsoft.com/office/powerpoint/2010/main" val="10769273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922887" y="872920"/>
            <a:ext cx="12420184" cy="7748566"/>
          </a:xfrm>
        </p:spPr>
        <p:txBody>
          <a:bodyPr>
            <a:normAutofit/>
          </a:bodyPr>
          <a:lstStyle/>
          <a:p>
            <a:pPr marL="0" indent="0" algn="just">
              <a:buNone/>
            </a:pPr>
            <a:r>
              <a:rPr lang="es-MX" sz="1800" dirty="0">
                <a:latin typeface="Arial" panose="020B0604020202020204" pitchFamily="34" charset="0"/>
                <a:cs typeface="Arial" panose="020B0604020202020204" pitchFamily="34" charset="0"/>
              </a:rPr>
              <a:t>La organización de los contenidos son los aprendizajes esperados que se centran en favorecer que los niños desarrollen sus habilidades para comunicarse a partir de actividades en las que </a:t>
            </a:r>
            <a:r>
              <a:rPr lang="es-MX" sz="1800" dirty="0" smtClean="0">
                <a:latin typeface="Arial" panose="020B0604020202020204" pitchFamily="34" charset="0"/>
                <a:cs typeface="Arial" panose="020B0604020202020204" pitchFamily="34" charset="0"/>
              </a:rPr>
              <a:t>hablan, escuchan, son </a:t>
            </a:r>
            <a:r>
              <a:rPr lang="es-MX" sz="1800" dirty="0">
                <a:latin typeface="Arial" panose="020B0604020202020204" pitchFamily="34" charset="0"/>
                <a:cs typeface="Arial" panose="020B0604020202020204" pitchFamily="34" charset="0"/>
              </a:rPr>
              <a:t>escuchados, </a:t>
            </a:r>
            <a:r>
              <a:rPr lang="es-MX" sz="1800" dirty="0" smtClean="0">
                <a:latin typeface="Arial" panose="020B0604020202020204" pitchFamily="34" charset="0"/>
                <a:cs typeface="Arial" panose="020B0604020202020204" pitchFamily="34" charset="0"/>
              </a:rPr>
              <a:t>usan </a:t>
            </a:r>
            <a:r>
              <a:rPr lang="es-MX" sz="1800" dirty="0">
                <a:latin typeface="Arial" panose="020B0604020202020204" pitchFamily="34" charset="0"/>
                <a:cs typeface="Arial" panose="020B0604020202020204" pitchFamily="34" charset="0"/>
              </a:rPr>
              <a:t>y </a:t>
            </a:r>
            <a:r>
              <a:rPr lang="es-MX" sz="1800" dirty="0" smtClean="0">
                <a:latin typeface="Arial" panose="020B0604020202020204" pitchFamily="34" charset="0"/>
                <a:cs typeface="Arial" panose="020B0604020202020204" pitchFamily="34" charset="0"/>
              </a:rPr>
              <a:t>producen </a:t>
            </a:r>
            <a:r>
              <a:rPr lang="es-MX" sz="1800" dirty="0">
                <a:latin typeface="Arial" panose="020B0604020202020204" pitchFamily="34" charset="0"/>
                <a:cs typeface="Arial" panose="020B0604020202020204" pitchFamily="34" charset="0"/>
              </a:rPr>
              <a:t>textos. Y estos presentan 4 organizadores curriculares que son: </a:t>
            </a:r>
            <a:endParaRPr lang="es-ES" sz="1800" dirty="0">
              <a:latin typeface="Arial" panose="020B0604020202020204" pitchFamily="34" charset="0"/>
              <a:cs typeface="Arial" panose="020B0604020202020204" pitchFamily="34" charset="0"/>
            </a:endParaRPr>
          </a:p>
          <a:p>
            <a:pPr lvl="0" algn="just"/>
            <a:r>
              <a:rPr lang="es-MX" sz="1800" b="1" dirty="0">
                <a:latin typeface="Arial" panose="020B0604020202020204" pitchFamily="34" charset="0"/>
                <a:cs typeface="Arial" panose="020B0604020202020204" pitchFamily="34" charset="0"/>
              </a:rPr>
              <a:t>Oralidad: </a:t>
            </a:r>
            <a:r>
              <a:rPr lang="es-MX" sz="1800" dirty="0">
                <a:latin typeface="Arial" panose="020B0604020202020204" pitchFamily="34" charset="0"/>
                <a:cs typeface="Arial" panose="020B0604020202020204" pitchFamily="34" charset="0"/>
              </a:rPr>
              <a:t>el reconocimiento de la diversidad lingüística y cultural es otro elemento del lenguaje que es necesario promover en el aprendizaje de los niños desde sus primeras experiencias educativas para que desarrollen actitudes de respeto hacia esa diversidad</a:t>
            </a:r>
            <a:endParaRPr lang="es-ES" sz="1800" dirty="0">
              <a:latin typeface="Arial" panose="020B0604020202020204" pitchFamily="34" charset="0"/>
              <a:cs typeface="Arial" panose="020B0604020202020204" pitchFamily="34" charset="0"/>
            </a:endParaRPr>
          </a:p>
          <a:p>
            <a:pPr lvl="0" algn="just"/>
            <a:r>
              <a:rPr lang="es-MX" sz="1800" b="1" dirty="0">
                <a:latin typeface="Arial" panose="020B0604020202020204" pitchFamily="34" charset="0"/>
                <a:cs typeface="Arial" panose="020B0604020202020204" pitchFamily="34" charset="0"/>
              </a:rPr>
              <a:t>Estudio: </a:t>
            </a:r>
            <a:r>
              <a:rPr lang="es-MX" sz="1800" dirty="0">
                <a:latin typeface="Arial" panose="020B0604020202020204" pitchFamily="34" charset="0"/>
                <a:cs typeface="Arial" panose="020B0604020202020204" pitchFamily="34" charset="0"/>
              </a:rPr>
              <a:t>remite al uso del lenguaje para aprender</a:t>
            </a:r>
            <a:endParaRPr lang="es-ES" sz="1800" dirty="0">
              <a:latin typeface="Arial" panose="020B0604020202020204" pitchFamily="34" charset="0"/>
              <a:cs typeface="Arial" panose="020B0604020202020204" pitchFamily="34" charset="0"/>
            </a:endParaRPr>
          </a:p>
          <a:p>
            <a:pPr lvl="0" algn="just"/>
            <a:r>
              <a:rPr lang="es-MX" sz="1800" b="1" dirty="0">
                <a:latin typeface="Arial" panose="020B0604020202020204" pitchFamily="34" charset="0"/>
                <a:cs typeface="Arial" panose="020B0604020202020204" pitchFamily="34" charset="0"/>
              </a:rPr>
              <a:t>Literatura: </a:t>
            </a:r>
            <a:r>
              <a:rPr lang="es-MX" sz="1800" dirty="0">
                <a:latin typeface="Arial" panose="020B0604020202020204" pitchFamily="34" charset="0"/>
                <a:cs typeface="Arial" panose="020B0604020202020204" pitchFamily="34" charset="0"/>
              </a:rPr>
              <a:t>incluye la producción, interpretación e intercambio de cuentos, fábulas, poemas, leyendas, juegos literarios, textos dramáticos y de la tradición oral</a:t>
            </a:r>
            <a:endParaRPr lang="es-ES" sz="1800" dirty="0">
              <a:latin typeface="Arial" panose="020B0604020202020204" pitchFamily="34" charset="0"/>
              <a:cs typeface="Arial" panose="020B0604020202020204" pitchFamily="34" charset="0"/>
            </a:endParaRPr>
          </a:p>
          <a:p>
            <a:pPr lvl="0" algn="just"/>
            <a:r>
              <a:rPr lang="es-MX" sz="1800" b="1" dirty="0">
                <a:latin typeface="Arial" panose="020B0604020202020204" pitchFamily="34" charset="0"/>
                <a:cs typeface="Arial" panose="020B0604020202020204" pitchFamily="34" charset="0"/>
              </a:rPr>
              <a:t>Participación social: </a:t>
            </a:r>
            <a:r>
              <a:rPr lang="es-MX" sz="1800" dirty="0">
                <a:latin typeface="Arial" panose="020B0604020202020204" pitchFamily="34" charset="0"/>
                <a:cs typeface="Arial" panose="020B0604020202020204" pitchFamily="34" charset="0"/>
              </a:rPr>
              <a:t>producción e interpretación de textos de uso cotidiano en ambientes alfabetizados vinculados con la vida social como recados, invitaciones, felicitaciones, instructivos y señalamientos</a:t>
            </a:r>
            <a:endParaRPr lang="es-ES" sz="1800" dirty="0">
              <a:latin typeface="Arial" panose="020B0604020202020204" pitchFamily="34" charset="0"/>
              <a:cs typeface="Arial" panose="020B0604020202020204" pitchFamily="34" charset="0"/>
            </a:endParaRPr>
          </a:p>
          <a:p>
            <a:pPr marL="0" indent="0" algn="just">
              <a:buNone/>
            </a:pPr>
            <a:r>
              <a:rPr lang="es-ES" sz="1800" dirty="0">
                <a:latin typeface="Arial" panose="020B0604020202020204" pitchFamily="34" charset="0"/>
                <a:cs typeface="Arial" panose="020B0604020202020204" pitchFamily="34" charset="0"/>
              </a:rPr>
              <a:t>Las orientaciones didácticas deben propiciar la movilización de saberes y llevar al logro de los aprendizajes esperados de manera continua e integrada. Los procesos o productos de la evaluación evidenciarán el logro de los aprendizajes  esperados y brindarán información que permita al docente la toma de decisiones sobre la enseñanza, en función del aprendizaje de sus alumnos y de la atención a la diversidad, así los alumnos aprenden conociendo y para favorecerlo es necesario involucrarlos en su proceso de aprendizaje</a:t>
            </a:r>
            <a:r>
              <a:rPr lang="es-ES" sz="1800" dirty="0" smtClean="0">
                <a:latin typeface="Arial" panose="020B0604020202020204" pitchFamily="34" charset="0"/>
                <a:cs typeface="Arial" panose="020B0604020202020204" pitchFamily="34" charset="0"/>
              </a:rPr>
              <a:t>. </a:t>
            </a:r>
            <a:r>
              <a:rPr lang="es-ES" sz="1800" dirty="0">
                <a:latin typeface="Arial" panose="020B0604020202020204" pitchFamily="34" charset="0"/>
                <a:cs typeface="Arial" panose="020B0604020202020204" pitchFamily="34" charset="0"/>
              </a:rPr>
              <a:t>Ayudan a su formación como lectores y escritores. Los materiales audiovisuales multimedia e Internet articulan de manera sincronizada códigos visuales, verbales y sonoros, que generan un entorno variado y rico de experiencias, a partir del cual los alumnos crean su propio aprendizaje</a:t>
            </a:r>
          </a:p>
          <a:p>
            <a:pPr marL="0" indent="0" algn="just">
              <a:buNone/>
            </a:pPr>
            <a:r>
              <a:rPr lang="es-MX" sz="1800" dirty="0">
                <a:latin typeface="Arial" panose="020B0604020202020204" pitchFamily="34" charset="0"/>
                <a:cs typeface="Arial" panose="020B0604020202020204" pitchFamily="34" charset="0"/>
              </a:rPr>
              <a:t>Y todas estas como conjunto, son importantes porque son escenarios construidos para favorecer de manera intencionada las situaciones de aprendizaje. Se deben generar situaciones en el aula, en la escuela y en el entorno, pues el hecho educativo no sólo tiene lugar en el salón de clases, sino fuera de él para promover la oportunidad de formación en otros escenarios presenciales y virtuales. </a:t>
            </a:r>
            <a:endParaRPr lang="es-ES" sz="1800" dirty="0">
              <a:latin typeface="Arial" panose="020B0604020202020204" pitchFamily="34" charset="0"/>
              <a:cs typeface="Arial" panose="020B0604020202020204" pitchFamily="34" charset="0"/>
            </a:endParaRPr>
          </a:p>
          <a:p>
            <a:pPr marL="0" lvl="0" indent="0" algn="just">
              <a:buNone/>
            </a:pPr>
            <a:endParaRPr lang="es-ES" sz="2100" dirty="0">
              <a:latin typeface="Arial" panose="020B0604020202020204" pitchFamily="34" charset="0"/>
              <a:cs typeface="Arial" panose="020B0604020202020204" pitchFamily="34" charset="0"/>
            </a:endParaRPr>
          </a:p>
          <a:p>
            <a:pPr marL="0" indent="0">
              <a:buNone/>
            </a:pPr>
            <a:endParaRPr lang="es-ES" dirty="0"/>
          </a:p>
        </p:txBody>
      </p:sp>
    </p:spTree>
    <p:extLst>
      <p:ext uri="{BB962C8B-B14F-4D97-AF65-F5344CB8AC3E}">
        <p14:creationId xmlns:p14="http://schemas.microsoft.com/office/powerpoint/2010/main" val="21568081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rotWithShape="1">
          <a:blip r:embed="rId2"/>
          <a:srcRect l="20040" t="25293" r="44170" b="8966"/>
          <a:stretch/>
        </p:blipFill>
        <p:spPr>
          <a:xfrm>
            <a:off x="-1" y="0"/>
            <a:ext cx="8714341" cy="8999538"/>
          </a:xfrm>
          <a:prstGeom prst="rect">
            <a:avLst/>
          </a:prstGeom>
        </p:spPr>
      </p:pic>
      <p:sp>
        <p:nvSpPr>
          <p:cNvPr id="6" name="CuadroTexto 5"/>
          <p:cNvSpPr txBox="1"/>
          <p:nvPr/>
        </p:nvSpPr>
        <p:spPr>
          <a:xfrm>
            <a:off x="3556000" y="795865"/>
            <a:ext cx="4402667" cy="1477328"/>
          </a:xfrm>
          <a:prstGeom prst="rect">
            <a:avLst/>
          </a:prstGeom>
          <a:noFill/>
        </p:spPr>
        <p:txBody>
          <a:bodyPr wrap="square" rtlCol="0">
            <a:spAutoFit/>
          </a:bodyPr>
          <a:lstStyle/>
          <a:p>
            <a:pPr algn="just"/>
            <a:r>
              <a:rPr lang="es-MX" sz="1500" dirty="0" smtClean="0">
                <a:latin typeface="Century Gothic" panose="020B0502020202020204" pitchFamily="34" charset="0"/>
              </a:rPr>
              <a:t>Se enfoca en que los niños expresen ideas cada vez más completas acerca de sus sentimientos, opiniones o percepciones, por medio de experiencias de aprendizaje que favorezcan el intercambio oral intencionado con la docente y sus compañeros de </a:t>
            </a:r>
            <a:r>
              <a:rPr lang="es-MX" sz="1500" dirty="0" smtClean="0">
                <a:latin typeface="Century Gothic" panose="020B0502020202020204" pitchFamily="34" charset="0"/>
              </a:rPr>
              <a:t>grupo. </a:t>
            </a:r>
            <a:endParaRPr lang="es-ES" sz="1500" dirty="0">
              <a:latin typeface="Century Gothic" panose="020B0502020202020204" pitchFamily="34" charset="0"/>
            </a:endParaRPr>
          </a:p>
        </p:txBody>
      </p:sp>
      <p:pic>
        <p:nvPicPr>
          <p:cNvPr id="8" name="Imagen 7"/>
          <p:cNvPicPr>
            <a:picLocks noChangeAspect="1"/>
          </p:cNvPicPr>
          <p:nvPr/>
        </p:nvPicPr>
        <p:blipFill rotWithShape="1">
          <a:blip r:embed="rId3"/>
          <a:srcRect l="34486" t="26913" r="39615" b="66374"/>
          <a:stretch/>
        </p:blipFill>
        <p:spPr>
          <a:xfrm>
            <a:off x="8991600" y="50797"/>
            <a:ext cx="5112704" cy="745068"/>
          </a:xfrm>
          <a:prstGeom prst="rect">
            <a:avLst/>
          </a:prstGeom>
        </p:spPr>
      </p:pic>
      <p:sp>
        <p:nvSpPr>
          <p:cNvPr id="11" name="Abrir llave 10"/>
          <p:cNvSpPr/>
          <p:nvPr/>
        </p:nvSpPr>
        <p:spPr>
          <a:xfrm>
            <a:off x="8991600" y="1049721"/>
            <a:ext cx="824230" cy="7677420"/>
          </a:xfrm>
          <a:prstGeom prst="leftBrace">
            <a:avLst>
              <a:gd name="adj1" fmla="val 8333"/>
              <a:gd name="adj2" fmla="val 51562"/>
            </a:avLst>
          </a:prstGeom>
          <a:ln w="57150">
            <a:solidFill>
              <a:srgbClr val="93F7F5"/>
            </a:solidFill>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ES"/>
          </a:p>
        </p:txBody>
      </p:sp>
      <p:sp>
        <p:nvSpPr>
          <p:cNvPr id="16" name="CuadroTexto 15"/>
          <p:cNvSpPr txBox="1"/>
          <p:nvPr/>
        </p:nvSpPr>
        <p:spPr>
          <a:xfrm>
            <a:off x="3691467" y="4199680"/>
            <a:ext cx="4893733" cy="1708160"/>
          </a:xfrm>
          <a:prstGeom prst="rect">
            <a:avLst/>
          </a:prstGeom>
          <a:noFill/>
        </p:spPr>
        <p:txBody>
          <a:bodyPr wrap="square" rtlCol="0">
            <a:spAutoFit/>
          </a:bodyPr>
          <a:lstStyle/>
          <a:p>
            <a:pPr algn="just"/>
            <a:r>
              <a:rPr lang="es-MX" sz="1500" dirty="0">
                <a:latin typeface="Century Gothic" panose="020B0502020202020204" pitchFamily="34" charset="0"/>
                <a:cs typeface="Arial" panose="020B0604020202020204" pitchFamily="34" charset="0"/>
              </a:rPr>
              <a:t>son los aprendizajes esperados que se centran en favorecer que los niños desarrollen sus habilidades para comunicarse a partir de actividades en las que </a:t>
            </a:r>
            <a:r>
              <a:rPr lang="es-MX" sz="1500" dirty="0" smtClean="0">
                <a:latin typeface="Century Gothic" panose="020B0502020202020204" pitchFamily="34" charset="0"/>
                <a:cs typeface="Arial" panose="020B0604020202020204" pitchFamily="34" charset="0"/>
              </a:rPr>
              <a:t>hablan, escuchan, son </a:t>
            </a:r>
            <a:r>
              <a:rPr lang="es-MX" sz="1500" dirty="0">
                <a:latin typeface="Century Gothic" panose="020B0502020202020204" pitchFamily="34" charset="0"/>
                <a:cs typeface="Arial" panose="020B0604020202020204" pitchFamily="34" charset="0"/>
              </a:rPr>
              <a:t>escuchados, </a:t>
            </a:r>
            <a:r>
              <a:rPr lang="es-MX" sz="1500" dirty="0" smtClean="0">
                <a:latin typeface="Century Gothic" panose="020B0502020202020204" pitchFamily="34" charset="0"/>
                <a:cs typeface="Arial" panose="020B0604020202020204" pitchFamily="34" charset="0"/>
              </a:rPr>
              <a:t>usan </a:t>
            </a:r>
            <a:r>
              <a:rPr lang="es-MX" sz="1500" dirty="0">
                <a:latin typeface="Century Gothic" panose="020B0502020202020204" pitchFamily="34" charset="0"/>
                <a:cs typeface="Arial" panose="020B0604020202020204" pitchFamily="34" charset="0"/>
              </a:rPr>
              <a:t>y </a:t>
            </a:r>
            <a:r>
              <a:rPr lang="es-MX" sz="1500" dirty="0" smtClean="0">
                <a:latin typeface="Century Gothic" panose="020B0502020202020204" pitchFamily="34" charset="0"/>
                <a:cs typeface="Arial" panose="020B0604020202020204" pitchFamily="34" charset="0"/>
              </a:rPr>
              <a:t>producen </a:t>
            </a:r>
            <a:r>
              <a:rPr lang="es-MX" sz="1500" dirty="0">
                <a:latin typeface="Century Gothic" panose="020B0502020202020204" pitchFamily="34" charset="0"/>
                <a:cs typeface="Arial" panose="020B0604020202020204" pitchFamily="34" charset="0"/>
              </a:rPr>
              <a:t>textos. Y estos presentan 4 organizadores curriculares que son: </a:t>
            </a:r>
            <a:endParaRPr lang="es-ES" sz="1500" dirty="0">
              <a:latin typeface="Century Gothic" panose="020B0502020202020204" pitchFamily="34" charset="0"/>
              <a:cs typeface="Arial" panose="020B0604020202020204" pitchFamily="34" charset="0"/>
            </a:endParaRPr>
          </a:p>
          <a:p>
            <a:pPr lvl="0" algn="just"/>
            <a:r>
              <a:rPr lang="es-MX" sz="1500" b="1" dirty="0" smtClean="0">
                <a:latin typeface="Century Gothic" panose="020B0502020202020204" pitchFamily="34" charset="0"/>
                <a:cs typeface="Arial" panose="020B0604020202020204" pitchFamily="34" charset="0"/>
              </a:rPr>
              <a:t>Oralidad, estudio, literatura y participación social</a:t>
            </a:r>
            <a:endParaRPr lang="es-ES" sz="1500" dirty="0">
              <a:latin typeface="Century Gothic" panose="020B0502020202020204" pitchFamily="34" charset="0"/>
              <a:cs typeface="Arial" panose="020B0604020202020204" pitchFamily="34" charset="0"/>
            </a:endParaRPr>
          </a:p>
        </p:txBody>
      </p:sp>
      <p:sp>
        <p:nvSpPr>
          <p:cNvPr id="2" name="CuadroTexto 1"/>
          <p:cNvSpPr txBox="1"/>
          <p:nvPr/>
        </p:nvSpPr>
        <p:spPr>
          <a:xfrm>
            <a:off x="3691467" y="6743700"/>
            <a:ext cx="5036232" cy="2169825"/>
          </a:xfrm>
          <a:prstGeom prst="rect">
            <a:avLst/>
          </a:prstGeom>
          <a:noFill/>
        </p:spPr>
        <p:txBody>
          <a:bodyPr wrap="square" rtlCol="0">
            <a:spAutoFit/>
          </a:bodyPr>
          <a:lstStyle/>
          <a:p>
            <a:r>
              <a:rPr lang="es-ES" sz="1500" dirty="0" smtClean="0">
                <a:latin typeface="Century Gothic" panose="020B0502020202020204" pitchFamily="34" charset="0"/>
                <a:cs typeface="Arial" panose="020B0604020202020204" pitchFamily="34" charset="0"/>
              </a:rPr>
              <a:t>Propician la </a:t>
            </a:r>
            <a:r>
              <a:rPr lang="es-ES" sz="1500" dirty="0">
                <a:latin typeface="Century Gothic" panose="020B0502020202020204" pitchFamily="34" charset="0"/>
                <a:cs typeface="Arial" panose="020B0604020202020204" pitchFamily="34" charset="0"/>
              </a:rPr>
              <a:t>movilización de saberes y </a:t>
            </a:r>
            <a:r>
              <a:rPr lang="es-ES" sz="1500" dirty="0" smtClean="0">
                <a:latin typeface="Century Gothic" panose="020B0502020202020204" pitchFamily="34" charset="0"/>
                <a:cs typeface="Arial" panose="020B0604020202020204" pitchFamily="34" charset="0"/>
              </a:rPr>
              <a:t>llevar </a:t>
            </a:r>
            <a:r>
              <a:rPr lang="es-ES" sz="1500" dirty="0">
                <a:latin typeface="Century Gothic" panose="020B0502020202020204" pitchFamily="34" charset="0"/>
                <a:cs typeface="Arial" panose="020B0604020202020204" pitchFamily="34" charset="0"/>
              </a:rPr>
              <a:t>al logro de los aprendizajes esperados de manera continua e integrada. Los procesos </a:t>
            </a:r>
            <a:r>
              <a:rPr lang="es-ES" sz="1500" dirty="0" smtClean="0">
                <a:latin typeface="Century Gothic" panose="020B0502020202020204" pitchFamily="34" charset="0"/>
                <a:cs typeface="Arial" panose="020B0604020202020204" pitchFamily="34" charset="0"/>
              </a:rPr>
              <a:t>de </a:t>
            </a:r>
            <a:r>
              <a:rPr lang="es-ES" sz="1500" dirty="0">
                <a:latin typeface="Century Gothic" panose="020B0502020202020204" pitchFamily="34" charset="0"/>
                <a:cs typeface="Arial" panose="020B0604020202020204" pitchFamily="34" charset="0"/>
              </a:rPr>
              <a:t>la evaluación evidenciarán el logro de </a:t>
            </a:r>
            <a:r>
              <a:rPr lang="es-ES" sz="1500" dirty="0" smtClean="0">
                <a:latin typeface="Century Gothic" panose="020B0502020202020204" pitchFamily="34" charset="0"/>
                <a:cs typeface="Arial" panose="020B0604020202020204" pitchFamily="34" charset="0"/>
              </a:rPr>
              <a:t>los aprendizajes</a:t>
            </a:r>
            <a:r>
              <a:rPr lang="es-ES" sz="1500" dirty="0">
                <a:latin typeface="Century Gothic" panose="020B0502020202020204" pitchFamily="34" charset="0"/>
                <a:cs typeface="Arial" panose="020B0604020202020204" pitchFamily="34" charset="0"/>
              </a:rPr>
              <a:t>  esperados y brindarán información que permita al docente la toma de decisiones sobre la enseñanza, </a:t>
            </a:r>
            <a:r>
              <a:rPr lang="es-ES" sz="1500" dirty="0" smtClean="0">
                <a:latin typeface="Century Gothic" panose="020B0502020202020204" pitchFamily="34" charset="0"/>
                <a:cs typeface="Arial" panose="020B0604020202020204" pitchFamily="34" charset="0"/>
              </a:rPr>
              <a:t>así </a:t>
            </a:r>
            <a:r>
              <a:rPr lang="es-ES" sz="1500" dirty="0">
                <a:latin typeface="Century Gothic" panose="020B0502020202020204" pitchFamily="34" charset="0"/>
                <a:cs typeface="Arial" panose="020B0604020202020204" pitchFamily="34" charset="0"/>
              </a:rPr>
              <a:t>los alumnos aprenden conociendo y para favorecerlo es necesario involucrarlos en su proceso de aprendizaje</a:t>
            </a:r>
            <a:endParaRPr lang="es-ES" sz="1500" dirty="0">
              <a:latin typeface="Century Gothic" panose="020B0502020202020204" pitchFamily="34" charset="0"/>
            </a:endParaRPr>
          </a:p>
        </p:txBody>
      </p:sp>
      <p:sp>
        <p:nvSpPr>
          <p:cNvPr id="3" name="CuadroTexto 2"/>
          <p:cNvSpPr txBox="1"/>
          <p:nvPr/>
        </p:nvSpPr>
        <p:spPr>
          <a:xfrm>
            <a:off x="9682942" y="1252140"/>
            <a:ext cx="4597833" cy="7248138"/>
          </a:xfrm>
          <a:prstGeom prst="rect">
            <a:avLst/>
          </a:prstGeom>
          <a:noFill/>
        </p:spPr>
        <p:txBody>
          <a:bodyPr wrap="square" rtlCol="0">
            <a:spAutoFit/>
          </a:bodyPr>
          <a:lstStyle/>
          <a:p>
            <a:r>
              <a:rPr lang="es-ES" sz="1500" dirty="0" smtClean="0">
                <a:latin typeface="Century Gothic" panose="020B0502020202020204" pitchFamily="34" charset="0"/>
              </a:rPr>
              <a:t>Para superar esta fragmentación del lenguaje o de la enseñanza en general en educación inicial, tomando en cuenta estos tres aspectos que son; Enfoque pedagógico, organización de los contenidos y orientaciones didácticas nos podemos dar cuenta que estas mantienen un conocimiento racional en los alumnos, se enfoca más en lo que ellos pueden aprender, que para superar la fragmentación se necesita una enseñanza amplia, es decir que los docentes tengan conocimiento centrado en el campo disciplinar que pretende enseñar, utilizar  y diseñar material didáctico especifico relacionado y analizar estrategias de enseñanza, para así llevar a cabo una enseñanza complementaria.</a:t>
            </a:r>
          </a:p>
          <a:p>
            <a:r>
              <a:rPr lang="es-ES" sz="1500" dirty="0" smtClean="0">
                <a:latin typeface="Century Gothic" panose="020B0502020202020204" pitchFamily="34" charset="0"/>
              </a:rPr>
              <a:t>Estas articulaciones del lenguaje se apegan mucho a los aprendizajes significativos que tienen los niños. </a:t>
            </a:r>
            <a:r>
              <a:rPr lang="es-MX" sz="1500" dirty="0">
                <a:latin typeface="Century Gothic" panose="020B0502020202020204" pitchFamily="34" charset="0"/>
              </a:rPr>
              <a:t>La posibilidad de analizar las propias prácticas, así como la de observar y analizar las prácticas de otros, es una oportunidad para ampliar el conocimiento que se tiene acerca de las propuestas centradas en el conocimiento relacional</a:t>
            </a:r>
            <a:r>
              <a:rPr lang="es-MX" sz="1500" dirty="0" smtClean="0">
                <a:latin typeface="Century Gothic" panose="020B0502020202020204" pitchFamily="34" charset="0"/>
              </a:rPr>
              <a:t>.</a:t>
            </a:r>
          </a:p>
          <a:p>
            <a:r>
              <a:rPr lang="es-MX" sz="1500" dirty="0" smtClean="0">
                <a:latin typeface="Century Gothic" panose="020B0502020202020204" pitchFamily="34" charset="0"/>
              </a:rPr>
              <a:t>Estos tres aspectos considero que tienen todo lo necesario para que el lenguaje no se vea fragmentado, las ideas de como enseñar van de acuerdo a lo que se debe hacer para que así no se pierda el enseñar el lenguaje de una manera correcta.</a:t>
            </a:r>
            <a:endParaRPr lang="es-MX" sz="1500" dirty="0">
              <a:latin typeface="Century Gothic" panose="020B0502020202020204" pitchFamily="34" charset="0"/>
            </a:endParaRPr>
          </a:p>
          <a:p>
            <a:endParaRPr lang="es-ES" sz="1500" dirty="0">
              <a:latin typeface="Century Gothic" panose="020B0502020202020204" pitchFamily="34" charset="0"/>
            </a:endParaRPr>
          </a:p>
        </p:txBody>
      </p:sp>
    </p:spTree>
    <p:extLst>
      <p:ext uri="{BB962C8B-B14F-4D97-AF65-F5344CB8AC3E}">
        <p14:creationId xmlns:p14="http://schemas.microsoft.com/office/powerpoint/2010/main" val="284965616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1580</TotalTime>
  <Words>865</Words>
  <Application>Microsoft Office PowerPoint</Application>
  <PresentationFormat>Personalizado</PresentationFormat>
  <Paragraphs>32</Paragraphs>
  <Slides>4</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4</vt:i4>
      </vt:variant>
    </vt:vector>
  </HeadingPairs>
  <TitlesOfParts>
    <vt:vector size="9" baseType="lpstr">
      <vt:lpstr>Arial</vt:lpstr>
      <vt:lpstr>Calibri</vt:lpstr>
      <vt:lpstr>Calibri Light</vt:lpstr>
      <vt:lpstr>Century Gothic</vt:lpstr>
      <vt:lpstr>Tema de Office</vt:lpstr>
      <vt:lpstr>Presentación de PowerPoint</vt:lpstr>
      <vt:lpstr>Presentación de PowerPoint</vt:lpstr>
      <vt:lpstr>Presentación de PowerPoint</vt:lpstr>
      <vt:lpstr>Presentación de PowerPoint</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rubijimenezskr1@gmail.com</dc:creator>
  <cp:lastModifiedBy>rubijimenezskr1@gmail.com</cp:lastModifiedBy>
  <cp:revision>37</cp:revision>
  <dcterms:created xsi:type="dcterms:W3CDTF">2020-05-05T01:57:04Z</dcterms:created>
  <dcterms:modified xsi:type="dcterms:W3CDTF">2020-05-06T04:46:41Z</dcterms:modified>
</cp:coreProperties>
</file>