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3" r:id="rId6"/>
    <p:sldId id="274" r:id="rId7"/>
    <p:sldId id="275" r:id="rId8"/>
    <p:sldId id="276"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CC"/>
    <a:srgbClr val="00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7436" autoAdjust="0"/>
  </p:normalViewPr>
  <p:slideViewPr>
    <p:cSldViewPr snapToGrid="0">
      <p:cViewPr varScale="1">
        <p:scale>
          <a:sx n="71" d="100"/>
          <a:sy n="71" d="100"/>
        </p:scale>
        <p:origin x="-70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9116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218450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36476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176255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38382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76590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31386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29546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225286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78133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3773D4-D6F2-4961-B0FC-D93984C8C66C}" type="datetimeFigureOut">
              <a:rPr lang="es-MX" smtClean="0"/>
              <a:pPr/>
              <a:t>18/05/2020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414989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773D4-D6F2-4961-B0FC-D93984C8C66C}" type="datetimeFigureOut">
              <a:rPr lang="es-MX" smtClean="0"/>
              <a:pPr/>
              <a:t>18/05/2020</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5F41E-5208-46D7-9D59-1EE173B37BA9}" type="slidenum">
              <a:rPr lang="es-MX" smtClean="0"/>
              <a:pPr/>
              <a:t>‹Nº›</a:t>
            </a:fld>
            <a:endParaRPr lang="es-MX" dirty="0"/>
          </a:p>
        </p:txBody>
      </p:sp>
    </p:spTree>
    <p:extLst>
      <p:ext uri="{BB962C8B-B14F-4D97-AF65-F5344CB8AC3E}">
        <p14:creationId xmlns:p14="http://schemas.microsoft.com/office/powerpoint/2010/main" xmlns="" val="33116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image" Target="../media/image26.jpeg"/><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gif"/><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ngtree-blue-watercolor-gouache-circle-background-backgroundwatercolor-backgroundblue-background-image_58369.jpg"/>
          <p:cNvPicPr>
            <a:picLocks noChangeAspect="1"/>
          </p:cNvPicPr>
          <p:nvPr/>
        </p:nvPicPr>
        <p:blipFill>
          <a:blip r:embed="rId2" cstate="print"/>
          <a:stretch>
            <a:fillRect/>
          </a:stretch>
        </p:blipFill>
        <p:spPr>
          <a:xfrm>
            <a:off x="0" y="-1"/>
            <a:ext cx="12192000" cy="7078717"/>
          </a:xfrm>
          <a:prstGeom prst="rect">
            <a:avLst/>
          </a:prstGeom>
        </p:spPr>
      </p:pic>
      <p:sp>
        <p:nvSpPr>
          <p:cNvPr id="2" name="CuadroTexto 1"/>
          <p:cNvSpPr txBox="1"/>
          <p:nvPr/>
        </p:nvSpPr>
        <p:spPr>
          <a:xfrm>
            <a:off x="0" y="553792"/>
            <a:ext cx="12192000" cy="6186309"/>
          </a:xfrm>
          <a:prstGeom prst="rect">
            <a:avLst/>
          </a:prstGeom>
          <a:noFill/>
        </p:spPr>
        <p:txBody>
          <a:bodyPr wrap="square" rtlCol="0">
            <a:spAutoFit/>
          </a:bodyPr>
          <a:lstStyle/>
          <a:p>
            <a:pPr algn="ctr"/>
            <a:r>
              <a:rPr lang="es-MX" b="1" dirty="0"/>
              <a:t>Escuela Normal de Educación Preescolar.</a:t>
            </a:r>
            <a:endParaRPr lang="es-MX" dirty="0"/>
          </a:p>
          <a:p>
            <a:pPr algn="ctr"/>
            <a:r>
              <a:rPr lang="es-MX" b="1" dirty="0"/>
              <a:t>Licenciatura en Educación Preescolar.</a:t>
            </a:r>
          </a:p>
          <a:p>
            <a:pPr algn="ctr"/>
            <a:endParaRPr lang="es-MX" dirty="0"/>
          </a:p>
          <a:p>
            <a:pPr algn="ctr"/>
            <a:r>
              <a:rPr lang="es-MX" b="1" dirty="0"/>
              <a:t>“Actividades dentro del aula”</a:t>
            </a:r>
            <a:endParaRPr lang="es-MX" dirty="0"/>
          </a:p>
          <a:p>
            <a:pPr algn="ctr"/>
            <a:r>
              <a:rPr lang="es-MX" b="1" dirty="0"/>
              <a:t>Curso: Observación y análisis de prácticas y contextos escolares. </a:t>
            </a:r>
          </a:p>
          <a:p>
            <a:pPr algn="ctr"/>
            <a:endParaRPr lang="es-MX" dirty="0"/>
          </a:p>
          <a:p>
            <a:pPr algn="ctr"/>
            <a:r>
              <a:rPr lang="es-MX" b="1" dirty="0"/>
              <a:t>Unidad de aprendizaje III: “Interacciones pedagógicas y didácticas: enseñanza y aprendizaje en el aula”</a:t>
            </a:r>
            <a:endParaRPr lang="es-MX" dirty="0"/>
          </a:p>
          <a:p>
            <a:pPr algn="ctr"/>
            <a:endParaRPr lang="es-MX" dirty="0"/>
          </a:p>
          <a:p>
            <a:pPr algn="ctr"/>
            <a:r>
              <a:rPr lang="es-MX" b="1" dirty="0"/>
              <a:t>Profesora: Oralia Gabriela Palmarés Villarreal.</a:t>
            </a:r>
            <a:endParaRPr lang="es-MX" dirty="0"/>
          </a:p>
          <a:p>
            <a:pPr algn="ctr"/>
            <a:r>
              <a:rPr lang="es-MX" b="1" dirty="0"/>
              <a:t>Alumnas: </a:t>
            </a:r>
            <a:endParaRPr lang="es-MX" dirty="0"/>
          </a:p>
          <a:p>
            <a:pPr algn="ctr"/>
            <a:r>
              <a:rPr lang="es-MX" b="1" dirty="0"/>
              <a:t>Karina Guadalupe Clemente Gómez #4</a:t>
            </a:r>
            <a:endParaRPr lang="es-MX" dirty="0"/>
          </a:p>
          <a:p>
            <a:pPr algn="ctr"/>
            <a:r>
              <a:rPr lang="es-MX" b="1" dirty="0"/>
              <a:t>Daniela Guadalupe López Rocha #15</a:t>
            </a:r>
            <a:endParaRPr lang="es-MX" dirty="0"/>
          </a:p>
          <a:p>
            <a:pPr algn="ctr"/>
            <a:r>
              <a:rPr lang="es-MX" b="1" dirty="0"/>
              <a:t>Luz Estefanía Monsivais Garza #16</a:t>
            </a:r>
            <a:endParaRPr lang="es-MX" dirty="0"/>
          </a:p>
          <a:p>
            <a:pPr algn="ctr"/>
            <a:r>
              <a:rPr lang="es-MX" b="1" dirty="0"/>
              <a:t>Fátima Nuncio Moreno #18</a:t>
            </a:r>
            <a:endParaRPr lang="es-MX" dirty="0"/>
          </a:p>
          <a:p>
            <a:pPr algn="ctr"/>
            <a:r>
              <a:rPr lang="es-MX" b="1" dirty="0"/>
              <a:t>Grado: 1° Sección: “B”</a:t>
            </a:r>
          </a:p>
          <a:p>
            <a:pPr algn="ctr"/>
            <a:r>
              <a:rPr lang="es-MX" b="1" dirty="0"/>
              <a:t>Competencias:</a:t>
            </a:r>
            <a:endParaRPr lang="es-MX" dirty="0"/>
          </a:p>
          <a:p>
            <a:pPr marL="285750" indent="-285750" algn="ctr">
              <a:buFont typeface="Arial" panose="020B0604020202020204" pitchFamily="34" charset="0"/>
              <a:buChar char="•"/>
            </a:pPr>
            <a:r>
              <a:rPr lang="es-MX" dirty="0"/>
              <a:t> </a:t>
            </a:r>
            <a:r>
              <a:rPr lang="es-MX" b="1" dirty="0"/>
              <a:t>Integra recursos de la investigación educativa para enriquecer su práctica profesional, expresando su interés por el conocimiento, la ciencia y la mejora de la educación.</a:t>
            </a:r>
            <a:endParaRPr lang="es-MX" dirty="0"/>
          </a:p>
          <a:p>
            <a:pPr marL="285750" indent="-285750" algn="ctr">
              <a:buFont typeface="Arial" panose="020B0604020202020204" pitchFamily="34" charset="0"/>
              <a:buChar char="•"/>
            </a:pPr>
            <a:r>
              <a:rPr lang="es-MX" b="1" dirty="0"/>
              <a:t>Actúa de manera ética ante la diversidad de situaciones que se presentan en la práctica profesional.</a:t>
            </a:r>
          </a:p>
          <a:p>
            <a:endParaRPr lang="es-MX" dirty="0"/>
          </a:p>
          <a:p>
            <a:endParaRPr lang="es-MX" dirty="0"/>
          </a:p>
          <a:p>
            <a:endParaRPr lang="es-MX" dirty="0"/>
          </a:p>
        </p:txBody>
      </p:sp>
      <p:sp>
        <p:nvSpPr>
          <p:cNvPr id="5" name="Rectángulo 4"/>
          <p:cNvSpPr/>
          <p:nvPr/>
        </p:nvSpPr>
        <p:spPr>
          <a:xfrm>
            <a:off x="7012036" y="6361022"/>
            <a:ext cx="5071004" cy="369332"/>
          </a:xfrm>
          <a:prstGeom prst="rect">
            <a:avLst/>
          </a:prstGeom>
        </p:spPr>
        <p:txBody>
          <a:bodyPr wrap="none">
            <a:spAutoFit/>
          </a:bodyPr>
          <a:lstStyle/>
          <a:p>
            <a:pPr algn="ctr"/>
            <a:r>
              <a:rPr lang="es-MX" b="1" dirty="0"/>
              <a:t>Saltillo Coahuila de Zaragoza, 18 de Mayo del 2020.</a:t>
            </a:r>
            <a:endParaRPr lang="es-MX" dirty="0"/>
          </a:p>
        </p:txBody>
      </p:sp>
      <p:pic>
        <p:nvPicPr>
          <p:cNvPr id="7" name="image1.png"/>
          <p:cNvPicPr/>
          <p:nvPr/>
        </p:nvPicPr>
        <p:blipFill>
          <a:blip r:embed="rId3" cstate="print">
            <a:extLst>
              <a:ext uri="{BEBA8EAE-BF5A-486C-A8C5-ECC9F3942E4B}">
                <a14:imgProps xmlns:a14="http://schemas.microsoft.com/office/drawing/2010/main" xmlns="">
                  <a14:imgLayer r:embed="rId4">
                    <a14:imgEffect>
                      <a14:backgroundRemoval t="0" b="100000" l="9877" r="93210"/>
                    </a14:imgEffect>
                  </a14:imgLayer>
                </a14:imgProps>
              </a:ext>
              <a:ext uri="{28A0092B-C50C-407E-A947-70E740481C1C}">
                <a14:useLocalDpi xmlns:a14="http://schemas.microsoft.com/office/drawing/2010/main" xmlns="" val="0"/>
              </a:ext>
            </a:extLst>
          </a:blip>
          <a:srcRect/>
          <a:stretch>
            <a:fillRect/>
          </a:stretch>
        </p:blipFill>
        <p:spPr>
          <a:xfrm>
            <a:off x="125694" y="96592"/>
            <a:ext cx="1328420" cy="914400"/>
          </a:xfrm>
          <a:prstGeom prst="rect">
            <a:avLst/>
          </a:prstGeom>
          <a:ln/>
        </p:spPr>
      </p:pic>
    </p:spTree>
    <p:extLst>
      <p:ext uri="{BB962C8B-B14F-4D97-AF65-F5344CB8AC3E}">
        <p14:creationId xmlns:p14="http://schemas.microsoft.com/office/powerpoint/2010/main" xmlns="" val="41194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59854" y="476518"/>
            <a:ext cx="2833352" cy="369332"/>
          </a:xfrm>
          <a:prstGeom prst="rect">
            <a:avLst/>
          </a:prstGeom>
          <a:blipFill>
            <a:blip r:embed="rId2" cstate="print"/>
            <a:stretch>
              <a:fillRect/>
            </a:stretch>
          </a:blipFill>
        </p:spPr>
        <p:txBody>
          <a:bodyPr wrap="square" rtlCol="0">
            <a:spAutoFit/>
          </a:bodyPr>
          <a:lstStyle/>
          <a:p>
            <a:r>
              <a:rPr lang="es-MX" b="1" i="1" dirty="0"/>
              <a:t>1° Narrar y referir. </a:t>
            </a:r>
          </a:p>
        </p:txBody>
      </p:sp>
      <p:sp>
        <p:nvSpPr>
          <p:cNvPr id="5" name="CuadroTexto 4"/>
          <p:cNvSpPr txBox="1"/>
          <p:nvPr/>
        </p:nvSpPr>
        <p:spPr>
          <a:xfrm>
            <a:off x="759854" y="845850"/>
            <a:ext cx="11127346" cy="1815882"/>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Lo que hace que la narración sea atractiva  son los matices de emociones, sentimientos y valores  que lo acompañan. </a:t>
            </a:r>
          </a:p>
          <a:p>
            <a:r>
              <a:rPr lang="es-MX" sz="1600" dirty="0">
                <a:latin typeface="Arial" panose="020B0604020202020204" pitchFamily="34" charset="0"/>
                <a:cs typeface="Arial" panose="020B0604020202020204" pitchFamily="34" charset="0"/>
              </a:rPr>
              <a:t>Existen 3 grupos de contenidos mentales que constituyen las vivencias del narrador: </a:t>
            </a:r>
          </a:p>
          <a:p>
            <a:r>
              <a:rPr lang="es-MX" sz="1600" dirty="0">
                <a:latin typeface="Arial" panose="020B0604020202020204" pitchFamily="34" charset="0"/>
                <a:cs typeface="Arial" panose="020B0604020202020204" pitchFamily="34" charset="0"/>
              </a:rPr>
              <a:t>*Las representaciones de actos y de cosas . </a:t>
            </a:r>
          </a:p>
          <a:p>
            <a:r>
              <a:rPr lang="es-MX" sz="1600" dirty="0">
                <a:latin typeface="Arial" panose="020B0604020202020204" pitchFamily="34" charset="0"/>
                <a:cs typeface="Arial" panose="020B0604020202020204" pitchFamily="34" charset="0"/>
              </a:rPr>
              <a:t>*Los sentimientos y los estado de ánimo de los contenidos significativos. </a:t>
            </a:r>
          </a:p>
          <a:p>
            <a:r>
              <a:rPr lang="es-MX" sz="1600" dirty="0">
                <a:latin typeface="Arial" panose="020B0604020202020204" pitchFamily="34" charset="0"/>
                <a:cs typeface="Arial" panose="020B0604020202020204" pitchFamily="34" charset="0"/>
              </a:rPr>
              <a:t>*Las valoraciones en las que la expresión, la simpatía o antipatía o intimas o exteriores, la afirmación o el rechazo, el interés o bien la indiferencia. </a:t>
            </a:r>
          </a:p>
          <a:p>
            <a:r>
              <a:rPr lang="es-MX" sz="1600" dirty="0">
                <a:latin typeface="Arial" panose="020B0604020202020204" pitchFamily="34" charset="0"/>
                <a:cs typeface="Arial" panose="020B0604020202020204" pitchFamily="34" charset="0"/>
              </a:rPr>
              <a:t> Cuando en el profesor se dan fuertes y claras vivencias significativas, se las transmite a los alumnos.</a:t>
            </a:r>
          </a:p>
        </p:txBody>
      </p:sp>
      <p:sp>
        <p:nvSpPr>
          <p:cNvPr id="6" name="CuadroTexto 5"/>
          <p:cNvSpPr txBox="1"/>
          <p:nvPr/>
        </p:nvSpPr>
        <p:spPr>
          <a:xfrm>
            <a:off x="759853" y="2738676"/>
            <a:ext cx="2186546" cy="365760"/>
          </a:xfrm>
          <a:prstGeom prst="rect">
            <a:avLst/>
          </a:prstGeom>
          <a:blipFill>
            <a:blip r:embed="rId3" cstate="print"/>
            <a:stretch>
              <a:fillRect/>
            </a:stretch>
          </a:blipFill>
        </p:spPr>
        <p:txBody>
          <a:bodyPr wrap="square" rtlCol="0">
            <a:spAutoFit/>
          </a:bodyPr>
          <a:lstStyle/>
          <a:p>
            <a:r>
              <a:rPr lang="es-MX" b="1" i="1" dirty="0"/>
              <a:t>2° Mostrar. </a:t>
            </a:r>
          </a:p>
        </p:txBody>
      </p:sp>
      <p:sp>
        <p:nvSpPr>
          <p:cNvPr id="7" name="CuadroTexto 6"/>
          <p:cNvSpPr txBox="1"/>
          <p:nvPr/>
        </p:nvSpPr>
        <p:spPr>
          <a:xfrm>
            <a:off x="759853" y="3181380"/>
            <a:ext cx="11016987" cy="2800767"/>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En el aprendizaje por imitación es transmitido de un modo gran parte inconsciente. De todas formas veremos cuando un profesor tiene que enseñar a una clase entera necesita cierta reflexión de este proceso.</a:t>
            </a:r>
          </a:p>
          <a:p>
            <a:r>
              <a:rPr lang="es-MX" sz="1600" dirty="0">
                <a:latin typeface="Arial" panose="020B0604020202020204" pitchFamily="34" charset="0"/>
                <a:cs typeface="Arial" panose="020B0604020202020204" pitchFamily="34" charset="0"/>
              </a:rPr>
              <a:t>¿Dónde se muestra e imita? En primer lugar, en el sector de habilidades y técnicas de trabajo. Nosotros mostramos a los alumnos cómo se escribe y cómo se dibuja. </a:t>
            </a:r>
          </a:p>
          <a:p>
            <a:r>
              <a:rPr lang="es-MX" sz="1600" dirty="0">
                <a:latin typeface="Arial" panose="020B0604020202020204" pitchFamily="34" charset="0"/>
                <a:cs typeface="Arial" panose="020B0604020202020204" pitchFamily="34" charset="0"/>
              </a:rPr>
              <a:t>Regla número 1: cuando muestres algo, procura que los alumnos presten atención. </a:t>
            </a:r>
          </a:p>
          <a:p>
            <a:r>
              <a:rPr lang="es-MX" sz="1600" dirty="0">
                <a:latin typeface="Arial" panose="020B0604020202020204" pitchFamily="34" charset="0"/>
                <a:cs typeface="Arial" panose="020B0604020202020204" pitchFamily="34" charset="0"/>
              </a:rPr>
              <a:t>Regla número 2:mostrar despacio, de modo claro y repetidamente. </a:t>
            </a:r>
          </a:p>
          <a:p>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Contemplar y observar son procesos internos, que se producen con mucha rapidez. El vocablo latino contemplan significa «considerar atentamente». Los niños y los adolescentes aprenden a ver y a oír.</a:t>
            </a:r>
          </a:p>
          <a:p>
            <a:endParaRPr lang="es-MX" sz="1600" dirty="0">
              <a:latin typeface="Arial" panose="020B0604020202020204" pitchFamily="34" charset="0"/>
              <a:cs typeface="Arial" panose="020B0604020202020204" pitchFamily="34" charset="0"/>
            </a:endParaRPr>
          </a:p>
        </p:txBody>
      </p:sp>
      <p:sp>
        <p:nvSpPr>
          <p:cNvPr id="8" name="CuadroTexto 1"/>
          <p:cNvSpPr txBox="1"/>
          <p:nvPr/>
        </p:nvSpPr>
        <p:spPr>
          <a:xfrm>
            <a:off x="778949" y="4863773"/>
            <a:ext cx="2691685" cy="369332"/>
          </a:xfrm>
          <a:prstGeom prst="rect">
            <a:avLst/>
          </a:prstGeom>
          <a:blipFill>
            <a:blip r:embed="rId2" cstate="print"/>
            <a:stretch>
              <a:fillRect/>
            </a:stretch>
          </a:blipFill>
        </p:spPr>
        <p:txBody>
          <a:bodyPr wrap="square" rtlCol="0">
            <a:spAutoFit/>
          </a:bodyPr>
          <a:lstStyle/>
          <a:p>
            <a:r>
              <a:rPr lang="es-MX" b="1" i="1" dirty="0"/>
              <a:t>3° Contemplar y observar. </a:t>
            </a:r>
          </a:p>
        </p:txBody>
      </p:sp>
    </p:spTree>
    <p:extLst>
      <p:ext uri="{BB962C8B-B14F-4D97-AF65-F5344CB8AC3E}">
        <p14:creationId xmlns:p14="http://schemas.microsoft.com/office/powerpoint/2010/main" xmlns="" val="149834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63638" y="755698"/>
            <a:ext cx="11359168" cy="3785652"/>
          </a:xfrm>
          <a:prstGeom prst="rect">
            <a:avLst/>
          </a:prstGeom>
        </p:spPr>
        <p:txBody>
          <a:bodyPr wrap="square">
            <a:spAutoFit/>
          </a:bodyPr>
          <a:lstStyle/>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El papel del docente con los alumnos, se basa en ayudarlos a comprender y asimilar el contenido, y darle a conocer técnicas y métodos para poder relacionarse con los textos que se le presenten.</a:t>
            </a:r>
          </a:p>
          <a:p>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Se trata de que en la escuela, los alumnos puedan producir distintos tipos  de textos como lo son:</a:t>
            </a:r>
          </a:p>
          <a:p>
            <a:pPr>
              <a:buFont typeface="Arial" pitchFamily="34" charset="0"/>
              <a:buChar char="•"/>
            </a:pPr>
            <a:r>
              <a:rPr lang="es-MX" sz="1600" dirty="0">
                <a:latin typeface="Arial" panose="020B0604020202020204" pitchFamily="34" charset="0"/>
                <a:cs typeface="Arial" panose="020B0604020202020204" pitchFamily="34" charset="0"/>
              </a:rPr>
              <a:t>Textos expositivos: proporcionan lo que pasa en el mundo día a día.</a:t>
            </a:r>
          </a:p>
          <a:p>
            <a:pPr>
              <a:buFont typeface="Arial" pitchFamily="34" charset="0"/>
              <a:buChar char="•"/>
            </a:pPr>
            <a:r>
              <a:rPr lang="es-MX" sz="1600" dirty="0">
                <a:latin typeface="Arial" panose="020B0604020202020204" pitchFamily="34" charset="0"/>
                <a:cs typeface="Arial" panose="020B0604020202020204" pitchFamily="34" charset="0"/>
              </a:rPr>
              <a:t>Textos para despertar el interés: se enfoca en la publicidad, ofertas o cosas de índole social.</a:t>
            </a:r>
          </a:p>
          <a:p>
            <a:pPr>
              <a:buFont typeface="Arial" pitchFamily="34" charset="0"/>
              <a:buChar char="•"/>
            </a:pPr>
            <a:r>
              <a:rPr lang="es-MX" sz="1600" dirty="0">
                <a:latin typeface="Arial" panose="020B0604020202020204" pitchFamily="34" charset="0"/>
                <a:cs typeface="Arial" panose="020B0604020202020204" pitchFamily="34" charset="0"/>
              </a:rPr>
              <a:t>Textos para establecer una relación: es un texto que se crea en conjunto de las opiniones de todos los alumnos.</a:t>
            </a:r>
          </a:p>
          <a:p>
            <a:pPr>
              <a:buFont typeface="Arial" pitchFamily="34" charset="0"/>
              <a:buChar char="•"/>
            </a:pPr>
            <a:r>
              <a:rPr lang="es-MX" sz="1600" dirty="0">
                <a:latin typeface="Arial" panose="020B0604020202020204" pitchFamily="34" charset="0"/>
                <a:cs typeface="Arial" panose="020B0604020202020204" pitchFamily="34" charset="0"/>
              </a:rPr>
              <a:t>Textos para dar instrucciones: se explica el porque o el como se hace.</a:t>
            </a:r>
          </a:p>
          <a:p>
            <a:pPr>
              <a:buFont typeface="Arial" pitchFamily="34" charset="0"/>
              <a:buChar char="•"/>
            </a:pPr>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Son aquellas secuencias que se basan en proyectar paso a paso lo que se debe de hacer y que sirve cuando se hace algo por primera vez.</a:t>
            </a:r>
          </a:p>
        </p:txBody>
      </p:sp>
      <p:sp>
        <p:nvSpPr>
          <p:cNvPr id="5" name="4 CuadroTexto"/>
          <p:cNvSpPr txBox="1"/>
          <p:nvPr/>
        </p:nvSpPr>
        <p:spPr>
          <a:xfrm>
            <a:off x="457199" y="740980"/>
            <a:ext cx="2948152" cy="338554"/>
          </a:xfrm>
          <a:prstGeom prst="rect">
            <a:avLst/>
          </a:prstGeom>
          <a:blipFill>
            <a:blip r:embed="rId2" cstate="print"/>
            <a:stretch>
              <a:fillRect/>
            </a:stretch>
          </a:blipFill>
        </p:spPr>
        <p:txBody>
          <a:bodyPr wrap="square" rtlCol="0">
            <a:spAutoFit/>
          </a:bodyPr>
          <a:lstStyle/>
          <a:p>
            <a:r>
              <a:rPr lang="es-MX" sz="1600" b="1" i="1" dirty="0">
                <a:latin typeface="Arial" panose="020B0604020202020204" pitchFamily="34" charset="0"/>
                <a:cs typeface="Arial" panose="020B0604020202020204" pitchFamily="34" charset="0"/>
              </a:rPr>
              <a:t>4° Leer con los alumnos</a:t>
            </a:r>
          </a:p>
        </p:txBody>
      </p:sp>
      <p:sp>
        <p:nvSpPr>
          <p:cNvPr id="6" name="5 CuadroTexto"/>
          <p:cNvSpPr txBox="1"/>
          <p:nvPr/>
        </p:nvSpPr>
        <p:spPr>
          <a:xfrm>
            <a:off x="378373" y="1907630"/>
            <a:ext cx="3578772" cy="369332"/>
          </a:xfrm>
          <a:prstGeom prst="rect">
            <a:avLst/>
          </a:prstGeom>
          <a:blipFill>
            <a:blip r:embed="rId2" cstate="print"/>
            <a:stretch>
              <a:fillRect/>
            </a:stretch>
          </a:blipFill>
        </p:spPr>
        <p:txBody>
          <a:bodyPr wrap="square" rtlCol="0">
            <a:spAutoFit/>
          </a:bodyPr>
          <a:lstStyle/>
          <a:p>
            <a:r>
              <a:rPr lang="es-MX" sz="1600" b="1" i="1" dirty="0">
                <a:latin typeface="Arial" panose="020B0604020202020204" pitchFamily="34" charset="0"/>
                <a:cs typeface="Arial" panose="020B0604020202020204" pitchFamily="34" charset="0"/>
              </a:rPr>
              <a:t>5° Escribir y redactar textos</a:t>
            </a:r>
            <a:r>
              <a:rPr lang="es-MX" b="1" i="1" dirty="0">
                <a:latin typeface="Arial" panose="020B0604020202020204" pitchFamily="34" charset="0"/>
                <a:cs typeface="Arial" panose="020B0604020202020204" pitchFamily="34" charset="0"/>
              </a:rPr>
              <a:t>.</a:t>
            </a:r>
          </a:p>
        </p:txBody>
      </p:sp>
      <p:sp>
        <p:nvSpPr>
          <p:cNvPr id="7" name="6 CuadroTexto"/>
          <p:cNvSpPr txBox="1"/>
          <p:nvPr/>
        </p:nvSpPr>
        <p:spPr>
          <a:xfrm>
            <a:off x="369194" y="3640652"/>
            <a:ext cx="4240924" cy="338554"/>
          </a:xfrm>
          <a:prstGeom prst="rect">
            <a:avLst/>
          </a:prstGeom>
          <a:blipFill>
            <a:blip r:embed="rId2" cstate="print"/>
            <a:stretch>
              <a:fillRect/>
            </a:stretch>
          </a:blipFill>
        </p:spPr>
        <p:txBody>
          <a:bodyPr wrap="square" rtlCol="0">
            <a:spAutoFit/>
          </a:bodyPr>
          <a:lstStyle/>
          <a:p>
            <a:r>
              <a:rPr lang="es-MX" sz="1600" b="1" i="1" dirty="0">
                <a:latin typeface="Arial" panose="020B0604020202020204" pitchFamily="34" charset="0"/>
                <a:cs typeface="Arial" panose="020B0604020202020204" pitchFamily="34" charset="0"/>
              </a:rPr>
              <a:t>6°Elaborar un curso de acción.</a:t>
            </a:r>
          </a:p>
        </p:txBody>
      </p:sp>
    </p:spTree>
    <p:extLst>
      <p:ext uri="{BB962C8B-B14F-4D97-AF65-F5344CB8AC3E}">
        <p14:creationId xmlns:p14="http://schemas.microsoft.com/office/powerpoint/2010/main" xmlns="" val="13846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32852"/>
            <a:ext cx="10515600" cy="5142733"/>
          </a:xfrm>
        </p:spPr>
        <p:txBody>
          <a:bodyPr>
            <a:normAutofit/>
          </a:bodyPr>
          <a:lstStyle/>
          <a:p>
            <a:pPr>
              <a:buNone/>
            </a:pPr>
            <a:endParaRPr lang="es-MX" sz="1600" dirty="0">
              <a:latin typeface="Arial" panose="020B0604020202020204" pitchFamily="34" charset="0"/>
              <a:cs typeface="Arial" panose="020B0604020202020204" pitchFamily="34" charset="0"/>
            </a:endParaRPr>
          </a:p>
          <a:p>
            <a:pPr>
              <a:buNone/>
            </a:pPr>
            <a:r>
              <a:rPr lang="es-MX" sz="1600" dirty="0">
                <a:latin typeface="Arial" panose="020B0604020202020204" pitchFamily="34" charset="0"/>
                <a:cs typeface="Arial" panose="020B0604020202020204" pitchFamily="34" charset="0"/>
              </a:rPr>
              <a:t>Es aquella representación que se basa en el concepto matemático y el proceso que tiene.</a:t>
            </a:r>
          </a:p>
          <a:p>
            <a:pPr>
              <a:buNone/>
            </a:pPr>
            <a:endParaRPr lang="es-MX" sz="1600" dirty="0">
              <a:latin typeface="Arial" panose="020B0604020202020204" pitchFamily="34" charset="0"/>
              <a:cs typeface="Arial" panose="020B0604020202020204" pitchFamily="34" charset="0"/>
            </a:endParaRPr>
          </a:p>
          <a:p>
            <a:pPr>
              <a:buNone/>
            </a:pPr>
            <a:endParaRPr lang="es-MX" sz="1600" dirty="0">
              <a:latin typeface="Arial" panose="020B0604020202020204" pitchFamily="34" charset="0"/>
              <a:cs typeface="Arial" panose="020B0604020202020204" pitchFamily="34" charset="0"/>
            </a:endParaRPr>
          </a:p>
          <a:p>
            <a:pPr>
              <a:buNone/>
            </a:pPr>
            <a:r>
              <a:rPr lang="es-MX" sz="1600" dirty="0">
                <a:latin typeface="Arial" panose="020B0604020202020204" pitchFamily="34" charset="0"/>
                <a:cs typeface="Arial" panose="020B0604020202020204" pitchFamily="34" charset="0"/>
              </a:rPr>
              <a:t>Un concepto es aquella idea que se crea en base a lo que se quiere expresar.</a:t>
            </a:r>
          </a:p>
          <a:p>
            <a:pPr>
              <a:buNone/>
            </a:pPr>
            <a:r>
              <a:rPr lang="es-MX" sz="1600" dirty="0">
                <a:latin typeface="Arial" panose="020B0604020202020204" pitchFamily="34" charset="0"/>
                <a:cs typeface="Arial" panose="020B0604020202020204" pitchFamily="34" charset="0"/>
              </a:rPr>
              <a:t>Estas construcciones se van formando dependiendo de las reflexiones que se tienen, el proceso de lograr un concepto  se basa en:</a:t>
            </a:r>
          </a:p>
          <a:p>
            <a:r>
              <a:rPr lang="es-MX" sz="1600" dirty="0">
                <a:latin typeface="Arial" panose="020B0604020202020204" pitchFamily="34" charset="0"/>
                <a:cs typeface="Arial" panose="020B0604020202020204" pitchFamily="34" charset="0"/>
              </a:rPr>
              <a:t>Formar</a:t>
            </a:r>
          </a:p>
          <a:p>
            <a:r>
              <a:rPr lang="es-MX" sz="1600" dirty="0">
                <a:latin typeface="Arial" panose="020B0604020202020204" pitchFamily="34" charset="0"/>
                <a:cs typeface="Arial" panose="020B0604020202020204" pitchFamily="34" charset="0"/>
              </a:rPr>
              <a:t>Elaborar </a:t>
            </a:r>
          </a:p>
          <a:p>
            <a:r>
              <a:rPr lang="es-MX" sz="1600" dirty="0">
                <a:latin typeface="Arial" panose="020B0604020202020204" pitchFamily="34" charset="0"/>
                <a:cs typeface="Arial" panose="020B0604020202020204" pitchFamily="34" charset="0"/>
              </a:rPr>
              <a:t>Aplicarlo </a:t>
            </a:r>
          </a:p>
          <a:p>
            <a:pPr>
              <a:buNone/>
            </a:pPr>
            <a:endParaRPr lang="es-MX" sz="1600" dirty="0">
              <a:latin typeface="Arial" panose="020B0604020202020204" pitchFamily="34" charset="0"/>
              <a:cs typeface="Arial" panose="020B0604020202020204" pitchFamily="34" charset="0"/>
            </a:endParaRPr>
          </a:p>
          <a:p>
            <a:pPr>
              <a:buNone/>
            </a:pPr>
            <a:endParaRPr lang="es-MX" sz="1600" dirty="0">
              <a:latin typeface="Arial" panose="020B0604020202020204" pitchFamily="34" charset="0"/>
              <a:cs typeface="Arial" panose="020B0604020202020204" pitchFamily="34" charset="0"/>
            </a:endParaRPr>
          </a:p>
          <a:p>
            <a:pPr>
              <a:buNone/>
            </a:pPr>
            <a:r>
              <a:rPr lang="es-MX" sz="1600" dirty="0">
                <a:latin typeface="Arial" panose="020B0604020202020204" pitchFamily="34" charset="0"/>
                <a:cs typeface="Arial" panose="020B0604020202020204" pitchFamily="34" charset="0"/>
              </a:rPr>
              <a:t>El autor Hans Aebli, dice que los aprendizajes son dirigidos para que los alumnos tengan la posibilidad de sentir, pensar, valorar y actuar.</a:t>
            </a:r>
          </a:p>
          <a:p>
            <a:pPr>
              <a:buNone/>
            </a:pPr>
            <a:r>
              <a:rPr lang="es-MX" sz="1600" dirty="0">
                <a:latin typeface="Arial" panose="020B0604020202020204" pitchFamily="34" charset="0"/>
                <a:cs typeface="Arial" panose="020B0604020202020204" pitchFamily="34" charset="0"/>
              </a:rPr>
              <a:t>La intención de este autor es encontrar el como motivar al alumno para que tenga una iniciativa propia de lograr lo que quiere.</a:t>
            </a:r>
          </a:p>
          <a:p>
            <a:pPr>
              <a:buNone/>
            </a:pPr>
            <a:endParaRPr lang="es-MX" sz="1600" dirty="0">
              <a:latin typeface="Arial" panose="020B0604020202020204" pitchFamily="34" charset="0"/>
              <a:cs typeface="Arial" panose="020B0604020202020204" pitchFamily="34" charset="0"/>
            </a:endParaRPr>
          </a:p>
          <a:p>
            <a:pPr>
              <a:buNone/>
            </a:pPr>
            <a:endParaRPr lang="es-MX" sz="1600" dirty="0">
              <a:latin typeface="Arial" panose="020B0604020202020204" pitchFamily="34" charset="0"/>
              <a:cs typeface="Arial" panose="020B0604020202020204" pitchFamily="34" charset="0"/>
            </a:endParaRPr>
          </a:p>
          <a:p>
            <a:pPr>
              <a:buNone/>
            </a:pPr>
            <a:endParaRPr lang="es-MX" sz="1600" dirty="0">
              <a:latin typeface="Arial" panose="020B0604020202020204" pitchFamily="34" charset="0"/>
              <a:cs typeface="Arial" panose="020B0604020202020204" pitchFamily="34" charset="0"/>
            </a:endParaRPr>
          </a:p>
          <a:p>
            <a:pPr>
              <a:buNone/>
            </a:pPr>
            <a:endParaRPr lang="es-MX" sz="1600" dirty="0">
              <a:latin typeface="Arial" panose="020B0604020202020204" pitchFamily="34" charset="0"/>
              <a:cs typeface="Arial" panose="020B0604020202020204" pitchFamily="34" charset="0"/>
            </a:endParaRPr>
          </a:p>
          <a:p>
            <a:pPr>
              <a:buNone/>
            </a:pPr>
            <a:endParaRPr lang="es-MX" dirty="0"/>
          </a:p>
        </p:txBody>
      </p:sp>
      <p:sp>
        <p:nvSpPr>
          <p:cNvPr id="4" name="3 CuadroTexto"/>
          <p:cNvSpPr txBox="1"/>
          <p:nvPr/>
        </p:nvSpPr>
        <p:spPr>
          <a:xfrm>
            <a:off x="0" y="252248"/>
            <a:ext cx="3074276" cy="338554"/>
          </a:xfrm>
          <a:prstGeom prst="rect">
            <a:avLst/>
          </a:prstGeom>
          <a:blipFill>
            <a:blip r:embed="rId2" cstate="print"/>
            <a:stretch>
              <a:fillRect/>
            </a:stretch>
          </a:blipFill>
        </p:spPr>
        <p:txBody>
          <a:bodyPr wrap="square" rtlCol="0">
            <a:spAutoFit/>
          </a:bodyPr>
          <a:lstStyle/>
          <a:p>
            <a:r>
              <a:rPr lang="es-MX" sz="1600" b="1" i="1" dirty="0">
                <a:latin typeface="Arial" panose="020B0604020202020204" pitchFamily="34" charset="0"/>
                <a:cs typeface="Arial" panose="020B0604020202020204" pitchFamily="34" charset="0"/>
              </a:rPr>
              <a:t>7° Construir una operación.</a:t>
            </a:r>
          </a:p>
        </p:txBody>
      </p:sp>
      <p:sp>
        <p:nvSpPr>
          <p:cNvPr id="5" name="4 CuadroTexto"/>
          <p:cNvSpPr txBox="1"/>
          <p:nvPr/>
        </p:nvSpPr>
        <p:spPr>
          <a:xfrm>
            <a:off x="0" y="1513489"/>
            <a:ext cx="2837793" cy="338554"/>
          </a:xfrm>
          <a:prstGeom prst="rect">
            <a:avLst/>
          </a:prstGeom>
          <a:blipFill>
            <a:blip r:embed="rId2" cstate="print"/>
            <a:stretch>
              <a:fillRect/>
            </a:stretch>
          </a:blipFill>
        </p:spPr>
        <p:txBody>
          <a:bodyPr wrap="square" rtlCol="0">
            <a:spAutoFit/>
          </a:bodyPr>
          <a:lstStyle/>
          <a:p>
            <a:pPr>
              <a:buNone/>
            </a:pPr>
            <a:r>
              <a:rPr lang="es-MX" sz="1600" b="1" i="1" dirty="0">
                <a:latin typeface="Arial" panose="020B0604020202020204" pitchFamily="34" charset="0"/>
                <a:cs typeface="Arial" panose="020B0604020202020204" pitchFamily="34" charset="0"/>
              </a:rPr>
              <a:t>8° Formar un concepto.</a:t>
            </a:r>
          </a:p>
        </p:txBody>
      </p:sp>
      <p:sp>
        <p:nvSpPr>
          <p:cNvPr id="7" name="6 CuadroTexto"/>
          <p:cNvSpPr txBox="1"/>
          <p:nvPr/>
        </p:nvSpPr>
        <p:spPr>
          <a:xfrm>
            <a:off x="-1" y="3957145"/>
            <a:ext cx="5644055" cy="338554"/>
          </a:xfrm>
          <a:prstGeom prst="rect">
            <a:avLst/>
          </a:prstGeom>
          <a:blipFill>
            <a:blip r:embed="rId2" cstate="print"/>
            <a:stretch>
              <a:fillRect/>
            </a:stretch>
          </a:blipFill>
        </p:spPr>
        <p:txBody>
          <a:bodyPr wrap="square" rtlCol="0">
            <a:spAutoFit/>
          </a:bodyPr>
          <a:lstStyle/>
          <a:p>
            <a:r>
              <a:rPr lang="es-MX" sz="1600" b="1" i="1" dirty="0">
                <a:latin typeface="Arial" panose="020B0604020202020204" pitchFamily="34" charset="0"/>
                <a:cs typeface="Arial" panose="020B0604020202020204" pitchFamily="34" charset="0"/>
              </a:rPr>
              <a:t>9°Construccion consolidadora de problemas.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2531" y="926991"/>
            <a:ext cx="10515600" cy="4351338"/>
          </a:xfrm>
        </p:spPr>
        <p:txBody>
          <a:bodyPr>
            <a:normAutofit/>
          </a:bodyPr>
          <a:lstStyle/>
          <a:p>
            <a:pPr>
              <a:buNone/>
            </a:pPr>
            <a:endParaRPr lang="es-MX" sz="1600" dirty="0">
              <a:latin typeface="Arial" pitchFamily="34" charset="0"/>
              <a:cs typeface="Arial" pitchFamily="34" charset="0"/>
            </a:endParaRPr>
          </a:p>
          <a:p>
            <a:pPr>
              <a:buNone/>
            </a:pPr>
            <a:r>
              <a:rPr lang="es-MX" sz="1600" dirty="0">
                <a:latin typeface="Arial" pitchFamily="34" charset="0"/>
                <a:cs typeface="Arial" pitchFamily="34" charset="0"/>
              </a:rPr>
              <a:t>Este proceso se basa en aumentar la capacidad de elaborar, ejercitar y aplicar así como identificar características que se puedan usar ante un momento en especifico</a:t>
            </a:r>
          </a:p>
          <a:p>
            <a:pPr>
              <a:buNone/>
            </a:pPr>
            <a:endParaRPr lang="es-MX" sz="1600" dirty="0">
              <a:latin typeface="Arial" pitchFamily="34" charset="0"/>
              <a:cs typeface="Arial" pitchFamily="34" charset="0"/>
            </a:endParaRPr>
          </a:p>
          <a:p>
            <a:pPr>
              <a:buNone/>
            </a:pPr>
            <a:r>
              <a:rPr lang="es-MX" sz="1600" dirty="0">
                <a:latin typeface="Arial" pitchFamily="34" charset="0"/>
                <a:cs typeface="Arial" pitchFamily="34" charset="0"/>
              </a:rPr>
              <a:t>Este proceso invita a poder consolidar lo que ya se aprendió, para lograr entender de una mejor manera, se busca el aplicarlo para reforzar el concepto.</a:t>
            </a:r>
          </a:p>
          <a:p>
            <a:pPr>
              <a:buNone/>
            </a:pPr>
            <a:endParaRPr lang="es-MX" sz="1600" dirty="0">
              <a:latin typeface="Arial" pitchFamily="34" charset="0"/>
              <a:cs typeface="Arial" pitchFamily="34" charset="0"/>
            </a:endParaRPr>
          </a:p>
          <a:p>
            <a:pPr>
              <a:buNone/>
            </a:pPr>
            <a:r>
              <a:rPr lang="es-MX" sz="1600" dirty="0">
                <a:latin typeface="Arial" pitchFamily="34" charset="0"/>
                <a:cs typeface="Arial" pitchFamily="34" charset="0"/>
              </a:rPr>
              <a:t>Esta ultima forma, es poner en práctica lo aprendido, ya sea en el ámbito escolar o en la vida cotidiana. </a:t>
            </a:r>
          </a:p>
        </p:txBody>
      </p:sp>
      <p:sp>
        <p:nvSpPr>
          <p:cNvPr id="4" name="3 Rectángulo"/>
          <p:cNvSpPr/>
          <p:nvPr/>
        </p:nvSpPr>
        <p:spPr>
          <a:xfrm>
            <a:off x="455693" y="989866"/>
            <a:ext cx="1326004" cy="338554"/>
          </a:xfrm>
          <a:prstGeom prst="rect">
            <a:avLst/>
          </a:prstGeom>
          <a:blipFill>
            <a:blip r:embed="rId3" cstate="print"/>
            <a:stretch>
              <a:fillRect/>
            </a:stretch>
          </a:blipFill>
        </p:spPr>
        <p:txBody>
          <a:bodyPr wrap="none">
            <a:spAutoFit/>
          </a:bodyPr>
          <a:lstStyle/>
          <a:p>
            <a:pPr>
              <a:buNone/>
            </a:pPr>
            <a:r>
              <a:rPr lang="es-MX" sz="1600" b="1" i="1" dirty="0">
                <a:latin typeface="Arial" panose="020B0604020202020204" pitchFamily="34" charset="0"/>
                <a:cs typeface="Arial" panose="020B0604020202020204" pitchFamily="34" charset="0"/>
              </a:rPr>
              <a:t>10°Elaborar</a:t>
            </a:r>
          </a:p>
        </p:txBody>
      </p:sp>
      <p:sp>
        <p:nvSpPr>
          <p:cNvPr id="5" name="4 Rectángulo"/>
          <p:cNvSpPr/>
          <p:nvPr/>
        </p:nvSpPr>
        <p:spPr>
          <a:xfrm>
            <a:off x="345333" y="1856968"/>
            <a:ext cx="3123079" cy="338554"/>
          </a:xfrm>
          <a:prstGeom prst="rect">
            <a:avLst/>
          </a:prstGeom>
          <a:blipFill>
            <a:blip r:embed="rId2" cstate="print"/>
            <a:stretch>
              <a:fillRect/>
            </a:stretch>
          </a:blipFill>
        </p:spPr>
        <p:txBody>
          <a:bodyPr wrap="square">
            <a:spAutoFit/>
          </a:bodyPr>
          <a:lstStyle/>
          <a:p>
            <a:r>
              <a:rPr lang="es-MX" sz="1600" b="1" i="1" dirty="0">
                <a:latin typeface="Arial" pitchFamily="34" charset="0"/>
                <a:cs typeface="Arial" pitchFamily="34" charset="0"/>
              </a:rPr>
              <a:t>11°Ejercitar y repetir.</a:t>
            </a:r>
          </a:p>
        </p:txBody>
      </p:sp>
      <p:sp>
        <p:nvSpPr>
          <p:cNvPr id="6" name="5 Rectángulo"/>
          <p:cNvSpPr/>
          <p:nvPr/>
        </p:nvSpPr>
        <p:spPr>
          <a:xfrm>
            <a:off x="488731" y="2802900"/>
            <a:ext cx="2475187" cy="338554"/>
          </a:xfrm>
          <a:prstGeom prst="rect">
            <a:avLst/>
          </a:prstGeom>
          <a:blipFill>
            <a:blip r:embed="rId4" cstate="print"/>
            <a:stretch>
              <a:fillRect/>
            </a:stretch>
          </a:blipFill>
        </p:spPr>
        <p:txBody>
          <a:bodyPr wrap="square">
            <a:spAutoFit/>
          </a:bodyPr>
          <a:lstStyle/>
          <a:p>
            <a:r>
              <a:rPr lang="es-MX" sz="1600" b="1" i="1" dirty="0">
                <a:latin typeface="Arial" pitchFamily="34" charset="0"/>
                <a:cs typeface="Arial" pitchFamily="34" charset="0"/>
              </a:rPr>
              <a:t>12°Aplicar.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30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B71DCB5-2CDA-4309-8E04-65ED299EC442}"/>
              </a:ext>
            </a:extLst>
          </p:cNvPr>
          <p:cNvPicPr>
            <a:picLocks noChangeAspect="1"/>
          </p:cNvPicPr>
          <p:nvPr/>
        </p:nvPicPr>
        <p:blipFill>
          <a:blip r:embed="rId3" cstate="print"/>
          <a:stretch>
            <a:fillRect/>
          </a:stretch>
        </p:blipFill>
        <p:spPr>
          <a:xfrm rot="19576294">
            <a:off x="5661307" y="3820360"/>
            <a:ext cx="2510517" cy="1914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a:extLst>
              <a:ext uri="{FF2B5EF4-FFF2-40B4-BE49-F238E27FC236}">
                <a16:creationId xmlns:a16="http://schemas.microsoft.com/office/drawing/2014/main" xmlns="" id="{3E7FAF85-682B-437E-B33E-10DCCE86E211}"/>
              </a:ext>
            </a:extLst>
          </p:cNvPr>
          <p:cNvPicPr>
            <a:picLocks noChangeAspect="1"/>
          </p:cNvPicPr>
          <p:nvPr/>
        </p:nvPicPr>
        <p:blipFill>
          <a:blip r:embed="rId4" cstate="print"/>
          <a:stretch>
            <a:fillRect/>
          </a:stretch>
        </p:blipFill>
        <p:spPr>
          <a:xfrm>
            <a:off x="2891869" y="152472"/>
            <a:ext cx="2947065" cy="1775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Estrategias básicas que debe usar un profesor para mejorar la ...">
            <a:extLst>
              <a:ext uri="{FF2B5EF4-FFF2-40B4-BE49-F238E27FC236}">
                <a16:creationId xmlns:a16="http://schemas.microsoft.com/office/drawing/2014/main" xmlns="" id="{78969564-1242-4511-AB51-94416E94ED4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43" y="3864421"/>
            <a:ext cx="3332901" cy="1896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28" name="Picture 4" descr="Ensayo de competencias comunicativas : 2016">
            <a:extLst>
              <a:ext uri="{FF2B5EF4-FFF2-40B4-BE49-F238E27FC236}">
                <a16:creationId xmlns:a16="http://schemas.microsoft.com/office/drawing/2014/main" xmlns="" id="{22FBAA05-8A18-4B6A-8399-2F66C7D1838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154062">
            <a:off x="-42050" y="1919201"/>
            <a:ext cx="2394281" cy="1928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9" name="Imagen 8">
            <a:extLst>
              <a:ext uri="{FF2B5EF4-FFF2-40B4-BE49-F238E27FC236}">
                <a16:creationId xmlns:a16="http://schemas.microsoft.com/office/drawing/2014/main" xmlns="" id="{BBF827CB-9D70-4830-BECC-1175E9C4FB9C}"/>
              </a:ext>
            </a:extLst>
          </p:cNvPr>
          <p:cNvPicPr>
            <a:picLocks noChangeAspect="1"/>
          </p:cNvPicPr>
          <p:nvPr/>
        </p:nvPicPr>
        <p:blipFill>
          <a:blip r:embed="rId7" cstate="print"/>
          <a:stretch>
            <a:fillRect/>
          </a:stretch>
        </p:blipFill>
        <p:spPr>
          <a:xfrm rot="864824">
            <a:off x="5791227" y="95188"/>
            <a:ext cx="3000718" cy="1833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xmlns="" id="{90150C1E-9E70-463D-8734-C6B52EF6EA6B}"/>
              </a:ext>
            </a:extLst>
          </p:cNvPr>
          <p:cNvPicPr>
            <a:picLocks noChangeAspect="1"/>
          </p:cNvPicPr>
          <p:nvPr/>
        </p:nvPicPr>
        <p:blipFill>
          <a:blip r:embed="rId8" cstate="print"/>
          <a:stretch>
            <a:fillRect/>
          </a:stretch>
        </p:blipFill>
        <p:spPr>
          <a:xfrm rot="1073011">
            <a:off x="1911141" y="1937408"/>
            <a:ext cx="3112501"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9584D5E2-CADF-45E8-A6AF-86978647BC14}"/>
              </a:ext>
            </a:extLst>
          </p:cNvPr>
          <p:cNvPicPr>
            <a:picLocks noChangeAspect="1"/>
          </p:cNvPicPr>
          <p:nvPr/>
        </p:nvPicPr>
        <p:blipFill rotWithShape="1">
          <a:blip r:embed="rId9" cstate="print"/>
          <a:srcRect l="29134" t="13756" r="27048" b="21246"/>
          <a:stretch/>
        </p:blipFill>
        <p:spPr>
          <a:xfrm rot="20895378">
            <a:off x="2331487" y="3164069"/>
            <a:ext cx="901521" cy="1442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 Imagen" descr="89167439-niños-de-kindergarten-y-profesor-leyendo-un-libro-cómic-ilustración-vectorial-de-dibujos-animados-aislado-sob.jpg">
            <a:extLst>
              <a:ext uri="{FF2B5EF4-FFF2-40B4-BE49-F238E27FC236}">
                <a16:creationId xmlns:a16="http://schemas.microsoft.com/office/drawing/2014/main" xmlns="" id="{19DC5924-CEC3-4CF0-950F-491E263FFEA8}"/>
              </a:ext>
            </a:extLst>
          </p:cNvPr>
          <p:cNvPicPr>
            <a:picLocks noChangeAspect="1"/>
          </p:cNvPicPr>
          <p:nvPr/>
        </p:nvPicPr>
        <p:blipFill rotWithShape="1">
          <a:blip r:embed="rId10" cstate="print"/>
          <a:srcRect l="4646" t="15387" r="4113" b="3713"/>
          <a:stretch/>
        </p:blipFill>
        <p:spPr>
          <a:xfrm>
            <a:off x="4838742" y="1762621"/>
            <a:ext cx="2560440" cy="2091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3B504EB6-F6CE-439C-B2AA-A7FADD5B4647}"/>
              </a:ext>
            </a:extLst>
          </p:cNvPr>
          <p:cNvPicPr>
            <a:picLocks noChangeAspect="1"/>
          </p:cNvPicPr>
          <p:nvPr/>
        </p:nvPicPr>
        <p:blipFill>
          <a:blip r:embed="rId11" cstate="print"/>
          <a:stretch>
            <a:fillRect/>
          </a:stretch>
        </p:blipFill>
        <p:spPr>
          <a:xfrm rot="20834555">
            <a:off x="428734" y="5285277"/>
            <a:ext cx="3098914" cy="1775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7E0935A7-FC13-45C7-B035-8731C224F4E0}"/>
              </a:ext>
            </a:extLst>
          </p:cNvPr>
          <p:cNvPicPr>
            <a:picLocks noChangeAspect="1"/>
          </p:cNvPicPr>
          <p:nvPr/>
        </p:nvPicPr>
        <p:blipFill>
          <a:blip r:embed="rId12" cstate="print"/>
          <a:stretch>
            <a:fillRect/>
          </a:stretch>
        </p:blipFill>
        <p:spPr>
          <a:xfrm>
            <a:off x="3601691" y="5276845"/>
            <a:ext cx="3053982" cy="1595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Los niños niño y niña estudian con el maestro | Vector Premium">
            <a:extLst>
              <a:ext uri="{FF2B5EF4-FFF2-40B4-BE49-F238E27FC236}">
                <a16:creationId xmlns:a16="http://schemas.microsoft.com/office/drawing/2014/main" xmlns="" id="{A9B5A362-3586-41B6-91D4-8F3B87682CA3}"/>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0749641">
            <a:off x="37071" y="313026"/>
            <a:ext cx="2763265" cy="165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32" name="Picture 8" descr="Cinco consejos para convertir a un niño en un gran lector | Foro ...">
            <a:extLst>
              <a:ext uri="{FF2B5EF4-FFF2-40B4-BE49-F238E27FC236}">
                <a16:creationId xmlns:a16="http://schemas.microsoft.com/office/drawing/2014/main" xmlns="" id="{A8573EE6-C4B6-442A-910D-A122ED7D3A40}"/>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0606567">
            <a:off x="3204367" y="3687901"/>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34" name="Picture 10" descr="LA IMPORTANCIA DE UN BUEN MAESTRO |">
            <a:extLst>
              <a:ext uri="{FF2B5EF4-FFF2-40B4-BE49-F238E27FC236}">
                <a16:creationId xmlns:a16="http://schemas.microsoft.com/office/drawing/2014/main" xmlns="" id="{FE8603E9-A502-47ED-8C56-BD0538E5ABA2}"/>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rot="856703" flipH="1">
            <a:off x="7260471" y="2486840"/>
            <a:ext cx="3019914" cy="2013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7" name="Imagen 16">
            <a:extLst>
              <a:ext uri="{FF2B5EF4-FFF2-40B4-BE49-F238E27FC236}">
                <a16:creationId xmlns:a16="http://schemas.microsoft.com/office/drawing/2014/main" xmlns="" id="{D575D244-66C3-4D4E-AE4F-CC12E343A96E}"/>
              </a:ext>
            </a:extLst>
          </p:cNvPr>
          <p:cNvPicPr>
            <a:picLocks noChangeAspect="1"/>
          </p:cNvPicPr>
          <p:nvPr/>
        </p:nvPicPr>
        <p:blipFill>
          <a:blip r:embed="rId16" cstate="print"/>
          <a:stretch>
            <a:fillRect/>
          </a:stretch>
        </p:blipFill>
        <p:spPr>
          <a:xfrm>
            <a:off x="8653020" y="48809"/>
            <a:ext cx="2609133" cy="1303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La empatía del maestro es clave para el desarrollo académico del ...">
            <a:extLst>
              <a:ext uri="{FF2B5EF4-FFF2-40B4-BE49-F238E27FC236}">
                <a16:creationId xmlns:a16="http://schemas.microsoft.com/office/drawing/2014/main" xmlns="" id="{18FBD76A-C434-4233-AD33-6F7283129E05}"/>
              </a:ext>
            </a:extLst>
          </p:cNvPr>
          <p:cNvPicPr/>
          <p:nvPr/>
        </p:nvPicPr>
        <p:blipFill>
          <a:blip r:embed="rId17" cstate="print"/>
          <a:srcRect/>
          <a:stretch>
            <a:fillRect/>
          </a:stretch>
        </p:blipFill>
        <p:spPr bwMode="auto">
          <a:xfrm rot="1507081">
            <a:off x="8574591" y="1381543"/>
            <a:ext cx="2947065" cy="1808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Ideas de manualidades fáciles y divertidas para niños | GOCCO">
            <a:extLst>
              <a:ext uri="{FF2B5EF4-FFF2-40B4-BE49-F238E27FC236}">
                <a16:creationId xmlns:a16="http://schemas.microsoft.com/office/drawing/2014/main" xmlns="" id="{BA380554-B68E-4072-82EE-8A035F60934A}"/>
              </a:ext>
            </a:extLst>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rot="20804241">
            <a:off x="9035667" y="3710426"/>
            <a:ext cx="2908872" cy="1498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40" name="Picture 16" descr="Niños Con El Profesor Están Haciendo Algo Fuera De Papel De ...">
            <a:extLst>
              <a:ext uri="{FF2B5EF4-FFF2-40B4-BE49-F238E27FC236}">
                <a16:creationId xmlns:a16="http://schemas.microsoft.com/office/drawing/2014/main" xmlns="" id="{D1F13B1C-D1D8-4AA4-80B1-B990ADC857A6}"/>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rot="20943819">
            <a:off x="6871168" y="5162638"/>
            <a:ext cx="2233283" cy="1578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2" name="Imagen 21">
            <a:extLst>
              <a:ext uri="{FF2B5EF4-FFF2-40B4-BE49-F238E27FC236}">
                <a16:creationId xmlns:a16="http://schemas.microsoft.com/office/drawing/2014/main" xmlns="" id="{361E8BCD-AAAB-4CE8-A46C-60A01B426839}"/>
              </a:ext>
            </a:extLst>
          </p:cNvPr>
          <p:cNvPicPr>
            <a:picLocks noChangeAspect="1"/>
          </p:cNvPicPr>
          <p:nvPr/>
        </p:nvPicPr>
        <p:blipFill>
          <a:blip r:embed="rId20" cstate="print"/>
          <a:stretch>
            <a:fillRect/>
          </a:stretch>
        </p:blipFill>
        <p:spPr>
          <a:xfrm rot="919195">
            <a:off x="9191457" y="5265776"/>
            <a:ext cx="2577084" cy="1501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14801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Matemáticas divertidas en el Colegio San Miguel (Roa de Duero ...">
            <a:extLst>
              <a:ext uri="{FF2B5EF4-FFF2-40B4-BE49-F238E27FC236}">
                <a16:creationId xmlns:a16="http://schemas.microsoft.com/office/drawing/2014/main" xmlns="" id="{61484FAE-44F7-4CD8-A0C5-FD26AEE5EEA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4110038" cy="204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52" name="Picture 4" descr="ANPM | Virginia">
            <a:extLst>
              <a:ext uri="{FF2B5EF4-FFF2-40B4-BE49-F238E27FC236}">
                <a16:creationId xmlns:a16="http://schemas.microsoft.com/office/drawing/2014/main" xmlns="" id="{CC7DF6A6-C724-4E30-B920-C3411569CD8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26471">
            <a:off x="2793048" y="1590528"/>
            <a:ext cx="3194982" cy="229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6" name="Picture 6" descr="Página en blanco: ¿Cuál es el secreto para redactar bien?">
            <a:extLst>
              <a:ext uri="{FF2B5EF4-FFF2-40B4-BE49-F238E27FC236}">
                <a16:creationId xmlns:a16="http://schemas.microsoft.com/office/drawing/2014/main" xmlns="" id="{92039867-72BB-4A26-BC1D-8332259AA43C}"/>
              </a:ext>
            </a:extLst>
          </p:cNvPr>
          <p:cNvPicPr>
            <a:picLocks noChangeAspect="1" noChangeArrowheads="1"/>
          </p:cNvPicPr>
          <p:nvPr/>
        </p:nvPicPr>
        <p:blipFill>
          <a:blip r:embed="rId5" cstate="print"/>
          <a:srcRect/>
          <a:stretch>
            <a:fillRect/>
          </a:stretch>
        </p:blipFill>
        <p:spPr bwMode="auto">
          <a:xfrm>
            <a:off x="4310668" y="3624032"/>
            <a:ext cx="2095500" cy="228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Competencias básicas en Educación Infantil – Rafaela María ...">
            <a:extLst>
              <a:ext uri="{FF2B5EF4-FFF2-40B4-BE49-F238E27FC236}">
                <a16:creationId xmlns:a16="http://schemas.microsoft.com/office/drawing/2014/main" xmlns="" id="{0C30AEFA-6D7A-4B66-A9F7-DE2FF5D7AC02}"/>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60459">
            <a:off x="63979" y="4765018"/>
            <a:ext cx="4702230" cy="2458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60" name="Picture 12" descr="Niños pensando en idea | Vector Premium">
            <a:extLst>
              <a:ext uri="{FF2B5EF4-FFF2-40B4-BE49-F238E27FC236}">
                <a16:creationId xmlns:a16="http://schemas.microsoft.com/office/drawing/2014/main" xmlns="" id="{B5BAAC24-992E-4E1F-9052-D2069B7C19E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651035">
            <a:off x="2283639" y="3635204"/>
            <a:ext cx="1950098" cy="15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62" name="Picture 14" descr="Vectores, imágenes y arte vectorial de stock sobre Ideas+for+kids ...">
            <a:extLst>
              <a:ext uri="{FF2B5EF4-FFF2-40B4-BE49-F238E27FC236}">
                <a16:creationId xmlns:a16="http://schemas.microsoft.com/office/drawing/2014/main" xmlns="" id="{8A8E4B08-9898-4FC3-958F-61F259904AB3}"/>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3174" t="4836" r="6743" b="13571"/>
          <a:stretch/>
        </p:blipFill>
        <p:spPr bwMode="auto">
          <a:xfrm rot="21121323">
            <a:off x="3631195" y="-8687"/>
            <a:ext cx="3222724" cy="170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64" name="Picture 16" descr="Educación: Confían en sus profesores: un docente revela el secreto ...">
            <a:extLst>
              <a:ext uri="{FF2B5EF4-FFF2-40B4-BE49-F238E27FC236}">
                <a16:creationId xmlns:a16="http://schemas.microsoft.com/office/drawing/2014/main" xmlns="" id="{EF4A6826-3AFA-4D0A-A47A-C48DA64A1D52}"/>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99490" y="2070218"/>
            <a:ext cx="3371092" cy="189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66" name="Picture 18" descr="Las claves de la educación finlandesa | Tendencias | Gestión">
            <a:extLst>
              <a:ext uri="{FF2B5EF4-FFF2-40B4-BE49-F238E27FC236}">
                <a16:creationId xmlns:a16="http://schemas.microsoft.com/office/drawing/2014/main" xmlns="" id="{4346AEAB-89FA-46B4-8708-20D12D756215}"/>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699159">
            <a:off x="6864270" y="245322"/>
            <a:ext cx="2880360" cy="1950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68" name="Picture 20" descr="Niños del Nivel Infantil Aprenden a hacer Pizza. | Colegio San ...">
            <a:extLst>
              <a:ext uri="{FF2B5EF4-FFF2-40B4-BE49-F238E27FC236}">
                <a16:creationId xmlns:a16="http://schemas.microsoft.com/office/drawing/2014/main" xmlns="" id="{075F8DD4-8BE1-4FB2-B9ED-FFFA546ABA7F}"/>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20922440">
            <a:off x="6251980" y="3698834"/>
            <a:ext cx="3349403" cy="2361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70" name="Picture 22" descr="Cómo trabajar las inteligencias múltiples en el aula | aulaPlaneta">
            <a:extLst>
              <a:ext uri="{FF2B5EF4-FFF2-40B4-BE49-F238E27FC236}">
                <a16:creationId xmlns:a16="http://schemas.microsoft.com/office/drawing/2014/main" xmlns="" id="{5EFA6D58-303E-4D29-90C2-8C0883066585}"/>
              </a:ext>
            </a:extLst>
          </p:cNvPr>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14494" r="20514"/>
          <a:stretch/>
        </p:blipFill>
        <p:spPr bwMode="auto">
          <a:xfrm rot="20224135">
            <a:off x="90629" y="2046163"/>
            <a:ext cx="2492610" cy="2234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72" name="Picture 24" descr="PNL para niños: ejercicios, herramientas y estrategias">
            <a:extLst>
              <a:ext uri="{FF2B5EF4-FFF2-40B4-BE49-F238E27FC236}">
                <a16:creationId xmlns:a16="http://schemas.microsoft.com/office/drawing/2014/main" xmlns="" id="{7EA1FD60-57AC-4DC7-B386-A19F86C7CF50}"/>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310609" y="4678118"/>
            <a:ext cx="2756942" cy="1837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74" name="Picture 26" descr="La clave para aprender nuevas habilidades más rápido, según la ciencia">
            <a:extLst>
              <a:ext uri="{FF2B5EF4-FFF2-40B4-BE49-F238E27FC236}">
                <a16:creationId xmlns:a16="http://schemas.microsoft.com/office/drawing/2014/main" xmlns="" id="{14079AF5-8CB8-4FB3-A3A4-91C568F00F35}"/>
              </a:ext>
            </a:extLst>
          </p:cNvPr>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30914" r="25898"/>
          <a:stretch/>
        </p:blipFill>
        <p:spPr bwMode="auto">
          <a:xfrm>
            <a:off x="9821148" y="166450"/>
            <a:ext cx="2307404" cy="238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76" name="Picture 28" descr="La inteligencia emocional en el contexto educativo | Afoe">
            <a:extLst>
              <a:ext uri="{FF2B5EF4-FFF2-40B4-BE49-F238E27FC236}">
                <a16:creationId xmlns:a16="http://schemas.microsoft.com/office/drawing/2014/main" xmlns="" id="{E9455179-6E70-4066-A9E0-B67738659EE7}"/>
              </a:ext>
            </a:extLst>
          </p:cNvPr>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l="3400" t="30924" r="3480" b="25465"/>
          <a:stretch/>
        </p:blipFill>
        <p:spPr bwMode="auto">
          <a:xfrm>
            <a:off x="4481939" y="5882652"/>
            <a:ext cx="3011576" cy="969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78" name="Picture 30" descr="Población y efectividad en el aula, ¿cuántos alumnos son ...">
            <a:extLst>
              <a:ext uri="{FF2B5EF4-FFF2-40B4-BE49-F238E27FC236}">
                <a16:creationId xmlns:a16="http://schemas.microsoft.com/office/drawing/2014/main" xmlns="" id="{C1CD50D9-C1F5-440A-B9B7-4112A72DC363}"/>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rot="912303">
            <a:off x="9318243" y="2659110"/>
            <a:ext cx="2740146" cy="1826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80" name="Picture 32" descr="Niños haciendo trabajo en grupo en el aula. - Descargar Vectores ...">
            <a:extLst>
              <a:ext uri="{FF2B5EF4-FFF2-40B4-BE49-F238E27FC236}">
                <a16:creationId xmlns:a16="http://schemas.microsoft.com/office/drawing/2014/main" xmlns="" id="{76C7D9F6-E923-49FD-93F6-F92E41BB1812}"/>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562689" y="5429057"/>
            <a:ext cx="2258459" cy="138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937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xmlns="" id="{E8750598-56FA-4ABC-AED4-B2B0A640C8DA}"/>
              </a:ext>
            </a:extLst>
          </p:cNvPr>
          <p:cNvGraphicFramePr>
            <a:graphicFrameLocks noGrp="1"/>
          </p:cNvGraphicFramePr>
          <p:nvPr>
            <p:extLst>
              <p:ext uri="{D42A27DB-BD31-4B8C-83A1-F6EECF244321}">
                <p14:modId xmlns:p14="http://schemas.microsoft.com/office/powerpoint/2010/main" xmlns="" val="3899624044"/>
              </p:ext>
            </p:extLst>
          </p:nvPr>
        </p:nvGraphicFramePr>
        <p:xfrm>
          <a:off x="100361" y="111512"/>
          <a:ext cx="11987560" cy="6812635"/>
        </p:xfrm>
        <a:graphic>
          <a:graphicData uri="http://schemas.openxmlformats.org/drawingml/2006/table">
            <a:tbl>
              <a:tblPr/>
              <a:tblGrid>
                <a:gridCol w="1806002">
                  <a:extLst>
                    <a:ext uri="{9D8B030D-6E8A-4147-A177-3AD203B41FA5}">
                      <a16:colId xmlns:a16="http://schemas.microsoft.com/office/drawing/2014/main" xmlns="" val="2954065037"/>
                    </a:ext>
                  </a:extLst>
                </a:gridCol>
                <a:gridCol w="2591991">
                  <a:extLst>
                    <a:ext uri="{9D8B030D-6E8A-4147-A177-3AD203B41FA5}">
                      <a16:colId xmlns:a16="http://schemas.microsoft.com/office/drawing/2014/main" xmlns="" val="3321794635"/>
                    </a:ext>
                  </a:extLst>
                </a:gridCol>
                <a:gridCol w="1969669">
                  <a:extLst>
                    <a:ext uri="{9D8B030D-6E8A-4147-A177-3AD203B41FA5}">
                      <a16:colId xmlns:a16="http://schemas.microsoft.com/office/drawing/2014/main" xmlns="" val="3484943723"/>
                    </a:ext>
                  </a:extLst>
                </a:gridCol>
                <a:gridCol w="2525503">
                  <a:extLst>
                    <a:ext uri="{9D8B030D-6E8A-4147-A177-3AD203B41FA5}">
                      <a16:colId xmlns:a16="http://schemas.microsoft.com/office/drawing/2014/main" xmlns="" val="279945156"/>
                    </a:ext>
                  </a:extLst>
                </a:gridCol>
                <a:gridCol w="3094395">
                  <a:extLst>
                    <a:ext uri="{9D8B030D-6E8A-4147-A177-3AD203B41FA5}">
                      <a16:colId xmlns:a16="http://schemas.microsoft.com/office/drawing/2014/main" xmlns="" val="1632034479"/>
                    </a:ext>
                  </a:extLst>
                </a:gridCol>
              </a:tblGrid>
              <a:tr h="501805">
                <a:tc>
                  <a:txBody>
                    <a:bodyPr/>
                    <a:lstStyle/>
                    <a:p>
                      <a:pPr algn="ctr" fontAlgn="ctr"/>
                      <a:r>
                        <a:rPr lang="es-MX" sz="1100" i="0" dirty="0">
                          <a:solidFill>
                            <a:srgbClr val="000000"/>
                          </a:solidFill>
                          <a:effectLst/>
                          <a:latin typeface="Trebuchet MS" panose="020B0603020202020204" pitchFamily="34" charset="0"/>
                        </a:rPr>
                        <a:t>Categoría</a:t>
                      </a:r>
                    </a:p>
                  </a:txBody>
                  <a:tcPr marL="6181" marR="6181" marT="3090" marB="3090" anchor="ctr">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solidFill>
                      <a:srgbClr val="EAECF0"/>
                    </a:solidFill>
                  </a:tcPr>
                </a:tc>
                <a:tc>
                  <a:txBody>
                    <a:bodyPr/>
                    <a:lstStyle/>
                    <a:p>
                      <a:pPr algn="ctr" fontAlgn="ctr"/>
                      <a:r>
                        <a:rPr lang="es-MX" sz="1100" i="0">
                          <a:solidFill>
                            <a:srgbClr val="000000"/>
                          </a:solidFill>
                          <a:effectLst/>
                          <a:latin typeface="Trebuchet MS" panose="020B0603020202020204" pitchFamily="34" charset="0"/>
                        </a:rPr>
                        <a:t>Excelente elaboración de un collage</a:t>
                      </a:r>
                    </a:p>
                  </a:txBody>
                  <a:tcPr marL="6181" marR="6181" marT="3090" marB="3090" anchor="ctr">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solidFill>
                      <a:srgbClr val="EAECF0"/>
                    </a:solidFill>
                  </a:tcPr>
                </a:tc>
                <a:tc>
                  <a:txBody>
                    <a:bodyPr/>
                    <a:lstStyle/>
                    <a:p>
                      <a:pPr algn="ctr" fontAlgn="ctr"/>
                      <a:r>
                        <a:rPr lang="es-MX" sz="1100" i="0">
                          <a:solidFill>
                            <a:srgbClr val="000000"/>
                          </a:solidFill>
                          <a:effectLst/>
                          <a:latin typeface="Trebuchet MS" panose="020B0603020202020204" pitchFamily="34" charset="0"/>
                        </a:rPr>
                        <a:t>Buena elaboración de un collage</a:t>
                      </a:r>
                    </a:p>
                  </a:txBody>
                  <a:tcPr marL="6181" marR="6181" marT="3090" marB="3090" anchor="ctr">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solidFill>
                      <a:srgbClr val="EAECF0"/>
                    </a:solidFill>
                  </a:tcPr>
                </a:tc>
                <a:tc>
                  <a:txBody>
                    <a:bodyPr/>
                    <a:lstStyle/>
                    <a:p>
                      <a:pPr algn="ctr" fontAlgn="ctr"/>
                      <a:r>
                        <a:rPr lang="es-MX" sz="1100" i="0">
                          <a:solidFill>
                            <a:srgbClr val="000000"/>
                          </a:solidFill>
                          <a:effectLst/>
                          <a:latin typeface="Trebuchet MS" panose="020B0603020202020204" pitchFamily="34" charset="0"/>
                        </a:rPr>
                        <a:t>Regular elaboración de un collage</a:t>
                      </a:r>
                    </a:p>
                  </a:txBody>
                  <a:tcPr marL="6181" marR="6181" marT="3090" marB="3090" anchor="ctr">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solidFill>
                      <a:srgbClr val="EAECF0"/>
                    </a:solidFill>
                  </a:tcPr>
                </a:tc>
                <a:tc>
                  <a:txBody>
                    <a:bodyPr/>
                    <a:lstStyle/>
                    <a:p>
                      <a:pPr algn="ctr" fontAlgn="ctr"/>
                      <a:r>
                        <a:rPr lang="es-MX" sz="1100" i="0">
                          <a:solidFill>
                            <a:srgbClr val="000000"/>
                          </a:solidFill>
                          <a:effectLst/>
                          <a:latin typeface="Trebuchet MS" panose="020B0603020202020204" pitchFamily="34" charset="0"/>
                        </a:rPr>
                        <a:t>Necesita mejorar su elaboración</a:t>
                      </a:r>
                    </a:p>
                  </a:txBody>
                  <a:tcPr marL="6181" marR="6181" marT="3090" marB="3090" anchor="ctr">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solidFill>
                      <a:srgbClr val="EAECF0"/>
                    </a:solidFill>
                  </a:tcPr>
                </a:tc>
                <a:extLst>
                  <a:ext uri="{0D108BD9-81ED-4DB2-BD59-A6C34878D82A}">
                    <a16:rowId xmlns:a16="http://schemas.microsoft.com/office/drawing/2014/main" xmlns="" val="4203279044"/>
                  </a:ext>
                </a:extLst>
              </a:tr>
              <a:tr h="2091107">
                <a:tc>
                  <a:txBody>
                    <a:bodyPr/>
                    <a:lstStyle/>
                    <a:p>
                      <a:pPr algn="ctr"/>
                      <a:r>
                        <a:rPr lang="es-MX" sz="1100" b="1" dirty="0">
                          <a:solidFill>
                            <a:srgbClr val="000000"/>
                          </a:solidFill>
                          <a:effectLst/>
                          <a:latin typeface="Arial" panose="020B0604020202020204" pitchFamily="34" charset="0"/>
                          <a:cs typeface="Arial" panose="020B0604020202020204" pitchFamily="34" charset="0"/>
                        </a:rPr>
                        <a:t>Calidad de la construcción </a:t>
                      </a:r>
                      <a:endParaRPr lang="es-MX" sz="1100" dirty="0">
                        <a:solidFill>
                          <a:srgbClr val="000000"/>
                        </a:solidFill>
                        <a:effectLst/>
                        <a:latin typeface="Arial" panose="020B0604020202020204" pitchFamily="34" charset="0"/>
                        <a:cs typeface="Arial" panose="020B0604020202020204" pitchFamily="34" charset="0"/>
                      </a:endParaRP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collage muestra una considerable atención en su construcción. Sus componentes están nítidamente cortados. Todos los elementos están cuidadosa y seguramente pegados al fondo. No hay marcas, rayones o manchas de pegamento. Nada cuelga de los bordes.</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collage muestra atención en su construcción. Los elementos están nítidamente cortados. Todos los elementos están cuidadosa y seguramente pegados al fondo. Tiene algunas marcas notables, rayones o manchas de pegamento presentes. Nada cuelga de los bordes.</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El collage muestra algo de atención en su construcción. La mayoría de los elementos están cortados. Todos los elementos están seguramente pegados al fondo. Hay unas pocas marcas notables, rayones o manchas de pegamento presentes. Nada cuelga de los bordes.</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El collage fue construido descuidadamente, los elementos parecen estar “puestos al azar”. Hay piezas sueltas sobre los bordes. Rayones, manchas, rupturas, bordes no nivelados y/o las marcas son evidentes.</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extLst>
                  <a:ext uri="{0D108BD9-81ED-4DB2-BD59-A6C34878D82A}">
                    <a16:rowId xmlns:a16="http://schemas.microsoft.com/office/drawing/2014/main" xmlns="" val="891754719"/>
                  </a:ext>
                </a:extLst>
              </a:tr>
              <a:tr h="1472216">
                <a:tc>
                  <a:txBody>
                    <a:bodyPr/>
                    <a:lstStyle/>
                    <a:p>
                      <a:pPr algn="ctr"/>
                      <a:r>
                        <a:rPr lang="es-MX" sz="1100" b="1">
                          <a:solidFill>
                            <a:srgbClr val="000000"/>
                          </a:solidFill>
                          <a:effectLst/>
                          <a:latin typeface="Arial" panose="020B0604020202020204" pitchFamily="34" charset="0"/>
                          <a:cs typeface="Arial" panose="020B0604020202020204" pitchFamily="34" charset="0"/>
                        </a:rPr>
                        <a:t>Entendiendo los medios </a:t>
                      </a:r>
                      <a:endParaRPr lang="es-MX" sz="1100">
                        <a:solidFill>
                          <a:srgbClr val="000000"/>
                        </a:solidFill>
                        <a:effectLst/>
                        <a:latin typeface="Arial" panose="020B0604020202020204" pitchFamily="34" charset="0"/>
                        <a:cs typeface="Arial" panose="020B0604020202020204" pitchFamily="34" charset="0"/>
                      </a:endParaRP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estudiante puede definir el término “collage” y decir cómo éste difiere de otros dos medios. El o ella pueden al menos nombrar 5 cosas que hacen al collage efectivo y atractivo.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estudiante puede definir el término “collage” y decir cómo éste difiere de otros dos medios. El o ella también pueden nombrar 3-4 cosas que hacen al collage efectivo y atractivo.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estudiante puede definir el término “collage” y decir cómo éste difiere de otros dos medios. El o ella también pueden nombrar al menos 1-2 cosas que hacen al collage efectivo y atractivo.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El estudiante tiene dificultad definiendo el término “collage” y describiendo cómo difiere de otros medios y/o el estudiante no puede describir cómo hacer un collage más efectivo y atractivo.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extLst>
                  <a:ext uri="{0D108BD9-81ED-4DB2-BD59-A6C34878D82A}">
                    <a16:rowId xmlns:a16="http://schemas.microsoft.com/office/drawing/2014/main" xmlns="" val="1264039507"/>
                  </a:ext>
                </a:extLst>
              </a:tr>
              <a:tr h="1078373">
                <a:tc>
                  <a:txBody>
                    <a:bodyPr/>
                    <a:lstStyle/>
                    <a:p>
                      <a:pPr algn="ctr"/>
                      <a:r>
                        <a:rPr lang="es-MX" sz="1100" b="1">
                          <a:solidFill>
                            <a:srgbClr val="000000"/>
                          </a:solidFill>
                          <a:effectLst/>
                          <a:latin typeface="Arial" panose="020B0604020202020204" pitchFamily="34" charset="0"/>
                          <a:cs typeface="Arial" panose="020B0604020202020204" pitchFamily="34" charset="0"/>
                        </a:rPr>
                        <a:t>Creatividad </a:t>
                      </a:r>
                      <a:endParaRPr lang="es-MX" sz="1100">
                        <a:solidFill>
                          <a:srgbClr val="000000"/>
                        </a:solidFill>
                        <a:effectLst/>
                        <a:latin typeface="Arial" panose="020B0604020202020204" pitchFamily="34" charset="0"/>
                        <a:cs typeface="Arial" panose="020B0604020202020204" pitchFamily="34" charset="0"/>
                      </a:endParaRP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Varias de las gráficas u objetos usados en el collage reflejan un excepcional grado de creatividad del estudiante en su creación y/o exhibición.</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Una o dos de las gráficas u objetos usados en el collage reflejan la creatividad del estudiante en su creación y/o exhibición.</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Una o dos gráficas u objetos fueron hechos o personalizados por el estudiante, pero las ideas eran típicas más que creativas.</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estudiante no hizo o personalizó ninguno de los elementos en el collage.</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extLst>
                  <a:ext uri="{0D108BD9-81ED-4DB2-BD59-A6C34878D82A}">
                    <a16:rowId xmlns:a16="http://schemas.microsoft.com/office/drawing/2014/main" xmlns="" val="3944942887"/>
                  </a:ext>
                </a:extLst>
              </a:tr>
              <a:tr h="1669134">
                <a:tc>
                  <a:txBody>
                    <a:bodyPr/>
                    <a:lstStyle/>
                    <a:p>
                      <a:pPr algn="ctr"/>
                      <a:r>
                        <a:rPr lang="es-MX" sz="1100" b="1">
                          <a:solidFill>
                            <a:srgbClr val="000000"/>
                          </a:solidFill>
                          <a:effectLst/>
                          <a:latin typeface="Arial" panose="020B0604020202020204" pitchFamily="34" charset="0"/>
                          <a:cs typeface="Arial" panose="020B0604020202020204" pitchFamily="34" charset="0"/>
                        </a:rPr>
                        <a:t>Atención al tema </a:t>
                      </a:r>
                      <a:endParaRPr lang="es-MX" sz="1100">
                        <a:solidFill>
                          <a:srgbClr val="000000"/>
                        </a:solidFill>
                        <a:effectLst/>
                        <a:latin typeface="Arial" panose="020B0604020202020204" pitchFamily="34" charset="0"/>
                        <a:cs typeface="Arial" panose="020B0604020202020204" pitchFamily="34" charset="0"/>
                      </a:endParaRP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El estudiante da una explicación razonable de cómo cada elemento en el collage está relacionado al tema asignado. Para la mayoría de los elementos, la relación es clara sin ninguna explicación.</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a:solidFill>
                            <a:srgbClr val="000000"/>
                          </a:solidFill>
                          <a:effectLst/>
                          <a:latin typeface="Arial" panose="020B0604020202020204" pitchFamily="34" charset="0"/>
                          <a:cs typeface="Arial" panose="020B0604020202020204" pitchFamily="34" charset="0"/>
                        </a:rPr>
                        <a:t>El estudiante da una explicación razonable de cómo la mayoría de los elementos en el collage están relacionados con el tema asignado. Para la mayoría de los elementos, la relación está clara sin ninguna explicación.</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El estudiante da una explicación bastante clara de cómo los elementos en el collage están relacionados al tema asignado.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tc>
                  <a:txBody>
                    <a:bodyPr/>
                    <a:lstStyle/>
                    <a:p>
                      <a:pPr algn="ctr"/>
                      <a:r>
                        <a:rPr lang="es-MX" sz="1100" dirty="0">
                          <a:solidFill>
                            <a:srgbClr val="000000"/>
                          </a:solidFill>
                          <a:effectLst/>
                          <a:latin typeface="Arial" panose="020B0604020202020204" pitchFamily="34" charset="0"/>
                          <a:cs typeface="Arial" panose="020B0604020202020204" pitchFamily="34" charset="0"/>
                        </a:rPr>
                        <a:t>Las explicaciones del estudiante son vagas e ilustran su dificultad en entender cómo los elementos están relacionados con el tema asignado.</a:t>
                      </a:r>
                    </a:p>
                  </a:txBody>
                  <a:tcPr marL="6181" marR="6181" marT="3090" marB="3090">
                    <a:lnL w="9525" cap="flat" cmpd="sng" algn="ctr">
                      <a:solidFill>
                        <a:srgbClr val="C8CCD1"/>
                      </a:solidFill>
                      <a:prstDash val="solid"/>
                      <a:round/>
                      <a:headEnd type="none" w="med" len="med"/>
                      <a:tailEnd type="none" w="med" len="med"/>
                    </a:lnL>
                    <a:lnR w="9525" cap="flat" cmpd="sng" algn="ctr">
                      <a:solidFill>
                        <a:srgbClr val="C8CCD1"/>
                      </a:solidFill>
                      <a:prstDash val="solid"/>
                      <a:round/>
                      <a:headEnd type="none" w="med" len="med"/>
                      <a:tailEnd type="none" w="med" len="med"/>
                    </a:lnR>
                    <a:lnT w="9525" cap="flat" cmpd="sng" algn="ctr">
                      <a:solidFill>
                        <a:srgbClr val="C8CCD1"/>
                      </a:solidFill>
                      <a:prstDash val="solid"/>
                      <a:round/>
                      <a:headEnd type="none" w="med" len="med"/>
                      <a:tailEnd type="none" w="med" len="med"/>
                    </a:lnT>
                    <a:lnB w="9525" cap="flat" cmpd="sng" algn="ctr">
                      <a:solidFill>
                        <a:srgbClr val="C8CCD1"/>
                      </a:solidFill>
                      <a:prstDash val="solid"/>
                      <a:round/>
                      <a:headEnd type="none" w="med" len="med"/>
                      <a:tailEnd type="none" w="med" len="med"/>
                    </a:lnB>
                  </a:tcPr>
                </a:tc>
                <a:extLst>
                  <a:ext uri="{0D108BD9-81ED-4DB2-BD59-A6C34878D82A}">
                    <a16:rowId xmlns:a16="http://schemas.microsoft.com/office/drawing/2014/main" xmlns="" val="4212817394"/>
                  </a:ext>
                </a:extLst>
              </a:tr>
            </a:tbl>
          </a:graphicData>
        </a:graphic>
      </p:graphicFrame>
    </p:spTree>
    <p:extLst>
      <p:ext uri="{BB962C8B-B14F-4D97-AF65-F5344CB8AC3E}">
        <p14:creationId xmlns:p14="http://schemas.microsoft.com/office/powerpoint/2010/main" xmlns="" val="42842307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1324</Words>
  <Application>Microsoft Office PowerPoint</Application>
  <PresentationFormat>Personalizado</PresentationFormat>
  <Paragraphs>105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dc:creator>
  <cp:lastModifiedBy>01</cp:lastModifiedBy>
  <cp:revision>34</cp:revision>
  <dcterms:created xsi:type="dcterms:W3CDTF">2020-05-17T18:14:20Z</dcterms:created>
  <dcterms:modified xsi:type="dcterms:W3CDTF">2020-05-19T00:50:48Z</dcterms:modified>
</cp:coreProperties>
</file>