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89" r:id="rId6"/>
    <p:sldId id="264" r:id="rId7"/>
    <p:sldId id="278" r:id="rId8"/>
    <p:sldId id="297" r:id="rId9"/>
    <p:sldId id="298" r:id="rId10"/>
    <p:sldId id="299"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99FF66"/>
    <a:srgbClr val="FF0066"/>
    <a:srgbClr val="FF9933"/>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51" autoAdjust="0"/>
    <p:restoredTop sz="94660"/>
  </p:normalViewPr>
  <p:slideViewPr>
    <p:cSldViewPr snapToGrid="0">
      <p:cViewPr varScale="1">
        <p:scale>
          <a:sx n="54" d="100"/>
          <a:sy n="54" d="100"/>
        </p:scale>
        <p:origin x="2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27FDB0-970B-411F-933F-52595C95E53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C2D898D-AEDA-485A-9E19-2D913ECC11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1D1786C-BBEC-477B-962F-9F03F1F36099}"/>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5" name="Marcador de pie de página 4">
            <a:extLst>
              <a:ext uri="{FF2B5EF4-FFF2-40B4-BE49-F238E27FC236}">
                <a16:creationId xmlns:a16="http://schemas.microsoft.com/office/drawing/2014/main" id="{38FC04C9-9793-4A98-A58E-FD3928CB3F0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F9782EF-D7F5-423B-88D7-24F4BB2E96AE}"/>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164605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39E4B5-DA6A-413C-AB57-0F53745FC17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279F36B-58A3-4C36-9FD1-1CFD38287CA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764C9D9-47CB-4B03-A243-88E930B1824B}"/>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5" name="Marcador de pie de página 4">
            <a:extLst>
              <a:ext uri="{FF2B5EF4-FFF2-40B4-BE49-F238E27FC236}">
                <a16:creationId xmlns:a16="http://schemas.microsoft.com/office/drawing/2014/main" id="{09AC24E1-E79E-4370-B9E3-D91193BE655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46AA1D-CC9F-48EB-A352-59A7A65F63CB}"/>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294363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C5E6B74-A5A7-4BF5-8BA9-C7A853FE3DA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AF8D6A-C869-4ADB-8B0F-575AFEFC71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266925-D27B-437C-A383-166F7DB067E2}"/>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5" name="Marcador de pie de página 4">
            <a:extLst>
              <a:ext uri="{FF2B5EF4-FFF2-40B4-BE49-F238E27FC236}">
                <a16:creationId xmlns:a16="http://schemas.microsoft.com/office/drawing/2014/main" id="{CF5BB0B0-666D-4490-B357-2459480D851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00D8FF2-C629-473D-A8D0-3174C3FD284A}"/>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407550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92C80E-6283-4E67-84CA-FEB21EEDE14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F8C8065-46AA-4CAF-B72E-47A3D7A26A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3D34440-8A0A-48B4-87FA-4AE1811F1454}"/>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5" name="Marcador de pie de página 4">
            <a:extLst>
              <a:ext uri="{FF2B5EF4-FFF2-40B4-BE49-F238E27FC236}">
                <a16:creationId xmlns:a16="http://schemas.microsoft.com/office/drawing/2014/main" id="{FC1DE215-7D78-494F-92A1-6BA0B282DDE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DEB2DC9-C0FC-42A8-BA91-A1708ED43182}"/>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42235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D5A38-35DD-413F-BB64-0ADB9CC1738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D169013-F4B3-4AE7-9C36-9F487D8EA5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9614E8D-A5AD-49CD-A08A-1645972BD19E}"/>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5" name="Marcador de pie de página 4">
            <a:extLst>
              <a:ext uri="{FF2B5EF4-FFF2-40B4-BE49-F238E27FC236}">
                <a16:creationId xmlns:a16="http://schemas.microsoft.com/office/drawing/2014/main" id="{8DEA476C-8EE7-4873-B91E-20A406CC54B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AE8B3C3-1D86-4B6D-A917-4E94D30E200A}"/>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1519337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4362B-E3C5-4957-99A6-62A295454FC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A819F63-31E8-4BC0-BFCB-550EB368C4E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21A451-313E-4A3B-92D5-08269443C58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1DB14E83-6D36-45E0-97BD-BAC702B71241}"/>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6" name="Marcador de pie de página 5">
            <a:extLst>
              <a:ext uri="{FF2B5EF4-FFF2-40B4-BE49-F238E27FC236}">
                <a16:creationId xmlns:a16="http://schemas.microsoft.com/office/drawing/2014/main" id="{A442680E-92E1-4E17-9C43-0FD89B40ACE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1656D16-EB27-4180-8F28-E051CFC3D246}"/>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1844967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FFBBD0-E50F-485C-B36A-C3E35D114F5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0BD41CF-2B2C-41EF-92D1-A30A8B9B39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92A19A9-1F48-467F-B5E7-88C452B486C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35F438F5-EFC0-4CF8-9281-B8B6EE580E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9548096-631D-4E65-8941-ECD7A1F5B7F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71C80B4-FC58-452F-AA34-0D3EA83DD7E6}"/>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8" name="Marcador de pie de página 7">
            <a:extLst>
              <a:ext uri="{FF2B5EF4-FFF2-40B4-BE49-F238E27FC236}">
                <a16:creationId xmlns:a16="http://schemas.microsoft.com/office/drawing/2014/main" id="{24393766-9ECE-4CD1-BC53-9F67928265D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1B47A-ABC3-4463-9BE5-91F31F4AF569}"/>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2181853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CD3BF1-A719-4E81-A026-7710C1D9C1F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58E56FB8-005F-476A-B4CC-0609EF88185B}"/>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4" name="Marcador de pie de página 3">
            <a:extLst>
              <a:ext uri="{FF2B5EF4-FFF2-40B4-BE49-F238E27FC236}">
                <a16:creationId xmlns:a16="http://schemas.microsoft.com/office/drawing/2014/main" id="{F660447A-6065-4AF7-98CE-57121A794CE1}"/>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228CC8FA-EBB8-4EDC-850A-4F9BCE8E926D}"/>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366036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8E5235B-115A-42B0-8629-56D677698E01}"/>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3" name="Marcador de pie de página 2">
            <a:extLst>
              <a:ext uri="{FF2B5EF4-FFF2-40B4-BE49-F238E27FC236}">
                <a16:creationId xmlns:a16="http://schemas.microsoft.com/office/drawing/2014/main" id="{8A916DA0-2680-4973-AE4D-2811152CBE38}"/>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1F34921-DC97-4013-A4F4-83D08BB8166A}"/>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352880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C88696-02DC-4407-AF43-D01FD8B3300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CF3BAA0-B0F3-4AF8-95CD-B1E55D6A1E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86122CA-CDD8-4C74-91FE-F054DBF39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AF86319-B939-48C3-ACA6-34E827A9640D}"/>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6" name="Marcador de pie de página 5">
            <a:extLst>
              <a:ext uri="{FF2B5EF4-FFF2-40B4-BE49-F238E27FC236}">
                <a16:creationId xmlns:a16="http://schemas.microsoft.com/office/drawing/2014/main" id="{99377983-6161-4538-812D-81CAD8F1054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668CE56-AD46-411B-8FB9-9B28BABA362B}"/>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683576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898F2C-40AB-46E8-8C11-23DAD4C6D88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E60BBABE-D133-4D5B-B20E-2D13CB7FB1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2A5583A-26BE-4E7E-B9B5-EBF728A3D3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1C3F7DF-EF34-4F25-863B-8681243F1E3B}"/>
              </a:ext>
            </a:extLst>
          </p:cNvPr>
          <p:cNvSpPr>
            <a:spLocks noGrp="1"/>
          </p:cNvSpPr>
          <p:nvPr>
            <p:ph type="dt" sz="half" idx="10"/>
          </p:nvPr>
        </p:nvSpPr>
        <p:spPr/>
        <p:txBody>
          <a:bodyPr/>
          <a:lstStyle/>
          <a:p>
            <a:fld id="{CC5FCC89-F207-4928-A559-1EE7E058A569}" type="datetimeFigureOut">
              <a:rPr lang="es-MX" smtClean="0"/>
              <a:t>18/05/2020</a:t>
            </a:fld>
            <a:endParaRPr lang="es-MX"/>
          </a:p>
        </p:txBody>
      </p:sp>
      <p:sp>
        <p:nvSpPr>
          <p:cNvPr id="6" name="Marcador de pie de página 5">
            <a:extLst>
              <a:ext uri="{FF2B5EF4-FFF2-40B4-BE49-F238E27FC236}">
                <a16:creationId xmlns:a16="http://schemas.microsoft.com/office/drawing/2014/main" id="{0E9837E5-A0B7-4C8B-8748-83497D3309D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F6DEE0B-0939-4EB8-A6B9-9DE6DE8C0CB6}"/>
              </a:ext>
            </a:extLst>
          </p:cNvPr>
          <p:cNvSpPr>
            <a:spLocks noGrp="1"/>
          </p:cNvSpPr>
          <p:nvPr>
            <p:ph type="sldNum" sz="quarter" idx="12"/>
          </p:nvPr>
        </p:nvSpPr>
        <p:spPr/>
        <p:txBody>
          <a:bodyPr/>
          <a:lstStyle/>
          <a:p>
            <a:fld id="{E83FEA80-77A8-4509-BAC4-A08844663933}" type="slidenum">
              <a:rPr lang="es-MX" smtClean="0"/>
              <a:t>‹Nº›</a:t>
            </a:fld>
            <a:endParaRPr lang="es-MX"/>
          </a:p>
        </p:txBody>
      </p:sp>
    </p:spTree>
    <p:extLst>
      <p:ext uri="{BB962C8B-B14F-4D97-AF65-F5344CB8AC3E}">
        <p14:creationId xmlns:p14="http://schemas.microsoft.com/office/powerpoint/2010/main" val="2226754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EE6F421-A5A9-4438-AE7F-383A563F69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7B43754-CC8E-4E94-9450-12D5F91E49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74F09D3-4AB2-453B-B3E9-DBBA2ADE9F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5FCC89-F207-4928-A559-1EE7E058A569}" type="datetimeFigureOut">
              <a:rPr lang="es-MX" smtClean="0"/>
              <a:t>18/05/2020</a:t>
            </a:fld>
            <a:endParaRPr lang="es-MX"/>
          </a:p>
        </p:txBody>
      </p:sp>
      <p:sp>
        <p:nvSpPr>
          <p:cNvPr id="5" name="Marcador de pie de página 4">
            <a:extLst>
              <a:ext uri="{FF2B5EF4-FFF2-40B4-BE49-F238E27FC236}">
                <a16:creationId xmlns:a16="http://schemas.microsoft.com/office/drawing/2014/main" id="{7F776D88-3AB2-42A3-97B1-1BCB005D4F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A8AF387-440B-4BFB-86A3-1FB65D157B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FEA80-77A8-4509-BAC4-A08844663933}" type="slidenum">
              <a:rPr lang="es-MX" smtClean="0"/>
              <a:t>‹Nº›</a:t>
            </a:fld>
            <a:endParaRPr lang="es-MX"/>
          </a:p>
        </p:txBody>
      </p:sp>
    </p:spTree>
    <p:extLst>
      <p:ext uri="{BB962C8B-B14F-4D97-AF65-F5344CB8AC3E}">
        <p14:creationId xmlns:p14="http://schemas.microsoft.com/office/powerpoint/2010/main" val="148592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SdaT-cjgg4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lustración De Dibujos Animados De Los Juguetes Objetos Personajes ...">
            <a:extLst>
              <a:ext uri="{FF2B5EF4-FFF2-40B4-BE49-F238E27FC236}">
                <a16:creationId xmlns:a16="http://schemas.microsoft.com/office/drawing/2014/main" id="{9CE3A672-23FF-459B-BB37-493EF03B5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59436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5C884830-167A-43E2-932C-5703EEDAB2D6}"/>
              </a:ext>
            </a:extLst>
          </p:cNvPr>
          <p:cNvSpPr txBox="1"/>
          <p:nvPr/>
        </p:nvSpPr>
        <p:spPr>
          <a:xfrm>
            <a:off x="0" y="5458265"/>
            <a:ext cx="12192000" cy="1323439"/>
          </a:xfrm>
          <a:prstGeom prst="rect">
            <a:avLst/>
          </a:prstGeom>
          <a:solidFill>
            <a:srgbClr val="9966FF"/>
          </a:solidFill>
        </p:spPr>
        <p:txBody>
          <a:bodyPr wrap="square" rtlCol="0">
            <a:spAutoFit/>
          </a:bodyPr>
          <a:lstStyle/>
          <a:p>
            <a:pPr lvl="1" algn="ctr"/>
            <a:r>
              <a:rPr lang="es-MX" sz="8000" b="1" dirty="0">
                <a:latin typeface="Century Gothic" panose="020B0502020202020204" pitchFamily="34" charset="0"/>
              </a:rPr>
              <a:t>LA JUGUETERÍA</a:t>
            </a:r>
          </a:p>
        </p:txBody>
      </p:sp>
      <p:sp>
        <p:nvSpPr>
          <p:cNvPr id="5" name="Rectángulo 4">
            <a:extLst>
              <a:ext uri="{FF2B5EF4-FFF2-40B4-BE49-F238E27FC236}">
                <a16:creationId xmlns:a16="http://schemas.microsoft.com/office/drawing/2014/main" id="{9F5598F9-607E-4E34-9734-190142AD700A}"/>
              </a:ext>
            </a:extLst>
          </p:cNvPr>
          <p:cNvSpPr/>
          <p:nvPr/>
        </p:nvSpPr>
        <p:spPr>
          <a:xfrm>
            <a:off x="0" y="0"/>
            <a:ext cx="2981740" cy="811600"/>
          </a:xfrm>
          <a:prstGeom prst="rect">
            <a:avLst/>
          </a:prstGeom>
          <a:solidFill>
            <a:schemeClr val="accent6">
              <a:lumMod val="20000"/>
              <a:lumOff val="80000"/>
            </a:schemeClr>
          </a:solidFill>
          <a:ln>
            <a:noFill/>
          </a:ln>
          <a:effectLst>
            <a:glow rad="635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solidFill>
                  <a:srgbClr val="00B0F0"/>
                </a:solidFill>
                <a:latin typeface="Centaur" panose="02030504050205020304" pitchFamily="18" charset="0"/>
              </a:rPr>
              <a:t>Berenice del Carmen Ruiz Ramos</a:t>
            </a:r>
          </a:p>
        </p:txBody>
      </p:sp>
    </p:spTree>
    <p:extLst>
      <p:ext uri="{BB962C8B-B14F-4D97-AF65-F5344CB8AC3E}">
        <p14:creationId xmlns:p14="http://schemas.microsoft.com/office/powerpoint/2010/main" val="1508161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hool Kids Clipart - Melonheadz Math, Png Download - 564x1045 ...">
            <a:extLst>
              <a:ext uri="{FF2B5EF4-FFF2-40B4-BE49-F238E27FC236}">
                <a16:creationId xmlns:a16="http://schemas.microsoft.com/office/drawing/2014/main" id="{C56454ED-7D37-4013-9010-22564F50DD57}"/>
              </a:ext>
            </a:extLst>
          </p:cNvPr>
          <p:cNvPicPr>
            <a:picLocks noChangeAspect="1" noChangeArrowheads="1"/>
          </p:cNvPicPr>
          <p:nvPr/>
        </p:nvPicPr>
        <p:blipFill>
          <a:blip r:embed="rId2">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9263005" y="407014"/>
            <a:ext cx="3098101" cy="6043972"/>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1A17B052-E3D1-41A5-B0A8-FA1F5494680E}"/>
              </a:ext>
            </a:extLst>
          </p:cNvPr>
          <p:cNvSpPr/>
          <p:nvPr/>
        </p:nvSpPr>
        <p:spPr>
          <a:xfrm>
            <a:off x="9539838" y="2932350"/>
            <a:ext cx="2640565" cy="13852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Century" panose="02040604050505020304" pitchFamily="18" charset="0"/>
              </a:rPr>
              <a:t>Juguetería</a:t>
            </a:r>
          </a:p>
        </p:txBody>
      </p:sp>
      <p:graphicFrame>
        <p:nvGraphicFramePr>
          <p:cNvPr id="7" name="2 Tabla">
            <a:extLst>
              <a:ext uri="{FF2B5EF4-FFF2-40B4-BE49-F238E27FC236}">
                <a16:creationId xmlns:a16="http://schemas.microsoft.com/office/drawing/2014/main" id="{58D3E02A-DE8C-4003-8842-A6F8A935449D}"/>
              </a:ext>
            </a:extLst>
          </p:cNvPr>
          <p:cNvGraphicFramePr>
            <a:graphicFrameLocks noGrp="1"/>
          </p:cNvGraphicFramePr>
          <p:nvPr>
            <p:extLst>
              <p:ext uri="{D42A27DB-BD31-4B8C-83A1-F6EECF244321}">
                <p14:modId xmlns:p14="http://schemas.microsoft.com/office/powerpoint/2010/main" val="670038546"/>
              </p:ext>
            </p:extLst>
          </p:nvPr>
        </p:nvGraphicFramePr>
        <p:xfrm>
          <a:off x="326161" y="210567"/>
          <a:ext cx="8908870" cy="6573296"/>
        </p:xfrm>
        <a:graphic>
          <a:graphicData uri="http://schemas.openxmlformats.org/drawingml/2006/table">
            <a:tbl>
              <a:tblPr firstRow="1" bandRow="1">
                <a:tableStyleId>{5940675A-B579-460E-94D1-54222C63F5DA}</a:tableStyleId>
              </a:tblPr>
              <a:tblGrid>
                <a:gridCol w="580475">
                  <a:extLst>
                    <a:ext uri="{9D8B030D-6E8A-4147-A177-3AD203B41FA5}">
                      <a16:colId xmlns:a16="http://schemas.microsoft.com/office/drawing/2014/main" val="20000"/>
                    </a:ext>
                  </a:extLst>
                </a:gridCol>
                <a:gridCol w="818647">
                  <a:extLst>
                    <a:ext uri="{9D8B030D-6E8A-4147-A177-3AD203B41FA5}">
                      <a16:colId xmlns:a16="http://schemas.microsoft.com/office/drawing/2014/main" val="20001"/>
                    </a:ext>
                  </a:extLst>
                </a:gridCol>
                <a:gridCol w="4841262">
                  <a:extLst>
                    <a:ext uri="{9D8B030D-6E8A-4147-A177-3AD203B41FA5}">
                      <a16:colId xmlns:a16="http://schemas.microsoft.com/office/drawing/2014/main" val="20002"/>
                    </a:ext>
                  </a:extLst>
                </a:gridCol>
                <a:gridCol w="815842">
                  <a:extLst>
                    <a:ext uri="{9D8B030D-6E8A-4147-A177-3AD203B41FA5}">
                      <a16:colId xmlns:a16="http://schemas.microsoft.com/office/drawing/2014/main" val="20003"/>
                    </a:ext>
                  </a:extLst>
                </a:gridCol>
                <a:gridCol w="363119">
                  <a:extLst>
                    <a:ext uri="{9D8B030D-6E8A-4147-A177-3AD203B41FA5}">
                      <a16:colId xmlns:a16="http://schemas.microsoft.com/office/drawing/2014/main" val="20004"/>
                    </a:ext>
                  </a:extLst>
                </a:gridCol>
                <a:gridCol w="1489525">
                  <a:extLst>
                    <a:ext uri="{9D8B030D-6E8A-4147-A177-3AD203B41FA5}">
                      <a16:colId xmlns:a16="http://schemas.microsoft.com/office/drawing/2014/main" val="20005"/>
                    </a:ext>
                  </a:extLst>
                </a:gridCol>
              </a:tblGrid>
              <a:tr h="634822">
                <a:tc>
                  <a:txBody>
                    <a:bodyPr/>
                    <a:lstStyle/>
                    <a:p>
                      <a:pPr algn="ct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Nombre de la</a:t>
                      </a:r>
                      <a:r>
                        <a:rPr lang="es-MX" sz="1000" b="0" baseline="0" dirty="0">
                          <a:latin typeface="Century Gothic" panose="020B0502020202020204" pitchFamily="34" charset="0"/>
                          <a:cs typeface="Times New Roman" panose="02020603050405020304" pitchFamily="18" charset="0"/>
                        </a:rPr>
                        <a:t> actividad</a:t>
                      </a: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Actividades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Recursos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Día</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Aprendizaje esperado</a:t>
                      </a:r>
                    </a:p>
                  </a:txBody>
                  <a:tcPr marL="68580" marR="68580">
                    <a:solidFill>
                      <a:srgbClr val="FF9999"/>
                    </a:solidFill>
                  </a:tcPr>
                </a:tc>
                <a:extLst>
                  <a:ext uri="{0D108BD9-81ED-4DB2-BD59-A6C34878D82A}">
                    <a16:rowId xmlns:a16="http://schemas.microsoft.com/office/drawing/2014/main" val="10000"/>
                  </a:ext>
                </a:extLst>
              </a:tr>
              <a:tr h="1100563">
                <a:tc rowSpan="3">
                  <a:txBody>
                    <a:bodyPr/>
                    <a:lstStyle/>
                    <a:p>
                      <a:r>
                        <a:rPr lang="es-MX" sz="1000" dirty="0">
                          <a:solidFill>
                            <a:srgbClr val="002060"/>
                          </a:solidFill>
                          <a:latin typeface="Century Gothic" panose="020B0502020202020204" pitchFamily="34" charset="0"/>
                          <a:cs typeface="Times New Roman" panose="02020603050405020304" pitchFamily="18" charset="0"/>
                        </a:rPr>
                        <a:t>CIERRE</a:t>
                      </a:r>
                    </a:p>
                  </a:txBody>
                  <a:tcPr marL="68580" marR="68580" vert="vert270">
                    <a:solidFill>
                      <a:srgbClr val="CCFF99"/>
                    </a:solidFill>
                  </a:tcPr>
                </a:tc>
                <a:tc>
                  <a:txBody>
                    <a:bodyPr/>
                    <a:lstStyle/>
                    <a:p>
                      <a:pPr algn="ctr"/>
                      <a:r>
                        <a:rPr lang="es-MX" sz="1000" dirty="0">
                          <a:latin typeface="Century Gothic" panose="020B0502020202020204" pitchFamily="34" charset="0"/>
                          <a:cs typeface="Times New Roman" panose="02020603050405020304" pitchFamily="18" charset="0"/>
                        </a:rPr>
                        <a:t>Caja juguetes</a:t>
                      </a:r>
                    </a:p>
                  </a:txBody>
                  <a:tcPr marL="68580" marR="68580" anchor="ctr">
                    <a:lnB w="12700" cap="flat" cmpd="sng" algn="ctr">
                      <a:solidFill>
                        <a:schemeClr val="tx1"/>
                      </a:solidFill>
                      <a:prstDash val="solid"/>
                      <a:round/>
                      <a:headEnd type="none" w="med" len="med"/>
                      <a:tailEnd type="none" w="med" len="med"/>
                    </a:lnB>
                  </a:tcPr>
                </a:tc>
                <a:tc>
                  <a:txBody>
                    <a:bodyPr/>
                    <a:lstStyle/>
                    <a:p>
                      <a:r>
                        <a:rPr lang="es-MX" sz="1000" b="0" u="none" dirty="0">
                          <a:latin typeface="Century Gothic" panose="020B0502020202020204" pitchFamily="34" charset="0"/>
                          <a:cs typeface="Times New Roman" panose="02020603050405020304" pitchFamily="18" charset="0"/>
                        </a:rPr>
                        <a:t>I: Observa el video sobre la importancia de compartir</a:t>
                      </a:r>
                    </a:p>
                    <a:p>
                      <a:r>
                        <a:rPr lang="es-MX" sz="1000" b="0" u="none" dirty="0">
                          <a:latin typeface="Century Gothic" panose="020B0502020202020204" pitchFamily="34" charset="0"/>
                          <a:cs typeface="Times New Roman" panose="02020603050405020304" pitchFamily="18" charset="0"/>
                        </a:rPr>
                        <a:t>D: Participa en dinámica que consiste en escoger un juguete de la caja al azar</a:t>
                      </a:r>
                    </a:p>
                    <a:p>
                      <a:r>
                        <a:rPr lang="es-MX" sz="1000" b="0" u="none" dirty="0">
                          <a:latin typeface="Century Gothic" panose="020B0502020202020204" pitchFamily="34" charset="0"/>
                          <a:cs typeface="Times New Roman" panose="02020603050405020304" pitchFamily="18" charset="0"/>
                        </a:rPr>
                        <a:t>C: Explica que juguete seleccionó, sus características, quien lo trajo a la escuela, si es antiguo o actual</a:t>
                      </a:r>
                    </a:p>
                  </a:txBody>
                  <a:tcPr marL="68580" marR="68580">
                    <a:lnB w="1270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Video</a:t>
                      </a:r>
                    </a:p>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Juguetes</a:t>
                      </a:r>
                    </a:p>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Caja</a:t>
                      </a:r>
                    </a:p>
                  </a:txBody>
                  <a:tcPr marL="68580" marR="68580">
                    <a:lnB w="12700" cap="flat" cmpd="sng" algn="ctr">
                      <a:solidFill>
                        <a:schemeClr val="tx1"/>
                      </a:solidFill>
                      <a:prstDash val="solid"/>
                      <a:round/>
                      <a:headEnd type="none" w="med" len="med"/>
                      <a:tailEnd type="none" w="med" len="med"/>
                    </a:lnB>
                  </a:tcPr>
                </a:tc>
                <a:tc rowSpan="3">
                  <a:txBody>
                    <a:bodyPr/>
                    <a:lstStyle/>
                    <a:p>
                      <a:pPr algn="ctr"/>
                      <a:r>
                        <a:rPr lang="es-MX" sz="1000" b="1">
                          <a:latin typeface="Century Gothic" panose="020B0502020202020204" pitchFamily="34" charset="0"/>
                          <a:cs typeface="Times New Roman" panose="02020603050405020304" pitchFamily="18" charset="0"/>
                        </a:rPr>
                        <a:t>Viernes </a:t>
                      </a:r>
                      <a:r>
                        <a:rPr lang="es-MX" sz="1000" b="1" dirty="0">
                          <a:latin typeface="Century Gothic" panose="020B0502020202020204" pitchFamily="34" charset="0"/>
                          <a:cs typeface="Times New Roman" panose="02020603050405020304" pitchFamily="18" charset="0"/>
                        </a:rPr>
                        <a:t>29</a:t>
                      </a:r>
                    </a:p>
                  </a:txBody>
                  <a:tcPr marL="68580" marR="68580" vert="vert"/>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0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1000" dirty="0">
                          <a:latin typeface="Century Gothic" pitchFamily="34" charset="0"/>
                        </a:rPr>
                        <a:t> </a:t>
                      </a:r>
                    </a:p>
                  </a:txBody>
                  <a:tcPr marL="68580" marR="6858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82331">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Nuestros Juguetes</a:t>
                      </a: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000" b="0" u="none" dirty="0">
                          <a:latin typeface="Century Gothic" panose="020B0502020202020204" pitchFamily="34" charset="0"/>
                          <a:cs typeface="Times New Roman" panose="02020603050405020304" pitchFamily="18" charset="0"/>
                        </a:rPr>
                        <a:t>I: Responde preguntas ¿quién tiene el juguete que tu trajiste de casa?¿eso te molesta?</a:t>
                      </a:r>
                    </a:p>
                    <a:p>
                      <a:r>
                        <a:rPr lang="es-MX" sz="1000" b="0" u="none" dirty="0">
                          <a:latin typeface="Century Gothic" panose="020B0502020202020204" pitchFamily="34" charset="0"/>
                          <a:cs typeface="Times New Roman" panose="02020603050405020304" pitchFamily="18" charset="0"/>
                        </a:rPr>
                        <a:t>D: Juega en equipos de 4 personas con los juguetes obtenidos de la caja, los comparte e intercambia</a:t>
                      </a:r>
                    </a:p>
                    <a:p>
                      <a:r>
                        <a:rPr lang="es-MX" sz="1000" b="0" u="none" dirty="0">
                          <a:latin typeface="Century Gothic" panose="020B0502020202020204" pitchFamily="34" charset="0"/>
                          <a:cs typeface="Times New Roman" panose="02020603050405020304" pitchFamily="18" charset="0"/>
                        </a:rPr>
                        <a:t>C: Comenta cual fue su parte favorita de poder jugar con otros juguetes  que no son de el. Comenta que es lo difícil de prestar sus juguetes a sus compañeros sin estarlos vigilando.  </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Juguetes</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0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2636712"/>
                  </a:ext>
                </a:extLst>
              </a:tr>
              <a:tr h="3155580">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Juguetería</a:t>
                      </a: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100" b="0" u="none" dirty="0">
                          <a:latin typeface="Century Gothic" panose="020B0502020202020204" pitchFamily="34" charset="0"/>
                          <a:cs typeface="Times New Roman" panose="02020603050405020304" pitchFamily="18" charset="0"/>
                        </a:rPr>
                        <a:t>I: </a:t>
                      </a:r>
                      <a:r>
                        <a:rPr lang="es-MX" sz="1100" b="0" dirty="0">
                          <a:latin typeface="Century Gothic" panose="020B0502020202020204" pitchFamily="34" charset="0"/>
                          <a:cs typeface="Times New Roman" panose="02020603050405020304" pitchFamily="18" charset="0"/>
                        </a:rPr>
                        <a:t>Propone dinámica para ir a la juguetería dentro del aula</a:t>
                      </a:r>
                    </a:p>
                    <a:p>
                      <a:r>
                        <a:rPr lang="es-MX" sz="1100" b="0" dirty="0">
                          <a:latin typeface="Century Gothic" panose="020B0502020202020204" pitchFamily="34" charset="0"/>
                          <a:cs typeface="Times New Roman" panose="02020603050405020304" pitchFamily="18" charset="0"/>
                        </a:rPr>
                        <a:t>D: Compra, vende, colabora dentro de una juguetería </a:t>
                      </a:r>
                    </a:p>
                    <a:p>
                      <a:r>
                        <a:rPr lang="es-MX" sz="1100" b="0" dirty="0">
                          <a:latin typeface="Century Gothic" panose="020B0502020202020204" pitchFamily="34" charset="0"/>
                          <a:cs typeface="Times New Roman" panose="02020603050405020304" pitchFamily="18" charset="0"/>
                        </a:rPr>
                        <a:t>Utiliza la moneda para pagar los productos</a:t>
                      </a:r>
                    </a:p>
                    <a:p>
                      <a:r>
                        <a:rPr lang="es-MX" sz="1100" b="0" dirty="0">
                          <a:latin typeface="Century Gothic" panose="020B0502020202020204" pitchFamily="34" charset="0"/>
                          <a:cs typeface="Times New Roman" panose="02020603050405020304" pitchFamily="18" charset="0"/>
                        </a:rPr>
                        <a:t>Comunica como se siente a sus acompañantes</a:t>
                      </a:r>
                    </a:p>
                    <a:p>
                      <a:r>
                        <a:rPr lang="es-MX" sz="1100" b="0" dirty="0">
                          <a:latin typeface="Century Gothic" panose="020B0502020202020204" pitchFamily="34" charset="0"/>
                          <a:cs typeface="Times New Roman" panose="02020603050405020304" pitchFamily="18" charset="0"/>
                        </a:rPr>
                        <a:t>C:Practica el uso de la moneda fuera de clase.</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100" dirty="0">
                          <a:latin typeface="Century Gothic" pitchFamily="34" charset="0"/>
                        </a:rPr>
                        <a:t>Estantes departamentos juguetería </a:t>
                      </a:r>
                    </a:p>
                    <a:p>
                      <a:r>
                        <a:rPr lang="es-MX" sz="1100" dirty="0">
                          <a:latin typeface="Century Gothic" pitchFamily="34" charset="0"/>
                        </a:rPr>
                        <a:t>Monedas</a:t>
                      </a:r>
                    </a:p>
                    <a:p>
                      <a:endParaRPr lang="es-MX" sz="1100" dirty="0">
                        <a:latin typeface="Century Gothic" pitchFamily="34"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r>
                        <a:rPr lang="es-MX" sz="1000" dirty="0">
                          <a:effectLst/>
                          <a:latin typeface="Century Gothic" panose="020B0502020202020204" pitchFamily="34" charset="0"/>
                          <a:ea typeface="Calibri" panose="020F0502020204030204" pitchFamily="34" charset="0"/>
                          <a:cs typeface="Ü˘vá˛"/>
                        </a:rPr>
                        <a:t>Menciona características de objetos y personas que conoce y observa.</a:t>
                      </a:r>
                      <a:endParaRPr lang="es-MX" sz="1000" dirty="0">
                        <a:latin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000" dirty="0">
                        <a:latin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Ü˘vá˛"/>
                        </a:rPr>
                        <a:t>Identifica algunas relaciones de equivalencia entre monedas de $1, $2, $5 y $10 en situaciones reales o ficticias de compra y venta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000" dirty="0">
                        <a:latin typeface="Century Gothic"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latin typeface="Century Gothic" panose="020B0502020202020204" pitchFamily="34" charset="0"/>
                          <a:cs typeface="Times New Roman" panose="02020603050405020304" pitchFamily="18" charset="0"/>
                        </a:rPr>
                        <a:t> </a:t>
                      </a:r>
                      <a:r>
                        <a:rPr lang="es-MX" sz="10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0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1000" dirty="0">
                          <a:latin typeface="Century Gothic"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000" dirty="0">
                        <a:latin typeface="Century Gothic" panose="020B0502020202020204" pitchFamily="34" charset="0"/>
                        <a:cs typeface="Times New Roman" panose="02020603050405020304" pitchFamily="18"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2629517"/>
                  </a:ext>
                </a:extLst>
              </a:tr>
            </a:tbl>
          </a:graphicData>
        </a:graphic>
      </p:graphicFrame>
    </p:spTree>
    <p:extLst>
      <p:ext uri="{BB962C8B-B14F-4D97-AF65-F5344CB8AC3E}">
        <p14:creationId xmlns:p14="http://schemas.microsoft.com/office/powerpoint/2010/main" val="2053843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E839101-1DA3-47B3-B968-419CAA319572}"/>
              </a:ext>
            </a:extLst>
          </p:cNvPr>
          <p:cNvSpPr/>
          <p:nvPr/>
        </p:nvSpPr>
        <p:spPr>
          <a:xfrm>
            <a:off x="1196517" y="725183"/>
            <a:ext cx="4256293" cy="373307"/>
          </a:xfrm>
          <a:prstGeom prst="rect">
            <a:avLst/>
          </a:prstGeom>
          <a:solidFill>
            <a:schemeClr val="accent1">
              <a:lumMod val="20000"/>
              <a:lumOff val="80000"/>
            </a:schemeClr>
          </a:solidFill>
        </p:spPr>
        <p:txBody>
          <a:bodyPr wrap="none">
            <a:spAutoFit/>
          </a:bodyPr>
          <a:lstStyle/>
          <a:p>
            <a:pPr algn="ctr">
              <a:lnSpc>
                <a:spcPct val="107000"/>
              </a:lnSpc>
              <a:spcAft>
                <a:spcPts val="0"/>
              </a:spcAft>
            </a:pPr>
            <a:r>
              <a:rPr lang="es-MX" b="1" dirty="0">
                <a:solidFill>
                  <a:srgbClr val="7030A0"/>
                </a:solidFill>
                <a:latin typeface="Century Gothic" panose="020B0502020202020204" pitchFamily="34" charset="0"/>
                <a:ea typeface="Calibri" panose="020F0502020204030204" pitchFamily="34" charset="0"/>
                <a:cs typeface="Arial" panose="020B0604020202020204" pitchFamily="34" charset="0"/>
              </a:rPr>
              <a:t>Propósito de la Jornada de Práctica:</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2" name="Picture 4" descr="Melonheadz Illustrating - Actos De Disciplina En El Aula Clipart ...">
            <a:extLst>
              <a:ext uri="{FF2B5EF4-FFF2-40B4-BE49-F238E27FC236}">
                <a16:creationId xmlns:a16="http://schemas.microsoft.com/office/drawing/2014/main" id="{7308EF17-8458-4D03-9EA5-88E7FC268D18}"/>
              </a:ext>
            </a:extLst>
          </p:cNvPr>
          <p:cNvPicPr>
            <a:picLocks noChangeAspect="1" noChangeArrowheads="1"/>
          </p:cNvPicPr>
          <p:nvPr/>
        </p:nvPicPr>
        <p:blipFill>
          <a:blip r:embed="rId2">
            <a:clrChange>
              <a:clrFrom>
                <a:srgbClr val="EDEDED"/>
              </a:clrFrom>
              <a:clrTo>
                <a:srgbClr val="EDEDED">
                  <a:alpha val="0"/>
                </a:srgbClr>
              </a:clrTo>
            </a:clrChange>
            <a:extLst>
              <a:ext uri="{28A0092B-C50C-407E-A947-70E740481C1C}">
                <a14:useLocalDpi xmlns:a14="http://schemas.microsoft.com/office/drawing/2010/main" val="0"/>
              </a:ext>
            </a:extLst>
          </a:blip>
          <a:srcRect/>
          <a:stretch>
            <a:fillRect/>
          </a:stretch>
        </p:blipFill>
        <p:spPr bwMode="auto">
          <a:xfrm>
            <a:off x="7401410" y="0"/>
            <a:ext cx="4545633" cy="6618514"/>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09F17607-BC9D-41E7-9A48-F202B7C12A2D}"/>
              </a:ext>
            </a:extLst>
          </p:cNvPr>
          <p:cNvSpPr/>
          <p:nvPr/>
        </p:nvSpPr>
        <p:spPr>
          <a:xfrm>
            <a:off x="783101" y="1258581"/>
            <a:ext cx="6869850" cy="923330"/>
          </a:xfrm>
          <a:prstGeom prst="rect">
            <a:avLst/>
          </a:prstGeom>
        </p:spPr>
        <p:txBody>
          <a:bodyPr wrap="square">
            <a:spAutoFit/>
          </a:bodyPr>
          <a:lstStyle/>
          <a:p>
            <a:r>
              <a:rPr lang="es-MX" dirty="0">
                <a:latin typeface="Century Gothic" panose="020B0502020202020204" pitchFamily="34" charset="0"/>
                <a:ea typeface="Calibri" panose="020F0502020204030204" pitchFamily="34" charset="0"/>
                <a:cs typeface="Arial" panose="020B0604020202020204" pitchFamily="34" charset="0"/>
              </a:rPr>
              <a:t>Desarrollar y poner en práctica habilidades y competencias al  reunir información mediante distintas actividades  para elaboración de un diagnóstico grupal</a:t>
            </a:r>
            <a:endParaRPr lang="es-MX" dirty="0">
              <a:latin typeface="Century Gothic" panose="020B0502020202020204" pitchFamily="34" charset="0"/>
            </a:endParaRPr>
          </a:p>
        </p:txBody>
      </p:sp>
      <p:sp>
        <p:nvSpPr>
          <p:cNvPr id="11" name="Rectángulo 10">
            <a:extLst>
              <a:ext uri="{FF2B5EF4-FFF2-40B4-BE49-F238E27FC236}">
                <a16:creationId xmlns:a16="http://schemas.microsoft.com/office/drawing/2014/main" id="{BF7484E2-4CB5-479E-92D1-83B231B8F002}"/>
              </a:ext>
            </a:extLst>
          </p:cNvPr>
          <p:cNvSpPr/>
          <p:nvPr/>
        </p:nvSpPr>
        <p:spPr>
          <a:xfrm>
            <a:off x="1017409" y="2769286"/>
            <a:ext cx="4435401" cy="607282"/>
          </a:xfrm>
          <a:prstGeom prst="rect">
            <a:avLst/>
          </a:prstGeom>
          <a:solidFill>
            <a:schemeClr val="accent4">
              <a:lumMod val="20000"/>
              <a:lumOff val="80000"/>
            </a:schemeClr>
          </a:solidFill>
        </p:spPr>
        <p:txBody>
          <a:bodyPr wrap="square">
            <a:spAutoFit/>
          </a:bodyPr>
          <a:lstStyle/>
          <a:p>
            <a:pPr algn="ctr">
              <a:lnSpc>
                <a:spcPct val="107000"/>
              </a:lnSpc>
              <a:spcAft>
                <a:spcPts val="0"/>
              </a:spcAft>
            </a:pPr>
            <a:r>
              <a:rPr lang="es-MX" b="1" dirty="0">
                <a:solidFill>
                  <a:srgbClr val="92D050"/>
                </a:solidFill>
                <a:latin typeface="Century Gothic" panose="020B0502020202020204" pitchFamily="34" charset="0"/>
                <a:ea typeface="Calibri" panose="020F0502020204030204" pitchFamily="34" charset="0"/>
                <a:cs typeface="Arial" panose="020B0604020202020204" pitchFamily="34" charset="0"/>
              </a:rPr>
              <a:t>Propósito situación:</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MX" sz="1400" b="1" dirty="0">
                <a:solidFill>
                  <a:srgbClr val="92D050"/>
                </a:solidFill>
                <a:effectLst/>
                <a:latin typeface="Century Gothic" panose="020B0502020202020204" pitchFamily="34" charset="0"/>
                <a:ea typeface="Calibri" panose="020F0502020204030204" pitchFamily="34" charset="0"/>
                <a:cs typeface="Arial" panose="020B0604020202020204" pitchFamily="34" charset="0"/>
              </a:rPr>
              <a:t> </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ángulo 11">
            <a:extLst>
              <a:ext uri="{FF2B5EF4-FFF2-40B4-BE49-F238E27FC236}">
                <a16:creationId xmlns:a16="http://schemas.microsoft.com/office/drawing/2014/main" id="{1A34019F-9ADE-4807-B7D9-31B649984F9B}"/>
              </a:ext>
            </a:extLst>
          </p:cNvPr>
          <p:cNvSpPr/>
          <p:nvPr/>
        </p:nvSpPr>
        <p:spPr>
          <a:xfrm>
            <a:off x="783100" y="3429000"/>
            <a:ext cx="7383870" cy="1961563"/>
          </a:xfrm>
          <a:prstGeom prst="rect">
            <a:avLst/>
          </a:prstGeom>
        </p:spPr>
        <p:txBody>
          <a:bodyPr wrap="square">
            <a:spAutoFit/>
          </a:bodyPr>
          <a:lstStyle/>
          <a:p>
            <a:pPr>
              <a:lnSpc>
                <a:spcPct val="107000"/>
              </a:lnSpc>
              <a:spcAft>
                <a:spcPts val="0"/>
              </a:spcAft>
            </a:pPr>
            <a:r>
              <a:rPr lang="es-MX" dirty="0">
                <a:latin typeface="Century Gothic" panose="020B0502020202020204" pitchFamily="34" charset="0"/>
                <a:ea typeface="Calibri" panose="020F0502020204030204" pitchFamily="34" charset="0"/>
                <a:cs typeface="Arial" panose="020B0604020202020204" pitchFamily="34" charset="0"/>
              </a:rPr>
              <a:t>Rescatar saberes previos de los alumnos de tercer año mediante la situación de la juguetería, enfocándose en buena convivencia y valores, recopilando evidencias y conocimientos sobre conteo, exploración, lenguaje y área socioemocional.</a:t>
            </a:r>
          </a:p>
          <a:p>
            <a:pPr>
              <a:lnSpc>
                <a:spcPct val="107000"/>
              </a:lnSpc>
              <a:spcAft>
                <a:spcPts val="0"/>
              </a:spcAft>
            </a:pPr>
            <a:endParaRPr lang="es-MX" sz="1050" dirty="0">
              <a:effectLst/>
              <a:latin typeface="Century Gothic" panose="020B0502020202020204" pitchFamily="34" charset="0"/>
              <a:ea typeface="Calibri" panose="020F0502020204030204" pitchFamily="34" charset="0"/>
              <a:cs typeface="Arial" panose="020B0604020202020204" pitchFamily="34" charset="0"/>
            </a:endParaRPr>
          </a:p>
          <a:p>
            <a:pPr>
              <a:lnSpc>
                <a:spcPct val="107000"/>
              </a:lnSpc>
              <a:spcAft>
                <a:spcPts val="0"/>
              </a:spcAft>
            </a:pPr>
            <a:endParaRPr lang="es-MX" sz="1050" dirty="0">
              <a:latin typeface="Century Gothic" panose="020B0502020202020204" pitchFamily="34" charset="0"/>
              <a:ea typeface="Calibri" panose="020F0502020204030204" pitchFamily="34" charset="0"/>
              <a:cs typeface="Arial" panose="020B0604020202020204" pitchFamily="34" charset="0"/>
            </a:endParaRPr>
          </a:p>
          <a:p>
            <a:pPr>
              <a:lnSpc>
                <a:spcPct val="107000"/>
              </a:lnSpc>
              <a:spcAft>
                <a:spcPts val="0"/>
              </a:spcAft>
            </a:pPr>
            <a:endParaRPr lang="es-MX" sz="1050" dirty="0">
              <a:effectLst/>
              <a:latin typeface="Century Gothic" panose="020B0502020202020204" pitchFamily="34" charset="0"/>
              <a:ea typeface="Calibri" panose="020F0502020204030204" pitchFamily="34" charset="0"/>
              <a:cs typeface="Arial" panose="020B0604020202020204" pitchFamily="34" charset="0"/>
            </a:endParaRPr>
          </a:p>
          <a:p>
            <a:pPr>
              <a:lnSpc>
                <a:spcPct val="107000"/>
              </a:lnSpc>
              <a:spcAft>
                <a:spcPts val="0"/>
              </a:spcAft>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ángulo 14">
            <a:extLst>
              <a:ext uri="{FF2B5EF4-FFF2-40B4-BE49-F238E27FC236}">
                <a16:creationId xmlns:a16="http://schemas.microsoft.com/office/drawing/2014/main" id="{BE62F0DF-9327-49A6-AE47-ECD579CC3F6F}"/>
              </a:ext>
            </a:extLst>
          </p:cNvPr>
          <p:cNvSpPr/>
          <p:nvPr/>
        </p:nvSpPr>
        <p:spPr>
          <a:xfrm>
            <a:off x="2025226" y="4887554"/>
            <a:ext cx="1008609" cy="546047"/>
          </a:xfrm>
          <a:prstGeom prst="rect">
            <a:avLst/>
          </a:prstGeom>
          <a:solidFill>
            <a:schemeClr val="accent6">
              <a:lumMod val="20000"/>
              <a:lumOff val="80000"/>
            </a:schemeClr>
          </a:solidFill>
        </p:spPr>
        <p:txBody>
          <a:bodyPr wrap="none">
            <a:spAutoFit/>
          </a:bodyPr>
          <a:lstStyle/>
          <a:p>
            <a:pPr algn="ctr">
              <a:lnSpc>
                <a:spcPct val="107000"/>
              </a:lnSpc>
              <a:spcAft>
                <a:spcPts val="0"/>
              </a:spcAft>
            </a:pPr>
            <a:r>
              <a:rPr lang="es-MX" b="1" dirty="0">
                <a:solidFill>
                  <a:srgbClr val="FFC000"/>
                </a:solidFill>
                <a:latin typeface="Century Gothic" panose="020B0502020202020204" pitchFamily="34" charset="0"/>
                <a:ea typeface="Calibri" panose="020F0502020204030204" pitchFamily="34" charset="0"/>
                <a:cs typeface="Arial" panose="020B0604020202020204" pitchFamily="34" charset="0"/>
              </a:rPr>
              <a:t>Fecha: </a:t>
            </a:r>
          </a:p>
          <a:p>
            <a:pPr algn="ctr">
              <a:lnSpc>
                <a:spcPct val="107000"/>
              </a:lnSpc>
              <a:spcAft>
                <a:spcPts val="0"/>
              </a:spcAft>
            </a:pP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ángulo 15">
            <a:extLst>
              <a:ext uri="{FF2B5EF4-FFF2-40B4-BE49-F238E27FC236}">
                <a16:creationId xmlns:a16="http://schemas.microsoft.com/office/drawing/2014/main" id="{588ABCDD-3FC0-4143-8912-D82D1A2A48C4}"/>
              </a:ext>
            </a:extLst>
          </p:cNvPr>
          <p:cNvSpPr/>
          <p:nvPr/>
        </p:nvSpPr>
        <p:spPr>
          <a:xfrm>
            <a:off x="783100" y="5599419"/>
            <a:ext cx="6096000" cy="685059"/>
          </a:xfrm>
          <a:prstGeom prst="rect">
            <a:avLst/>
          </a:prstGeom>
        </p:spPr>
        <p:txBody>
          <a:bodyPr>
            <a:spAutoFit/>
          </a:bodyPr>
          <a:lstStyle/>
          <a:p>
            <a:pPr>
              <a:lnSpc>
                <a:spcPct val="107000"/>
              </a:lnSpc>
              <a:spcAft>
                <a:spcPts val="0"/>
              </a:spcAft>
            </a:pPr>
            <a:r>
              <a:rPr lang="es-MX" dirty="0">
                <a:latin typeface="Century Gothic" panose="020B0502020202020204" pitchFamily="34" charset="0"/>
                <a:ea typeface="Calibri" panose="020F0502020204030204" pitchFamily="34" charset="0"/>
                <a:cs typeface="Arial" panose="020B0604020202020204" pitchFamily="34" charset="0"/>
              </a:rPr>
              <a:t>25-29 mayo.</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MX" dirty="0">
                <a:latin typeface="Century Gothic" panose="020B0502020202020204" pitchFamily="34" charset="0"/>
                <a:ea typeface="Calibri" panose="020F0502020204030204" pitchFamily="34" charset="0"/>
                <a:cs typeface="Arial" panose="020B0604020202020204" pitchFamily="34" charset="0"/>
              </a:rPr>
              <a:t> </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0381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0242181-901D-4AB1-B40B-2FBE47A38199}"/>
              </a:ext>
            </a:extLst>
          </p:cNvPr>
          <p:cNvSpPr/>
          <p:nvPr/>
        </p:nvSpPr>
        <p:spPr>
          <a:xfrm>
            <a:off x="596348" y="404539"/>
            <a:ext cx="10721009" cy="5632311"/>
          </a:xfrm>
          <a:prstGeom prst="rect">
            <a:avLst/>
          </a:prstGeom>
        </p:spPr>
        <p:txBody>
          <a:bodyPr wrap="square">
            <a:spAutoFit/>
          </a:bodyPr>
          <a:lstStyle/>
          <a:p>
            <a:pPr algn="ctr"/>
            <a:r>
              <a:rPr lang="es-MX" sz="2400" b="1" dirty="0">
                <a:latin typeface="Century Gothic" panose="020B0502020202020204" pitchFamily="34" charset="0"/>
              </a:rPr>
              <a:t>ESCUELA NORMAL DE EDUCACIÓN PREESCOLAR DEL </a:t>
            </a:r>
          </a:p>
          <a:p>
            <a:pPr algn="ctr"/>
            <a:r>
              <a:rPr lang="es-MX" sz="2400" b="1" dirty="0">
                <a:latin typeface="Century Gothic" panose="020B0502020202020204" pitchFamily="34" charset="0"/>
              </a:rPr>
              <a:t>ESTADO DE COAHUILA DE ZARAGOZA</a:t>
            </a:r>
          </a:p>
          <a:p>
            <a:pPr algn="ctr"/>
            <a:endParaRPr lang="es-MX" sz="2400" dirty="0">
              <a:latin typeface="Century Gothic" panose="020B0502020202020204" pitchFamily="34" charset="0"/>
            </a:endParaRPr>
          </a:p>
          <a:p>
            <a:pPr algn="ctr"/>
            <a:endParaRPr lang="es-MX" sz="2400" dirty="0">
              <a:latin typeface="Century Gothic" panose="020B0502020202020204" pitchFamily="34" charset="0"/>
            </a:endParaRPr>
          </a:p>
          <a:p>
            <a:pPr algn="ctr"/>
            <a:endParaRPr lang="es-MX" sz="2400" dirty="0">
              <a:latin typeface="Century Gothic" panose="020B0502020202020204" pitchFamily="34" charset="0"/>
            </a:endParaRPr>
          </a:p>
          <a:p>
            <a:pPr algn="ctr"/>
            <a:endParaRPr lang="es-MX" sz="2400" dirty="0">
              <a:latin typeface="Century Gothic" panose="020B0502020202020204" pitchFamily="34" charset="0"/>
            </a:endParaRPr>
          </a:p>
          <a:p>
            <a:pPr algn="ctr"/>
            <a:endParaRPr lang="es-MX" sz="2400" dirty="0">
              <a:latin typeface="Century Gothic" panose="020B0502020202020204" pitchFamily="34" charset="0"/>
            </a:endParaRPr>
          </a:p>
          <a:p>
            <a:pPr algn="ctr"/>
            <a:r>
              <a:rPr lang="es-MX" sz="2400" dirty="0">
                <a:latin typeface="Century Gothic" panose="020B0502020202020204" pitchFamily="34" charset="0"/>
              </a:rPr>
              <a:t>Nombre del Alumno Practicante: </a:t>
            </a:r>
            <a:r>
              <a:rPr lang="es-MX" sz="2400" u="sng" dirty="0">
                <a:latin typeface="Century Gothic" panose="020B0502020202020204" pitchFamily="34" charset="0"/>
              </a:rPr>
              <a:t>Berenice del Carmen Ruiz Ramos</a:t>
            </a:r>
          </a:p>
          <a:p>
            <a:pPr algn="ctr"/>
            <a:r>
              <a:rPr lang="es-MX" sz="2400" dirty="0">
                <a:latin typeface="Century Gothic" panose="020B0502020202020204" pitchFamily="34" charset="0"/>
              </a:rPr>
              <a:t>Grado: </a:t>
            </a:r>
            <a:r>
              <a:rPr lang="es-MX" sz="2400" u="sng" dirty="0">
                <a:latin typeface="Century Gothic" panose="020B0502020202020204" pitchFamily="34" charset="0"/>
              </a:rPr>
              <a:t>3° </a:t>
            </a:r>
            <a:r>
              <a:rPr lang="es-MX" sz="2400" dirty="0">
                <a:latin typeface="Century Gothic" panose="020B0502020202020204" pitchFamily="34" charset="0"/>
              </a:rPr>
              <a:t>Sección: </a:t>
            </a:r>
            <a:r>
              <a:rPr lang="es-MX" sz="2400" u="sng" dirty="0">
                <a:latin typeface="Century Gothic" panose="020B0502020202020204" pitchFamily="34" charset="0"/>
              </a:rPr>
              <a:t>B </a:t>
            </a:r>
            <a:r>
              <a:rPr lang="es-MX" sz="2400" dirty="0">
                <a:latin typeface="Century Gothic" panose="020B0502020202020204" pitchFamily="34" charset="0"/>
              </a:rPr>
              <a:t>Número de Lista: </a:t>
            </a:r>
            <a:r>
              <a:rPr lang="es-MX" sz="2400" u="sng" dirty="0">
                <a:latin typeface="Century Gothic" panose="020B0502020202020204" pitchFamily="34" charset="0"/>
              </a:rPr>
              <a:t>16</a:t>
            </a:r>
          </a:p>
          <a:p>
            <a:pPr algn="ctr"/>
            <a:r>
              <a:rPr lang="es-MX" sz="2400" dirty="0">
                <a:latin typeface="Century Gothic" panose="020B0502020202020204" pitchFamily="34" charset="0"/>
              </a:rPr>
              <a:t>Institución de Práctica: </a:t>
            </a:r>
            <a:r>
              <a:rPr lang="es-MX" sz="2400" u="sng" dirty="0">
                <a:latin typeface="Century Gothic" panose="020B0502020202020204" pitchFamily="34" charset="0"/>
              </a:rPr>
              <a:t>Guadalupe González Ortiz</a:t>
            </a:r>
          </a:p>
          <a:p>
            <a:pPr algn="ctr"/>
            <a:r>
              <a:rPr lang="es-MX" sz="2400" dirty="0">
                <a:latin typeface="Century Gothic" panose="020B0502020202020204" pitchFamily="34" charset="0"/>
              </a:rPr>
              <a:t>Clave: 05EJN0097C Zona Escolar: 103 Grado en el que realiza su práctica: </a:t>
            </a:r>
            <a:r>
              <a:rPr lang="es-MX" sz="2400" u="sng" dirty="0">
                <a:latin typeface="Century Gothic" panose="020B0502020202020204" pitchFamily="34" charset="0"/>
              </a:rPr>
              <a:t>3° “C”</a:t>
            </a:r>
          </a:p>
          <a:p>
            <a:pPr algn="ctr"/>
            <a:r>
              <a:rPr lang="es-MX" sz="2400" dirty="0">
                <a:latin typeface="Century Gothic" panose="020B0502020202020204" pitchFamily="34" charset="0"/>
              </a:rPr>
              <a:t>Nombre del Educador(a) Titular: </a:t>
            </a:r>
            <a:r>
              <a:rPr lang="es-MX" sz="2400" u="sng" dirty="0">
                <a:latin typeface="Century Gothic" panose="020B0502020202020204" pitchFamily="34" charset="0"/>
              </a:rPr>
              <a:t>Norma Rosales Hernández</a:t>
            </a:r>
          </a:p>
          <a:p>
            <a:pPr algn="ctr"/>
            <a:r>
              <a:rPr lang="es-MX" sz="2400" dirty="0">
                <a:latin typeface="Century Gothic" panose="020B0502020202020204" pitchFamily="34" charset="0"/>
              </a:rPr>
              <a:t>Total de niños: 32 Niños:14 Niñas: 18</a:t>
            </a:r>
          </a:p>
          <a:p>
            <a:pPr algn="ctr"/>
            <a:r>
              <a:rPr lang="es-MX" sz="2400" dirty="0">
                <a:latin typeface="Century Gothic" panose="020B0502020202020204" pitchFamily="34" charset="0"/>
              </a:rPr>
              <a:t>Periodo de Práctica: 25 de mayo 2020</a:t>
            </a:r>
          </a:p>
        </p:txBody>
      </p:sp>
      <p:pic>
        <p:nvPicPr>
          <p:cNvPr id="10" name="Imagen 9">
            <a:extLst>
              <a:ext uri="{FF2B5EF4-FFF2-40B4-BE49-F238E27FC236}">
                <a16:creationId xmlns:a16="http://schemas.microsoft.com/office/drawing/2014/main" id="{CD518A87-D8D4-41CD-BC05-C4D22BE7DC4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033935" y="1325216"/>
            <a:ext cx="2124130" cy="1696695"/>
          </a:xfrm>
          <a:prstGeom prst="rect">
            <a:avLst/>
          </a:prstGeom>
          <a:noFill/>
        </p:spPr>
      </p:pic>
    </p:spTree>
    <p:extLst>
      <p:ext uri="{BB962C8B-B14F-4D97-AF65-F5344CB8AC3E}">
        <p14:creationId xmlns:p14="http://schemas.microsoft.com/office/powerpoint/2010/main" val="1143413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D290D608-433C-4FD1-868F-6049C0501919}"/>
              </a:ext>
            </a:extLst>
          </p:cNvPr>
          <p:cNvGraphicFramePr>
            <a:graphicFrameLocks noGrp="1"/>
          </p:cNvGraphicFramePr>
          <p:nvPr>
            <p:extLst>
              <p:ext uri="{D42A27DB-BD31-4B8C-83A1-F6EECF244321}">
                <p14:modId xmlns:p14="http://schemas.microsoft.com/office/powerpoint/2010/main" val="243401017"/>
              </p:ext>
            </p:extLst>
          </p:nvPr>
        </p:nvGraphicFramePr>
        <p:xfrm>
          <a:off x="1418677" y="1163281"/>
          <a:ext cx="10120156" cy="1032905"/>
        </p:xfrm>
        <a:graphic>
          <a:graphicData uri="http://schemas.openxmlformats.org/drawingml/2006/table">
            <a:tbl>
              <a:tblPr firstRow="1" firstCol="1" bandRow="1"/>
              <a:tblGrid>
                <a:gridCol w="2365811">
                  <a:extLst>
                    <a:ext uri="{9D8B030D-6E8A-4147-A177-3AD203B41FA5}">
                      <a16:colId xmlns:a16="http://schemas.microsoft.com/office/drawing/2014/main" val="1890881347"/>
                    </a:ext>
                  </a:extLst>
                </a:gridCol>
                <a:gridCol w="2544904">
                  <a:extLst>
                    <a:ext uri="{9D8B030D-6E8A-4147-A177-3AD203B41FA5}">
                      <a16:colId xmlns:a16="http://schemas.microsoft.com/office/drawing/2014/main" val="3253005329"/>
                    </a:ext>
                  </a:extLst>
                </a:gridCol>
                <a:gridCol w="5209441">
                  <a:extLst>
                    <a:ext uri="{9D8B030D-6E8A-4147-A177-3AD203B41FA5}">
                      <a16:colId xmlns:a16="http://schemas.microsoft.com/office/drawing/2014/main" val="1377845148"/>
                    </a:ext>
                  </a:extLst>
                </a:gridCol>
              </a:tblGrid>
              <a:tr h="155792">
                <a:tc rowSpan="4">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Campo de Formación Académica</a:t>
                      </a:r>
                      <a:endParaRPr lang="es-MX"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ourier New" panose="02070309020205020404" pitchFamily="49" charset="0"/>
                        <a:buChar char="o"/>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Pensamiento matemático</a:t>
                      </a:r>
                    </a:p>
                    <a:p>
                      <a:pPr marL="457200">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FF"/>
                    </a:solidFill>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1361890348"/>
                  </a:ext>
                </a:extLst>
              </a:tr>
              <a:tr h="430797">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Número, álgebra y variación</a:t>
                      </a:r>
                    </a:p>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Identifica algunas relaciones de equivalencia entre monedas de $1, $2 , $5 y $10 en situaciones reales o ficticias de compra y venta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698439"/>
                  </a:ext>
                </a:extLst>
              </a:tr>
              <a:tr h="136019">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endParaRPr lang="es-MX"/>
                    </a:p>
                  </a:txBody>
                  <a:tcPr/>
                </a:tc>
                <a:extLst>
                  <a:ext uri="{0D108BD9-81ED-4DB2-BD59-A6C34878D82A}">
                    <a16:rowId xmlns:a16="http://schemas.microsoft.com/office/drawing/2014/main" val="2564853661"/>
                  </a:ext>
                </a:extLst>
              </a:tr>
              <a:tr h="136019">
                <a:tc vMerge="1">
                  <a:txBody>
                    <a:bodyPr/>
                    <a:lstStyle/>
                    <a:p>
                      <a:endParaRPr lang="es-MX"/>
                    </a:p>
                  </a:txBody>
                  <a:tcPr/>
                </a:tc>
                <a:tc>
                  <a:txBody>
                    <a:bodyPr/>
                    <a:lstStyle/>
                    <a:p>
                      <a:pPr algn="ctr">
                        <a:lnSpc>
                          <a:spcPct val="107000"/>
                        </a:lnSpc>
                        <a:spcAft>
                          <a:spcPts val="0"/>
                        </a:spcAft>
                      </a:pPr>
                      <a:r>
                        <a:rPr lang="es-MX" sz="1600" dirty="0">
                          <a:effectLst/>
                          <a:latin typeface="Century Gothic" panose="020B0502020202020204" pitchFamily="34" charset="0"/>
                          <a:ea typeface="Calibri" panose="020F0502020204030204" pitchFamily="34" charset="0"/>
                          <a:cs typeface="Times New Roman" panose="02020603050405020304" pitchFamily="18" charset="0"/>
                        </a:rPr>
                        <a:t>Número</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MX"/>
                    </a:p>
                  </a:txBody>
                  <a:tcPr/>
                </a:tc>
                <a:extLst>
                  <a:ext uri="{0D108BD9-81ED-4DB2-BD59-A6C34878D82A}">
                    <a16:rowId xmlns:a16="http://schemas.microsoft.com/office/drawing/2014/main" val="3026006453"/>
                  </a:ext>
                </a:extLst>
              </a:tr>
            </a:tbl>
          </a:graphicData>
        </a:graphic>
      </p:graphicFrame>
      <p:sp>
        <p:nvSpPr>
          <p:cNvPr id="6" name="CuadroTexto 5">
            <a:extLst>
              <a:ext uri="{FF2B5EF4-FFF2-40B4-BE49-F238E27FC236}">
                <a16:creationId xmlns:a16="http://schemas.microsoft.com/office/drawing/2014/main" id="{66564084-DDEB-4547-9850-511892D718BC}"/>
              </a:ext>
            </a:extLst>
          </p:cNvPr>
          <p:cNvSpPr txBox="1"/>
          <p:nvPr/>
        </p:nvSpPr>
        <p:spPr>
          <a:xfrm>
            <a:off x="2835965" y="48518"/>
            <a:ext cx="6520070" cy="1631216"/>
          </a:xfrm>
          <a:prstGeom prst="rect">
            <a:avLst/>
          </a:prstGeom>
          <a:noFill/>
        </p:spPr>
        <p:txBody>
          <a:bodyPr wrap="square" rtlCol="0">
            <a:spAutoFit/>
          </a:bodyPr>
          <a:lstStyle/>
          <a:p>
            <a:pPr algn="ctr"/>
            <a:r>
              <a:rPr lang="es-MX" sz="3200" dirty="0">
                <a:latin typeface="Century Gothic" panose="020B0502020202020204" pitchFamily="34" charset="0"/>
              </a:rPr>
              <a:t>Aprendizajes esperados</a:t>
            </a:r>
          </a:p>
          <a:p>
            <a:pPr algn="ctr"/>
            <a:r>
              <a:rPr lang="es-MX" dirty="0"/>
              <a:t>Cuidado de la salud</a:t>
            </a:r>
          </a:p>
          <a:p>
            <a:pPr algn="ctr"/>
            <a:r>
              <a:rPr lang="es-MX" b="1" dirty="0"/>
              <a:t>Fecha: </a:t>
            </a:r>
            <a:r>
              <a:rPr lang="es-MX" dirty="0"/>
              <a:t>25-29 Mayo</a:t>
            </a:r>
          </a:p>
          <a:p>
            <a:pPr algn="ctr"/>
            <a:endParaRPr lang="es-MX" sz="3200" dirty="0">
              <a:latin typeface="Century Gothic" panose="020B0502020202020204" pitchFamily="34" charset="0"/>
            </a:endParaRPr>
          </a:p>
        </p:txBody>
      </p:sp>
      <p:graphicFrame>
        <p:nvGraphicFramePr>
          <p:cNvPr id="10" name="Tabla 9">
            <a:extLst>
              <a:ext uri="{FF2B5EF4-FFF2-40B4-BE49-F238E27FC236}">
                <a16:creationId xmlns:a16="http://schemas.microsoft.com/office/drawing/2014/main" id="{6B579BD7-0095-4BB3-A4B6-913A15C8FC8F}"/>
              </a:ext>
            </a:extLst>
          </p:cNvPr>
          <p:cNvGraphicFramePr>
            <a:graphicFrameLocks noGrp="1"/>
          </p:cNvGraphicFramePr>
          <p:nvPr>
            <p:extLst>
              <p:ext uri="{D42A27DB-BD31-4B8C-83A1-F6EECF244321}">
                <p14:modId xmlns:p14="http://schemas.microsoft.com/office/powerpoint/2010/main" val="3632633609"/>
              </p:ext>
            </p:extLst>
          </p:nvPr>
        </p:nvGraphicFramePr>
        <p:xfrm>
          <a:off x="1434439" y="2286499"/>
          <a:ext cx="10120157" cy="1159193"/>
        </p:xfrm>
        <a:graphic>
          <a:graphicData uri="http://schemas.openxmlformats.org/drawingml/2006/table">
            <a:tbl>
              <a:tblPr firstRow="1" firstCol="1" bandRow="1"/>
              <a:tblGrid>
                <a:gridCol w="2391890">
                  <a:extLst>
                    <a:ext uri="{9D8B030D-6E8A-4147-A177-3AD203B41FA5}">
                      <a16:colId xmlns:a16="http://schemas.microsoft.com/office/drawing/2014/main" val="1890881347"/>
                    </a:ext>
                  </a:extLst>
                </a:gridCol>
                <a:gridCol w="2513717">
                  <a:extLst>
                    <a:ext uri="{9D8B030D-6E8A-4147-A177-3AD203B41FA5}">
                      <a16:colId xmlns:a16="http://schemas.microsoft.com/office/drawing/2014/main" val="3253005329"/>
                    </a:ext>
                  </a:extLst>
                </a:gridCol>
                <a:gridCol w="5214550">
                  <a:extLst>
                    <a:ext uri="{9D8B030D-6E8A-4147-A177-3AD203B41FA5}">
                      <a16:colId xmlns:a16="http://schemas.microsoft.com/office/drawing/2014/main" val="1377845148"/>
                    </a:ext>
                  </a:extLst>
                </a:gridCol>
              </a:tblGrid>
              <a:tr h="0">
                <a:tc rowSpan="4">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Campo de Formación Académica</a:t>
                      </a:r>
                      <a:endParaRPr lang="es-MX"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ourier New" panose="02070309020205020404" pitchFamily="49" charset="0"/>
                        <a:buChar char="o"/>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Exploración y comprensión del mundo natural y social</a:t>
                      </a:r>
                    </a:p>
                    <a:p>
                      <a:pPr marL="457200">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6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FF"/>
                    </a:solidFill>
                  </a:tcPr>
                </a:tc>
                <a:tc>
                  <a:txBody>
                    <a:bodyPr/>
                    <a:lstStyle/>
                    <a:p>
                      <a:pPr algn="ctr">
                        <a:lnSpc>
                          <a:spcPct val="107000"/>
                        </a:lnSpc>
                        <a:spcAft>
                          <a:spcPts val="0"/>
                        </a:spcAft>
                      </a:pPr>
                      <a:r>
                        <a:rPr lang="es-MX" sz="1600">
                          <a:effectLst/>
                          <a:latin typeface="Century Gothic" panose="020B0502020202020204" pitchFamily="34" charset="0"/>
                          <a:ea typeface="Calibri" panose="020F0502020204030204" pitchFamily="34" charset="0"/>
                          <a:cs typeface="Times New Roman" panose="02020603050405020304" pitchFamily="18" charset="0"/>
                        </a:rPr>
                        <a:t>Aprendizaje esperado</a:t>
                      </a:r>
                      <a:endParaRPr lang="es-MX"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1361890348"/>
                  </a:ext>
                </a:extLst>
              </a:tr>
              <a:tr h="0">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Cultura y vida social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Explica algunos cambios en costumbres y formas de vida en su entorno inmediato, usando diversas fuentes de información.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698439"/>
                  </a:ext>
                </a:extLst>
              </a:tr>
              <a:tr h="0">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endParaRPr lang="es-MX"/>
                    </a:p>
                  </a:txBody>
                  <a:tcPr/>
                </a:tc>
                <a:extLst>
                  <a:ext uri="{0D108BD9-81ED-4DB2-BD59-A6C34878D82A}">
                    <a16:rowId xmlns:a16="http://schemas.microsoft.com/office/drawing/2014/main" val="2564853661"/>
                  </a:ext>
                </a:extLst>
              </a:tr>
              <a:tr h="358775">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Cambios en el tiempo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MX"/>
                    </a:p>
                  </a:txBody>
                  <a:tcPr/>
                </a:tc>
                <a:extLst>
                  <a:ext uri="{0D108BD9-81ED-4DB2-BD59-A6C34878D82A}">
                    <a16:rowId xmlns:a16="http://schemas.microsoft.com/office/drawing/2014/main" val="3026006453"/>
                  </a:ext>
                </a:extLst>
              </a:tr>
            </a:tbl>
          </a:graphicData>
        </a:graphic>
      </p:graphicFrame>
      <p:graphicFrame>
        <p:nvGraphicFramePr>
          <p:cNvPr id="12" name="Tabla 11">
            <a:extLst>
              <a:ext uri="{FF2B5EF4-FFF2-40B4-BE49-F238E27FC236}">
                <a16:creationId xmlns:a16="http://schemas.microsoft.com/office/drawing/2014/main" id="{BB87AFF5-BEB8-41DA-A985-521F61D54E04}"/>
              </a:ext>
            </a:extLst>
          </p:cNvPr>
          <p:cNvGraphicFramePr>
            <a:graphicFrameLocks noGrp="1"/>
          </p:cNvGraphicFramePr>
          <p:nvPr>
            <p:extLst>
              <p:ext uri="{D42A27DB-BD31-4B8C-83A1-F6EECF244321}">
                <p14:modId xmlns:p14="http://schemas.microsoft.com/office/powerpoint/2010/main" val="2233321085"/>
              </p:ext>
            </p:extLst>
          </p:nvPr>
        </p:nvGraphicFramePr>
        <p:xfrm>
          <a:off x="1434439" y="3644708"/>
          <a:ext cx="10166912" cy="1353927"/>
        </p:xfrm>
        <a:graphic>
          <a:graphicData uri="http://schemas.openxmlformats.org/drawingml/2006/table">
            <a:tbl>
              <a:tblPr firstRow="1" firstCol="1" bandRow="1"/>
              <a:tblGrid>
                <a:gridCol w="2370118">
                  <a:extLst>
                    <a:ext uri="{9D8B030D-6E8A-4147-A177-3AD203B41FA5}">
                      <a16:colId xmlns:a16="http://schemas.microsoft.com/office/drawing/2014/main" val="1890881347"/>
                    </a:ext>
                  </a:extLst>
                </a:gridCol>
                <a:gridCol w="2532817">
                  <a:extLst>
                    <a:ext uri="{9D8B030D-6E8A-4147-A177-3AD203B41FA5}">
                      <a16:colId xmlns:a16="http://schemas.microsoft.com/office/drawing/2014/main" val="3253005329"/>
                    </a:ext>
                  </a:extLst>
                </a:gridCol>
                <a:gridCol w="5263977">
                  <a:extLst>
                    <a:ext uri="{9D8B030D-6E8A-4147-A177-3AD203B41FA5}">
                      <a16:colId xmlns:a16="http://schemas.microsoft.com/office/drawing/2014/main" val="1377845148"/>
                    </a:ext>
                  </a:extLst>
                </a:gridCol>
              </a:tblGrid>
              <a:tr h="254639">
                <a:tc rowSpan="4">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Campo de Formación Académica</a:t>
                      </a:r>
                      <a:endParaRPr lang="es-MX"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ourier New" panose="02070309020205020404" pitchFamily="49" charset="0"/>
                        <a:buChar char="o"/>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Lenguaje y comunicación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FF"/>
                    </a:solidFill>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1361890348"/>
                  </a:ext>
                </a:extLst>
              </a:tr>
              <a:tr h="293399">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Oralidad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 Menciona características de objetos y personas que conoce y observa.</a:t>
                      </a:r>
                    </a:p>
                    <a:p>
                      <a:pPr algn="ctr">
                        <a:lnSpc>
                          <a:spcPct val="107000"/>
                        </a:lnSpc>
                        <a:spcAft>
                          <a:spcPts val="0"/>
                        </a:spcAft>
                      </a:pPr>
                      <a:endParaRPr lang="es-MX"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698439"/>
                  </a:ext>
                </a:extLst>
              </a:tr>
              <a:tr h="226362">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endParaRPr lang="es-MX"/>
                    </a:p>
                  </a:txBody>
                  <a:tcPr/>
                </a:tc>
                <a:extLst>
                  <a:ext uri="{0D108BD9-81ED-4DB2-BD59-A6C34878D82A}">
                    <a16:rowId xmlns:a16="http://schemas.microsoft.com/office/drawing/2014/main" val="2564853661"/>
                  </a:ext>
                </a:extLst>
              </a:tr>
              <a:tr h="579527">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Descripción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MX"/>
                    </a:p>
                  </a:txBody>
                  <a:tcPr/>
                </a:tc>
                <a:extLst>
                  <a:ext uri="{0D108BD9-81ED-4DB2-BD59-A6C34878D82A}">
                    <a16:rowId xmlns:a16="http://schemas.microsoft.com/office/drawing/2014/main" val="3026006453"/>
                  </a:ext>
                </a:extLst>
              </a:tr>
            </a:tbl>
          </a:graphicData>
        </a:graphic>
      </p:graphicFrame>
      <p:graphicFrame>
        <p:nvGraphicFramePr>
          <p:cNvPr id="7" name="Tabla 6">
            <a:extLst>
              <a:ext uri="{FF2B5EF4-FFF2-40B4-BE49-F238E27FC236}">
                <a16:creationId xmlns:a16="http://schemas.microsoft.com/office/drawing/2014/main" id="{3E1514DA-EACF-476C-8552-A02A29C4FC0C}"/>
              </a:ext>
            </a:extLst>
          </p:cNvPr>
          <p:cNvGraphicFramePr>
            <a:graphicFrameLocks noGrp="1"/>
          </p:cNvGraphicFramePr>
          <p:nvPr>
            <p:extLst>
              <p:ext uri="{D42A27DB-BD31-4B8C-83A1-F6EECF244321}">
                <p14:modId xmlns:p14="http://schemas.microsoft.com/office/powerpoint/2010/main" val="4242277013"/>
              </p:ext>
            </p:extLst>
          </p:nvPr>
        </p:nvGraphicFramePr>
        <p:xfrm>
          <a:off x="1449935" y="5205664"/>
          <a:ext cx="10135919" cy="1353928"/>
        </p:xfrm>
        <a:graphic>
          <a:graphicData uri="http://schemas.openxmlformats.org/drawingml/2006/table">
            <a:tbl>
              <a:tblPr firstRow="1" firstCol="1" bandRow="1"/>
              <a:tblGrid>
                <a:gridCol w="2369496">
                  <a:extLst>
                    <a:ext uri="{9D8B030D-6E8A-4147-A177-3AD203B41FA5}">
                      <a16:colId xmlns:a16="http://schemas.microsoft.com/office/drawing/2014/main" val="1890881347"/>
                    </a:ext>
                  </a:extLst>
                </a:gridCol>
                <a:gridCol w="2488840">
                  <a:extLst>
                    <a:ext uri="{9D8B030D-6E8A-4147-A177-3AD203B41FA5}">
                      <a16:colId xmlns:a16="http://schemas.microsoft.com/office/drawing/2014/main" val="3253005329"/>
                    </a:ext>
                  </a:extLst>
                </a:gridCol>
                <a:gridCol w="5277583">
                  <a:extLst>
                    <a:ext uri="{9D8B030D-6E8A-4147-A177-3AD203B41FA5}">
                      <a16:colId xmlns:a16="http://schemas.microsoft.com/office/drawing/2014/main" val="1377845148"/>
                    </a:ext>
                  </a:extLst>
                </a:gridCol>
              </a:tblGrid>
              <a:tr h="256782">
                <a:tc rowSpan="4">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Área</a:t>
                      </a:r>
                      <a:r>
                        <a:rPr lang="es-MX" sz="1200" b="1" baseline="0" dirty="0">
                          <a:effectLst/>
                          <a:latin typeface="Century Gothic" panose="020B0502020202020204" pitchFamily="34" charset="0"/>
                          <a:ea typeface="Calibri" panose="020F0502020204030204" pitchFamily="34" charset="0"/>
                          <a:cs typeface="Times New Roman" panose="02020603050405020304" pitchFamily="18" charset="0"/>
                        </a:rPr>
                        <a:t> de desarrollo personal</a:t>
                      </a:r>
                      <a:endParaRPr lang="es-MX"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Courier New" panose="02070309020205020404" pitchFamily="49" charset="0"/>
                        <a:buChar char="o"/>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Educación</a:t>
                      </a:r>
                      <a:r>
                        <a:rPr lang="es-MX" sz="1200" baseline="0" dirty="0">
                          <a:effectLst/>
                          <a:latin typeface="Century Gothic" panose="020B0502020202020204" pitchFamily="34" charset="0"/>
                          <a:ea typeface="Calibri" panose="020F0502020204030204" pitchFamily="34" charset="0"/>
                          <a:cs typeface="Times New Roman" panose="02020603050405020304" pitchFamily="18" charset="0"/>
                        </a:rPr>
                        <a:t> socioemocional</a:t>
                      </a:r>
                      <a:endParaRPr lang="es-MX"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FF"/>
                    </a:solidFill>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1361890348"/>
                  </a:ext>
                </a:extLst>
              </a:tr>
              <a:tr h="648764">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Colaboración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2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698439"/>
                  </a:ext>
                </a:extLst>
              </a:tr>
              <a:tr h="224191">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Organizador curricular 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endParaRPr lang="es-MX"/>
                    </a:p>
                  </a:txBody>
                  <a:tcPr/>
                </a:tc>
                <a:extLst>
                  <a:ext uri="{0D108BD9-81ED-4DB2-BD59-A6C34878D82A}">
                    <a16:rowId xmlns:a16="http://schemas.microsoft.com/office/drawing/2014/main" val="2564853661"/>
                  </a:ext>
                </a:extLst>
              </a:tr>
              <a:tr h="224191">
                <a:tc vMerge="1">
                  <a:txBody>
                    <a:bodyPr/>
                    <a:lstStyle/>
                    <a:p>
                      <a:endParaRPr lang="es-MX"/>
                    </a:p>
                  </a:txBody>
                  <a:tcPr/>
                </a:tc>
                <a:tc>
                  <a:txBody>
                    <a:bodyPr/>
                    <a:lstStyle/>
                    <a:p>
                      <a:pPr algn="ctr">
                        <a:lnSpc>
                          <a:spcPct val="107000"/>
                        </a:lnSpc>
                        <a:spcAft>
                          <a:spcPts val="0"/>
                        </a:spcAft>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Inclusión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MX"/>
                    </a:p>
                  </a:txBody>
                  <a:tcPr/>
                </a:tc>
                <a:extLst>
                  <a:ext uri="{0D108BD9-81ED-4DB2-BD59-A6C34878D82A}">
                    <a16:rowId xmlns:a16="http://schemas.microsoft.com/office/drawing/2014/main" val="3026006453"/>
                  </a:ext>
                </a:extLst>
              </a:tr>
            </a:tbl>
          </a:graphicData>
        </a:graphic>
      </p:graphicFrame>
    </p:spTree>
    <p:extLst>
      <p:ext uri="{BB962C8B-B14F-4D97-AF65-F5344CB8AC3E}">
        <p14:creationId xmlns:p14="http://schemas.microsoft.com/office/powerpoint/2010/main" val="125257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161B9FA-371B-4EB4-95F0-2D8BCAE322CB}"/>
              </a:ext>
            </a:extLst>
          </p:cNvPr>
          <p:cNvSpPr/>
          <p:nvPr/>
        </p:nvSpPr>
        <p:spPr>
          <a:xfrm>
            <a:off x="3652456" y="283424"/>
            <a:ext cx="5258170" cy="388696"/>
          </a:xfrm>
          <a:prstGeom prst="rect">
            <a:avLst/>
          </a:prstGeom>
        </p:spPr>
        <p:txBody>
          <a:bodyPr wrap="none">
            <a:spAutoFit/>
          </a:bodyPr>
          <a:lstStyle/>
          <a:p>
            <a:pPr algn="ctr">
              <a:lnSpc>
                <a:spcPct val="107000"/>
              </a:lnSpc>
              <a:spcAft>
                <a:spcPts val="800"/>
              </a:spcAft>
            </a:pPr>
            <a:r>
              <a:rPr lang="es-MX" b="1" dirty="0">
                <a:solidFill>
                  <a:srgbClr val="0070C0"/>
                </a:solidFill>
                <a:latin typeface="Kristen ITC" panose="03050502040202030202" pitchFamily="66" charset="0"/>
                <a:ea typeface="Calibri" panose="020F0502020204030204" pitchFamily="34" charset="0"/>
                <a:cs typeface="Times New Roman" panose="02020603050405020304" pitchFamily="18" charset="0"/>
              </a:rPr>
              <a:t>CRONOGRAMA SEMANAL </a:t>
            </a:r>
            <a:r>
              <a:rPr lang="es-MX" dirty="0">
                <a:solidFill>
                  <a:srgbClr val="0070C0"/>
                </a:solidFill>
                <a:latin typeface="Kristen ITC" panose="03050502040202030202" pitchFamily="66" charset="0"/>
                <a:ea typeface="Calibri" panose="020F0502020204030204" pitchFamily="34" charset="0"/>
                <a:cs typeface="Times New Roman" panose="02020603050405020304" pitchFamily="18" charset="0"/>
              </a:rPr>
              <a:t>(24-28 febrero)</a:t>
            </a:r>
            <a:endParaRPr lang="es-MX" sz="105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a 5">
            <a:extLst>
              <a:ext uri="{FF2B5EF4-FFF2-40B4-BE49-F238E27FC236}">
                <a16:creationId xmlns:a16="http://schemas.microsoft.com/office/drawing/2014/main" id="{CEA827CB-8199-43E7-888C-C6191E4EADF2}"/>
              </a:ext>
            </a:extLst>
          </p:cNvPr>
          <p:cNvGraphicFramePr>
            <a:graphicFrameLocks noGrp="1"/>
          </p:cNvGraphicFramePr>
          <p:nvPr>
            <p:extLst>
              <p:ext uri="{D42A27DB-BD31-4B8C-83A1-F6EECF244321}">
                <p14:modId xmlns:p14="http://schemas.microsoft.com/office/powerpoint/2010/main" val="4114485532"/>
              </p:ext>
            </p:extLst>
          </p:nvPr>
        </p:nvGraphicFramePr>
        <p:xfrm>
          <a:off x="680484" y="1152643"/>
          <a:ext cx="7570381" cy="5230619"/>
        </p:xfrm>
        <a:graphic>
          <a:graphicData uri="http://schemas.openxmlformats.org/drawingml/2006/table">
            <a:tbl>
              <a:tblPr/>
              <a:tblGrid>
                <a:gridCol w="985398">
                  <a:extLst>
                    <a:ext uri="{9D8B030D-6E8A-4147-A177-3AD203B41FA5}">
                      <a16:colId xmlns:a16="http://schemas.microsoft.com/office/drawing/2014/main" val="3907595344"/>
                    </a:ext>
                  </a:extLst>
                </a:gridCol>
                <a:gridCol w="1383733">
                  <a:extLst>
                    <a:ext uri="{9D8B030D-6E8A-4147-A177-3AD203B41FA5}">
                      <a16:colId xmlns:a16="http://schemas.microsoft.com/office/drawing/2014/main" val="3779334744"/>
                    </a:ext>
                  </a:extLst>
                </a:gridCol>
                <a:gridCol w="1443292">
                  <a:extLst>
                    <a:ext uri="{9D8B030D-6E8A-4147-A177-3AD203B41FA5}">
                      <a16:colId xmlns:a16="http://schemas.microsoft.com/office/drawing/2014/main" val="75900258"/>
                    </a:ext>
                  </a:extLst>
                </a:gridCol>
                <a:gridCol w="1418298">
                  <a:extLst>
                    <a:ext uri="{9D8B030D-6E8A-4147-A177-3AD203B41FA5}">
                      <a16:colId xmlns:a16="http://schemas.microsoft.com/office/drawing/2014/main" val="3688494774"/>
                    </a:ext>
                  </a:extLst>
                </a:gridCol>
                <a:gridCol w="1366188">
                  <a:extLst>
                    <a:ext uri="{9D8B030D-6E8A-4147-A177-3AD203B41FA5}">
                      <a16:colId xmlns:a16="http://schemas.microsoft.com/office/drawing/2014/main" val="1656362411"/>
                    </a:ext>
                  </a:extLst>
                </a:gridCol>
                <a:gridCol w="973472">
                  <a:extLst>
                    <a:ext uri="{9D8B030D-6E8A-4147-A177-3AD203B41FA5}">
                      <a16:colId xmlns:a16="http://schemas.microsoft.com/office/drawing/2014/main" val="2229012620"/>
                    </a:ext>
                  </a:extLst>
                </a:gridCol>
              </a:tblGrid>
              <a:tr h="407206">
                <a:tc>
                  <a:txBody>
                    <a:bodyPr/>
                    <a:lstStyle/>
                    <a:p>
                      <a:pPr algn="ctr">
                        <a:lnSpc>
                          <a:spcPct val="107000"/>
                        </a:lnSpc>
                        <a:spcAft>
                          <a:spcPts val="80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HORA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lnSpc>
                          <a:spcPct val="107000"/>
                        </a:lnSpc>
                        <a:spcAft>
                          <a:spcPts val="80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LUNES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lnSpc>
                          <a:spcPct val="107000"/>
                        </a:lnSpc>
                        <a:spcAft>
                          <a:spcPts val="80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MARTES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lnSpc>
                          <a:spcPct val="107000"/>
                        </a:lnSpc>
                        <a:spcAft>
                          <a:spcPts val="80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MIERCOLES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lnSpc>
                          <a:spcPct val="107000"/>
                        </a:lnSpc>
                        <a:spcAft>
                          <a:spcPts val="80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JUEVES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algn="ctr">
                        <a:lnSpc>
                          <a:spcPct val="107000"/>
                        </a:lnSpc>
                        <a:spcAft>
                          <a:spcPts val="80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VIERNES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extLst>
                  <a:ext uri="{0D108BD9-81ED-4DB2-BD59-A6C34878D82A}">
                    <a16:rowId xmlns:a16="http://schemas.microsoft.com/office/drawing/2014/main" val="3848093994"/>
                  </a:ext>
                </a:extLst>
              </a:tr>
              <a:tr h="580385">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9:00-9:10</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Recibir alumnos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Recibir alumnos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Recibir alumnos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Recibir alumnos</a:t>
                      </a:r>
                    </a:p>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 </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Recibir alumnos</a:t>
                      </a:r>
                    </a:p>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453083423"/>
                  </a:ext>
                </a:extLst>
              </a:tr>
              <a:tr h="462785">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9:10-9:40</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Honores a la bandera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66"/>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Canción mercado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Juguetes antiguos y actuales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Video como actuar</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99"/>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Caja juguete</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99"/>
                    </a:solidFill>
                  </a:tcPr>
                </a:tc>
                <a:extLst>
                  <a:ext uri="{0D108BD9-81ED-4DB2-BD59-A6C34878D82A}">
                    <a16:rowId xmlns:a16="http://schemas.microsoft.com/office/drawing/2014/main" val="883337540"/>
                  </a:ext>
                </a:extLst>
              </a:tr>
              <a:tr h="580385">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9:30-9:50</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MX" sz="1200" b="1" dirty="0">
                          <a:latin typeface="Century Gothic" panose="020B0502020202020204" pitchFamily="34" charset="0"/>
                          <a:cs typeface="Times New Roman" panose="02020603050405020304" pitchFamily="18" charset="0"/>
                        </a:rPr>
                        <a:t>Acuerdos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99"/>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Recuerdas las monedas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Clasificando juguetes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¿Cuánto cuesta? </a:t>
                      </a:r>
                      <a:r>
                        <a:rPr lang="es-MX" sz="1200" b="1"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TICS </a:t>
                      </a: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Canción</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Nuestros juguetes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99"/>
                    </a:solidFill>
                  </a:tcPr>
                </a:tc>
                <a:extLst>
                  <a:ext uri="{0D108BD9-81ED-4DB2-BD59-A6C34878D82A}">
                    <a16:rowId xmlns:a16="http://schemas.microsoft.com/office/drawing/2014/main" val="767857253"/>
                  </a:ext>
                </a:extLst>
              </a:tr>
              <a:tr h="967307">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9:50-10:15</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MX" sz="1200" b="1" dirty="0">
                          <a:latin typeface="Century Gothic" panose="020B0502020202020204" pitchFamily="34" charset="0"/>
                          <a:cs typeface="Times New Roman" panose="02020603050405020304" pitchFamily="18" charset="0"/>
                        </a:rPr>
                        <a:t>¿Qué es?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s-MX" sz="1200" b="1" dirty="0">
                        <a:latin typeface="Century Gothic" panose="020B0502020202020204" pitchFamily="34" charset="0"/>
                        <a:cs typeface="Times New Roman" panose="02020603050405020304" pitchFamily="18" charset="0"/>
                      </a:endParaRP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¿Qué hay en una </a:t>
                      </a:r>
                      <a:r>
                        <a:rPr lang="es-MX" sz="1200" b="1" dirty="0" err="1">
                          <a:effectLst/>
                          <a:latin typeface="Century Gothic" panose="020B0502020202020204" pitchFamily="34" charset="0"/>
                          <a:ea typeface="Calibri" panose="020F0502020204030204" pitchFamily="34" charset="0"/>
                          <a:cs typeface="Times New Roman" panose="02020603050405020304" pitchFamily="18" charset="0"/>
                        </a:rPr>
                        <a:t>jugueteria</a:t>
                      </a: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a:t>
                      </a:r>
                      <a:r>
                        <a:rPr lang="es-MX" sz="1200" b="1"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TICS </a:t>
                      </a: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video</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s-MX" sz="12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07000"/>
                        </a:lnSpc>
                        <a:spcAft>
                          <a:spcPts val="0"/>
                        </a:spcAft>
                      </a:pPr>
                      <a:r>
                        <a:rPr lang="es-MX" sz="1200" b="1" dirty="0" err="1">
                          <a:effectLst/>
                          <a:latin typeface="Century Gothic" panose="020B0502020202020204" pitchFamily="34" charset="0"/>
                          <a:ea typeface="Calibri" panose="020F0502020204030204" pitchFamily="34" charset="0"/>
                          <a:cs typeface="Times New Roman" panose="02020603050405020304" pitchFamily="18" charset="0"/>
                        </a:rPr>
                        <a:t>Twister</a:t>
                      </a:r>
                      <a:endParaRPr lang="es-MX" sz="12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99"/>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María fue a la juguetería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Ed artística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32387841"/>
                  </a:ext>
                </a:extLst>
              </a:tr>
              <a:tr h="408495">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10:15-10:30</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Lonche</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Lonche</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Lonche</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Lonche</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Lonche</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752782471"/>
                  </a:ext>
                </a:extLst>
              </a:tr>
              <a:tr h="423313">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10:30-11:00</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Recreo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Recreo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Recreo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Recreo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Recreo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79377659"/>
                  </a:ext>
                </a:extLst>
              </a:tr>
              <a:tr h="408495">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11:00-11:05</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Hidratación y baño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Hidratación y baño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spcAft>
                          <a:spcPts val="0"/>
                        </a:spcAft>
                      </a:pPr>
                      <a:r>
                        <a:rPr lang="es-MX" sz="1200" b="1">
                          <a:effectLst/>
                          <a:latin typeface="Century Gothic" panose="020B0502020202020204" pitchFamily="34" charset="0"/>
                          <a:ea typeface="Calibri" panose="020F0502020204030204" pitchFamily="34" charset="0"/>
                          <a:cs typeface="Times New Roman" panose="02020603050405020304" pitchFamily="18" charset="0"/>
                        </a:rPr>
                        <a:t>Hidratación y baño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Hidratación y baño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Hidratación y baño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48248155"/>
                  </a:ext>
                </a:extLst>
              </a:tr>
              <a:tr h="451020">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11:05-11:30</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MX" sz="1200" b="1" dirty="0">
                          <a:latin typeface="Century Gothic" panose="020B0502020202020204" pitchFamily="34" charset="0"/>
                          <a:cs typeface="Times New Roman" panose="02020603050405020304" pitchFamily="18" charset="0"/>
                        </a:rPr>
                        <a:t>Mi juguete favorito</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Alcancía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ED Artística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ED Física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Juguetería </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78972793"/>
                  </a:ext>
                </a:extLst>
              </a:tr>
              <a:tr h="432513">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11:30-12:00</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MX" sz="1200" b="1" dirty="0">
                          <a:latin typeface="Century Gothic" panose="020B0502020202020204" pitchFamily="34" charset="0"/>
                          <a:cs typeface="Times New Roman" panose="02020603050405020304" pitchFamily="18" charset="0"/>
                        </a:rPr>
                        <a:t>Valor semanal</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99"/>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ED Física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¿A dónde pertenecen?</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Carteles</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07000"/>
                        </a:lnSpc>
                        <a:spcAft>
                          <a:spcPts val="0"/>
                        </a:spcAft>
                      </a:pPr>
                      <a:r>
                        <a:rPr lang="es-MX" sz="1200" b="1" dirty="0">
                          <a:effectLst/>
                          <a:latin typeface="Century Gothic" panose="020B0502020202020204" pitchFamily="34" charset="0"/>
                          <a:ea typeface="Calibri" panose="020F0502020204030204" pitchFamily="34" charset="0"/>
                          <a:cs typeface="Times New Roman" panose="02020603050405020304" pitchFamily="18" charset="0"/>
                        </a:rPr>
                        <a:t>Juguetería</a:t>
                      </a:r>
                    </a:p>
                  </a:txBody>
                  <a:tcPr marL="40848" marR="40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79945311"/>
                  </a:ext>
                </a:extLst>
              </a:tr>
            </a:tbl>
          </a:graphicData>
        </a:graphic>
      </p:graphicFrame>
      <p:sp>
        <p:nvSpPr>
          <p:cNvPr id="7" name="Diagrama de flujo: proceso 6">
            <a:extLst>
              <a:ext uri="{FF2B5EF4-FFF2-40B4-BE49-F238E27FC236}">
                <a16:creationId xmlns:a16="http://schemas.microsoft.com/office/drawing/2014/main" id="{BF33A624-813A-4F90-B715-C7A68C9747EA}"/>
              </a:ext>
            </a:extLst>
          </p:cNvPr>
          <p:cNvSpPr/>
          <p:nvPr/>
        </p:nvSpPr>
        <p:spPr>
          <a:xfrm>
            <a:off x="8756006" y="1594459"/>
            <a:ext cx="450574" cy="380682"/>
          </a:xfrm>
          <a:prstGeom prst="flowChartProcess">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a:extLst>
              <a:ext uri="{FF2B5EF4-FFF2-40B4-BE49-F238E27FC236}">
                <a16:creationId xmlns:a16="http://schemas.microsoft.com/office/drawing/2014/main" id="{7C47190D-70FE-4B74-BE54-8E16A6C4B4C7}"/>
              </a:ext>
            </a:extLst>
          </p:cNvPr>
          <p:cNvSpPr/>
          <p:nvPr/>
        </p:nvSpPr>
        <p:spPr>
          <a:xfrm>
            <a:off x="8836787" y="1591609"/>
            <a:ext cx="2199861" cy="523220"/>
          </a:xfrm>
          <a:prstGeom prst="rect">
            <a:avLst/>
          </a:prstGeom>
        </p:spPr>
        <p:txBody>
          <a:bodyPr wrap="square">
            <a:spAutoFit/>
          </a:bodyPr>
          <a:lstStyle/>
          <a:p>
            <a:pPr algn="ctr"/>
            <a:r>
              <a:rPr lang="es-ES" sz="1400" dirty="0">
                <a:latin typeface="Century Gothic" panose="020B0502020202020204" pitchFamily="34" charset="0"/>
                <a:ea typeface="Times New Roman" panose="02020603050405020304" pitchFamily="18" charset="0"/>
                <a:cs typeface="Times New Roman" panose="02020603050405020304" pitchFamily="18" charset="0"/>
              </a:rPr>
              <a:t>Educación socioemocional</a:t>
            </a:r>
            <a:endParaRPr lang="es-MX" sz="1400" dirty="0">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10" name="Diagrama de flujo: proceso 9">
            <a:extLst>
              <a:ext uri="{FF2B5EF4-FFF2-40B4-BE49-F238E27FC236}">
                <a16:creationId xmlns:a16="http://schemas.microsoft.com/office/drawing/2014/main" id="{17EA83ED-584F-490D-8DA7-ACF351FA9868}"/>
              </a:ext>
            </a:extLst>
          </p:cNvPr>
          <p:cNvSpPr/>
          <p:nvPr/>
        </p:nvSpPr>
        <p:spPr>
          <a:xfrm>
            <a:off x="8762946" y="2160666"/>
            <a:ext cx="450574" cy="380682"/>
          </a:xfrm>
          <a:prstGeom prst="flowChartProcess">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318B6E94-234E-4584-9CFD-85E2D063F5F2}"/>
              </a:ext>
            </a:extLst>
          </p:cNvPr>
          <p:cNvSpPr/>
          <p:nvPr/>
        </p:nvSpPr>
        <p:spPr>
          <a:xfrm>
            <a:off x="8762947" y="2105703"/>
            <a:ext cx="2199861" cy="523220"/>
          </a:xfrm>
          <a:prstGeom prst="rect">
            <a:avLst/>
          </a:prstGeom>
        </p:spPr>
        <p:txBody>
          <a:bodyPr wrap="square">
            <a:spAutoFit/>
          </a:bodyPr>
          <a:lstStyle/>
          <a:p>
            <a:pPr algn="ctr"/>
            <a:r>
              <a:rPr lang="es-ES" sz="1400" dirty="0">
                <a:latin typeface="Century Gothic" panose="020B0502020202020204" pitchFamily="34" charset="0"/>
                <a:ea typeface="Times New Roman" panose="02020603050405020304" pitchFamily="18" charset="0"/>
                <a:cs typeface="Times New Roman" panose="02020603050405020304" pitchFamily="18" charset="0"/>
              </a:rPr>
              <a:t>Pensamiento Matemático</a:t>
            </a:r>
            <a:endParaRPr lang="es-MX" sz="1400" dirty="0">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12" name="Diagrama de flujo: proceso 11">
            <a:extLst>
              <a:ext uri="{FF2B5EF4-FFF2-40B4-BE49-F238E27FC236}">
                <a16:creationId xmlns:a16="http://schemas.microsoft.com/office/drawing/2014/main" id="{AD8AFE0C-E4C3-4887-941F-CC6029CD59AA}"/>
              </a:ext>
            </a:extLst>
          </p:cNvPr>
          <p:cNvSpPr/>
          <p:nvPr/>
        </p:nvSpPr>
        <p:spPr>
          <a:xfrm>
            <a:off x="8764665" y="2756570"/>
            <a:ext cx="450574" cy="380682"/>
          </a:xfrm>
          <a:prstGeom prst="flowChartProcess">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Rectángulo 12">
            <a:extLst>
              <a:ext uri="{FF2B5EF4-FFF2-40B4-BE49-F238E27FC236}">
                <a16:creationId xmlns:a16="http://schemas.microsoft.com/office/drawing/2014/main" id="{02C3FA93-A7B0-4542-83AE-EB7F170CF1F0}"/>
              </a:ext>
            </a:extLst>
          </p:cNvPr>
          <p:cNvSpPr/>
          <p:nvPr/>
        </p:nvSpPr>
        <p:spPr>
          <a:xfrm>
            <a:off x="8785525" y="2705338"/>
            <a:ext cx="2199861" cy="523220"/>
          </a:xfrm>
          <a:prstGeom prst="rect">
            <a:avLst/>
          </a:prstGeom>
        </p:spPr>
        <p:txBody>
          <a:bodyPr wrap="square">
            <a:spAutoFit/>
          </a:bodyPr>
          <a:lstStyle/>
          <a:p>
            <a:pPr algn="ctr"/>
            <a:r>
              <a:rPr lang="es-ES" sz="1400" dirty="0">
                <a:latin typeface="Century Gothic" panose="020B0502020202020204" pitchFamily="34" charset="0"/>
                <a:ea typeface="Times New Roman" panose="02020603050405020304" pitchFamily="18" charset="0"/>
                <a:cs typeface="Times New Roman" panose="02020603050405020304" pitchFamily="18" charset="0"/>
              </a:rPr>
              <a:t>Lenguaje y Comunicación</a:t>
            </a:r>
            <a:endParaRPr lang="es-MX" sz="1400" dirty="0">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14" name="Diagrama de flujo: proceso 13">
            <a:extLst>
              <a:ext uri="{FF2B5EF4-FFF2-40B4-BE49-F238E27FC236}">
                <a16:creationId xmlns:a16="http://schemas.microsoft.com/office/drawing/2014/main" id="{472B1CE7-085E-4DCD-AEC8-9A67A2F251C9}"/>
              </a:ext>
            </a:extLst>
          </p:cNvPr>
          <p:cNvSpPr/>
          <p:nvPr/>
        </p:nvSpPr>
        <p:spPr>
          <a:xfrm>
            <a:off x="8756006" y="3392547"/>
            <a:ext cx="450574" cy="380682"/>
          </a:xfrm>
          <a:prstGeom prst="flowChartProcess">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Rectángulo 14">
            <a:extLst>
              <a:ext uri="{FF2B5EF4-FFF2-40B4-BE49-F238E27FC236}">
                <a16:creationId xmlns:a16="http://schemas.microsoft.com/office/drawing/2014/main" id="{B2118AAA-020D-40D7-8903-0E56FD576943}"/>
              </a:ext>
            </a:extLst>
          </p:cNvPr>
          <p:cNvSpPr/>
          <p:nvPr/>
        </p:nvSpPr>
        <p:spPr>
          <a:xfrm>
            <a:off x="8836786" y="3460176"/>
            <a:ext cx="2199861" cy="307777"/>
          </a:xfrm>
          <a:prstGeom prst="rect">
            <a:avLst/>
          </a:prstGeom>
        </p:spPr>
        <p:txBody>
          <a:bodyPr wrap="square">
            <a:spAutoFit/>
          </a:bodyPr>
          <a:lstStyle/>
          <a:p>
            <a:pPr algn="ctr"/>
            <a:r>
              <a:rPr lang="es-ES" sz="1400" dirty="0">
                <a:latin typeface="Century Gothic" panose="020B0502020202020204" pitchFamily="34" charset="0"/>
                <a:ea typeface="Times New Roman" panose="02020603050405020304" pitchFamily="18" charset="0"/>
                <a:cs typeface="Times New Roman" panose="02020603050405020304" pitchFamily="18" charset="0"/>
              </a:rPr>
              <a:t>Exploración</a:t>
            </a:r>
            <a:endParaRPr lang="es-MX" sz="1400" dirty="0">
              <a:latin typeface="Century Gothic" panose="020B0502020202020204" pitchFamily="34" charset="0"/>
              <a:ea typeface="Times New Roman" panose="02020603050405020304" pitchFamily="18" charset="0"/>
              <a:cs typeface="Times New Roman" panose="02020603050405020304" pitchFamily="18" charset="0"/>
            </a:endParaRPr>
          </a:p>
        </p:txBody>
      </p:sp>
      <p:graphicFrame>
        <p:nvGraphicFramePr>
          <p:cNvPr id="2" name="Tabla 1">
            <a:extLst>
              <a:ext uri="{FF2B5EF4-FFF2-40B4-BE49-F238E27FC236}">
                <a16:creationId xmlns:a16="http://schemas.microsoft.com/office/drawing/2014/main" id="{2A59E4B8-34E9-4B6B-A299-E79F45491D8E}"/>
              </a:ext>
            </a:extLst>
          </p:cNvPr>
          <p:cNvGraphicFramePr>
            <a:graphicFrameLocks noGrp="1"/>
          </p:cNvGraphicFramePr>
          <p:nvPr/>
        </p:nvGraphicFramePr>
        <p:xfrm>
          <a:off x="11900452" y="1325217"/>
          <a:ext cx="208280" cy="365760"/>
        </p:xfrm>
        <a:graphic>
          <a:graphicData uri="http://schemas.openxmlformats.org/drawingml/2006/table">
            <a:tbl>
              <a:tblPr/>
              <a:tblGrid>
                <a:gridCol w="208280">
                  <a:extLst>
                    <a:ext uri="{9D8B030D-6E8A-4147-A177-3AD203B41FA5}">
                      <a16:colId xmlns:a16="http://schemas.microsoft.com/office/drawing/2014/main" val="2375758816"/>
                    </a:ext>
                  </a:extLst>
                </a:gridCol>
              </a:tblGrid>
              <a:tr h="0">
                <a:tc>
                  <a:txBody>
                    <a:bodyPr/>
                    <a:lstStyle/>
                    <a:p>
                      <a:endParaRPr lang="es-MX"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27043013"/>
                  </a:ext>
                </a:extLst>
              </a:tr>
            </a:tbl>
          </a:graphicData>
        </a:graphic>
      </p:graphicFrame>
    </p:spTree>
    <p:extLst>
      <p:ext uri="{BB962C8B-B14F-4D97-AF65-F5344CB8AC3E}">
        <p14:creationId xmlns:p14="http://schemas.microsoft.com/office/powerpoint/2010/main" val="291436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chool Kids Clipart - Melonheadz Math, Png Download - 564x1045 ...">
            <a:extLst>
              <a:ext uri="{FF2B5EF4-FFF2-40B4-BE49-F238E27FC236}">
                <a16:creationId xmlns:a16="http://schemas.microsoft.com/office/drawing/2014/main" id="{0E01150F-483B-4720-94BD-CFA6E252C38A}"/>
              </a:ext>
            </a:extLst>
          </p:cNvPr>
          <p:cNvPicPr>
            <a:picLocks noChangeAspect="1" noChangeArrowheads="1"/>
          </p:cNvPicPr>
          <p:nvPr/>
        </p:nvPicPr>
        <p:blipFill>
          <a:blip r:embed="rId2">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9132404" y="407014"/>
            <a:ext cx="3228702" cy="6043972"/>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esquinas redondeadas 5">
            <a:extLst>
              <a:ext uri="{FF2B5EF4-FFF2-40B4-BE49-F238E27FC236}">
                <a16:creationId xmlns:a16="http://schemas.microsoft.com/office/drawing/2014/main" id="{F5AB7BAC-E06A-41DA-8538-47394BC6B8E6}"/>
              </a:ext>
            </a:extLst>
          </p:cNvPr>
          <p:cNvSpPr/>
          <p:nvPr/>
        </p:nvSpPr>
        <p:spPr>
          <a:xfrm>
            <a:off x="9428526" y="2932350"/>
            <a:ext cx="2751878" cy="13852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Century" panose="02040604050505020304" pitchFamily="18" charset="0"/>
              </a:rPr>
              <a:t>Juguetería</a:t>
            </a:r>
          </a:p>
        </p:txBody>
      </p:sp>
      <p:graphicFrame>
        <p:nvGraphicFramePr>
          <p:cNvPr id="8" name="2 Tabla">
            <a:extLst>
              <a:ext uri="{FF2B5EF4-FFF2-40B4-BE49-F238E27FC236}">
                <a16:creationId xmlns:a16="http://schemas.microsoft.com/office/drawing/2014/main" id="{F2A1FD9D-4D19-4F7F-888F-1F1AD1A4C467}"/>
              </a:ext>
            </a:extLst>
          </p:cNvPr>
          <p:cNvGraphicFramePr>
            <a:graphicFrameLocks noGrp="1"/>
          </p:cNvGraphicFramePr>
          <p:nvPr>
            <p:extLst>
              <p:ext uri="{D42A27DB-BD31-4B8C-83A1-F6EECF244321}">
                <p14:modId xmlns:p14="http://schemas.microsoft.com/office/powerpoint/2010/main" val="1519050162"/>
              </p:ext>
            </p:extLst>
          </p:nvPr>
        </p:nvGraphicFramePr>
        <p:xfrm>
          <a:off x="245308" y="263468"/>
          <a:ext cx="8887096" cy="6331063"/>
        </p:xfrm>
        <a:graphic>
          <a:graphicData uri="http://schemas.openxmlformats.org/drawingml/2006/table">
            <a:tbl>
              <a:tblPr firstRow="1" bandRow="1">
                <a:tableStyleId>{5940675A-B579-460E-94D1-54222C63F5DA}</a:tableStyleId>
              </a:tblPr>
              <a:tblGrid>
                <a:gridCol w="940526">
                  <a:extLst>
                    <a:ext uri="{9D8B030D-6E8A-4147-A177-3AD203B41FA5}">
                      <a16:colId xmlns:a16="http://schemas.microsoft.com/office/drawing/2014/main" val="20000"/>
                    </a:ext>
                  </a:extLst>
                </a:gridCol>
                <a:gridCol w="1129624">
                  <a:extLst>
                    <a:ext uri="{9D8B030D-6E8A-4147-A177-3AD203B41FA5}">
                      <a16:colId xmlns:a16="http://schemas.microsoft.com/office/drawing/2014/main" val="20001"/>
                    </a:ext>
                  </a:extLst>
                </a:gridCol>
                <a:gridCol w="4344414">
                  <a:extLst>
                    <a:ext uri="{9D8B030D-6E8A-4147-A177-3AD203B41FA5}">
                      <a16:colId xmlns:a16="http://schemas.microsoft.com/office/drawing/2014/main" val="20002"/>
                    </a:ext>
                  </a:extLst>
                </a:gridCol>
                <a:gridCol w="743882">
                  <a:extLst>
                    <a:ext uri="{9D8B030D-6E8A-4147-A177-3AD203B41FA5}">
                      <a16:colId xmlns:a16="http://schemas.microsoft.com/office/drawing/2014/main" val="20003"/>
                    </a:ext>
                  </a:extLst>
                </a:gridCol>
                <a:gridCol w="419611">
                  <a:extLst>
                    <a:ext uri="{9D8B030D-6E8A-4147-A177-3AD203B41FA5}">
                      <a16:colId xmlns:a16="http://schemas.microsoft.com/office/drawing/2014/main" val="20004"/>
                    </a:ext>
                  </a:extLst>
                </a:gridCol>
                <a:gridCol w="1309039">
                  <a:extLst>
                    <a:ext uri="{9D8B030D-6E8A-4147-A177-3AD203B41FA5}">
                      <a16:colId xmlns:a16="http://schemas.microsoft.com/office/drawing/2014/main" val="20005"/>
                    </a:ext>
                  </a:extLst>
                </a:gridCol>
              </a:tblGrid>
              <a:tr h="282959">
                <a:tc>
                  <a:txBody>
                    <a:bodyPr/>
                    <a:lstStyle/>
                    <a:p>
                      <a:pPr algn="ctr"/>
                      <a:r>
                        <a:rPr lang="es-MX" sz="1000" b="0" dirty="0">
                          <a:latin typeface="Century Gothic" panose="020B0502020202020204" pitchFamily="34" charset="0"/>
                          <a:cs typeface="Times New Roman" panose="02020603050405020304" pitchFamily="18" charset="0"/>
                        </a:rPr>
                        <a:t>Momento</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Nombre de la</a:t>
                      </a:r>
                      <a:r>
                        <a:rPr lang="es-MX" sz="1000" b="0" baseline="0" dirty="0">
                          <a:latin typeface="Century Gothic" panose="020B0502020202020204" pitchFamily="34" charset="0"/>
                          <a:cs typeface="Times New Roman" panose="02020603050405020304" pitchFamily="18" charset="0"/>
                        </a:rPr>
                        <a:t> actividad</a:t>
                      </a: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Actividades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Recursos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Día</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Aprendizaje esperado</a:t>
                      </a:r>
                    </a:p>
                  </a:txBody>
                  <a:tcPr marL="68580" marR="68580">
                    <a:solidFill>
                      <a:srgbClr val="FF9999"/>
                    </a:solidFill>
                  </a:tcPr>
                </a:tc>
                <a:extLst>
                  <a:ext uri="{0D108BD9-81ED-4DB2-BD59-A6C34878D82A}">
                    <a16:rowId xmlns:a16="http://schemas.microsoft.com/office/drawing/2014/main" val="10000"/>
                  </a:ext>
                </a:extLst>
              </a:tr>
              <a:tr h="1402010">
                <a:tc rowSpan="4">
                  <a:txBody>
                    <a:bodyPr/>
                    <a:lstStyle/>
                    <a:p>
                      <a:r>
                        <a:rPr lang="es-MX" sz="1000" dirty="0">
                          <a:solidFill>
                            <a:srgbClr val="002060"/>
                          </a:solidFill>
                          <a:latin typeface="Century Gothic" panose="020B0502020202020204" pitchFamily="34" charset="0"/>
                          <a:cs typeface="Times New Roman" panose="02020603050405020304" pitchFamily="18" charset="0"/>
                        </a:rPr>
                        <a:t>INICIO</a:t>
                      </a:r>
                    </a:p>
                  </a:txBody>
                  <a:tcPr marL="68580" marR="68580" vert="vert270">
                    <a:solidFill>
                      <a:srgbClr val="CCFF99"/>
                    </a:solidFill>
                  </a:tcPr>
                </a:tc>
                <a:tc>
                  <a:txBody>
                    <a:bodyPr/>
                    <a:lstStyle/>
                    <a:p>
                      <a:pPr algn="ctr"/>
                      <a:r>
                        <a:rPr lang="es-MX" sz="1000" dirty="0">
                          <a:latin typeface="Century Gothic" panose="020B0502020202020204" pitchFamily="34" charset="0"/>
                          <a:cs typeface="Times New Roman" panose="02020603050405020304" pitchFamily="18" charset="0"/>
                        </a:rPr>
                        <a:t>Acuerdos</a:t>
                      </a:r>
                    </a:p>
                  </a:txBody>
                  <a:tcPr marL="68580" marR="68580" anchor="ctr"/>
                </a:tc>
                <a:tc>
                  <a:txBody>
                    <a:bodyPr/>
                    <a:lstStyle/>
                    <a:p>
                      <a:r>
                        <a:rPr lang="es-MX" sz="1000" b="0" dirty="0">
                          <a:latin typeface="Century Gothic" panose="020B0502020202020204" pitchFamily="34" charset="0"/>
                          <a:cs typeface="Times New Roman" panose="02020603050405020304" pitchFamily="18" charset="0"/>
                        </a:rPr>
                        <a:t>I: Responden preguntas sobre la convivencia dentro del aula (¿qué necesitamos para trabajar en orden? ¿cómo se sienten más cómodos?)</a:t>
                      </a:r>
                    </a:p>
                    <a:p>
                      <a:r>
                        <a:rPr lang="es-MX" sz="1000" b="0" dirty="0">
                          <a:latin typeface="Century Gothic" panose="020B0502020202020204" pitchFamily="34" charset="0"/>
                          <a:cs typeface="Times New Roman" panose="02020603050405020304" pitchFamily="18" charset="0"/>
                        </a:rPr>
                        <a:t>D: Participa en la proposición de acuerdos del salón dentro de una asamblea.</a:t>
                      </a:r>
                    </a:p>
                    <a:p>
                      <a:r>
                        <a:rPr lang="es-MX" sz="1000" b="0" dirty="0">
                          <a:latin typeface="Century Gothic" panose="020B0502020202020204" pitchFamily="34" charset="0"/>
                          <a:cs typeface="Times New Roman" panose="02020603050405020304" pitchFamily="18" charset="0"/>
                        </a:rPr>
                        <a:t>C: Demuestra interés y control en el cumplimiento de los acuerdos.</a:t>
                      </a:r>
                    </a:p>
                  </a:txBody>
                  <a:tcPr marL="68580" marR="68580"/>
                </a:tc>
                <a:tc>
                  <a:txBody>
                    <a:bodyPr/>
                    <a:lstStyle/>
                    <a:p>
                      <a:r>
                        <a:rPr lang="es-MX" sz="1000" dirty="0">
                          <a:latin typeface="Century Gothic" panose="020B0502020202020204" pitchFamily="34" charset="0"/>
                          <a:cs typeface="Times New Roman" panose="02020603050405020304" pitchFamily="18" charset="0"/>
                        </a:rPr>
                        <a:t>Acuerdos</a:t>
                      </a:r>
                    </a:p>
                  </a:txBody>
                  <a:tcPr marL="68580" marR="68580"/>
                </a:tc>
                <a:tc rowSpan="4">
                  <a:txBody>
                    <a:bodyPr/>
                    <a:lstStyle/>
                    <a:p>
                      <a:pPr algn="ctr"/>
                      <a:r>
                        <a:rPr lang="es-MX" sz="1000" b="1" dirty="0">
                          <a:latin typeface="Century Gothic" panose="020B0502020202020204" pitchFamily="34" charset="0"/>
                          <a:cs typeface="Times New Roman" panose="02020603050405020304" pitchFamily="18" charset="0"/>
                        </a:rPr>
                        <a:t>Lunes 25</a:t>
                      </a:r>
                    </a:p>
                  </a:txBody>
                  <a:tcPr marL="68580" marR="68580" vert="vert"/>
                </a:tc>
                <a:tc>
                  <a:txBody>
                    <a:bodyPr/>
                    <a:lstStyle/>
                    <a:p>
                      <a:pPr algn="ctr">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0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a:tc>
                <a:extLst>
                  <a:ext uri="{0D108BD9-81ED-4DB2-BD59-A6C34878D82A}">
                    <a16:rowId xmlns:a16="http://schemas.microsoft.com/office/drawing/2014/main" val="10001"/>
                  </a:ext>
                </a:extLst>
              </a:tr>
              <a:tr h="992777">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M juguete favorito</a:t>
                      </a:r>
                    </a:p>
                  </a:txBody>
                  <a:tcPr marL="68580" marR="68580" anchor="ctr"/>
                </a:tc>
                <a:tc>
                  <a:txBody>
                    <a:bodyPr/>
                    <a:lstStyle/>
                    <a:p>
                      <a:r>
                        <a:rPr lang="es-MX" sz="1000" b="1" dirty="0">
                          <a:latin typeface="Century Gothic" pitchFamily="34" charset="0"/>
                        </a:rPr>
                        <a:t>I:</a:t>
                      </a:r>
                      <a:r>
                        <a:rPr lang="es-MX" sz="1000" b="0" dirty="0">
                          <a:latin typeface="Century Gothic" pitchFamily="34" charset="0"/>
                        </a:rPr>
                        <a:t> Escucha indicaciones (Ahora ustedes van a dibujar su juguete</a:t>
                      </a:r>
                      <a:r>
                        <a:rPr lang="es-MX" sz="1000" b="0" baseline="0" dirty="0">
                          <a:latin typeface="Century Gothic" pitchFamily="34" charset="0"/>
                        </a:rPr>
                        <a:t> favorito)</a:t>
                      </a:r>
                      <a:endParaRPr lang="es-MX" sz="1000" b="1" dirty="0">
                        <a:latin typeface="Century Gothic" pitchFamily="34" charset="0"/>
                      </a:endParaRPr>
                    </a:p>
                    <a:p>
                      <a:r>
                        <a:rPr lang="es-MX" sz="1000" b="1" dirty="0">
                          <a:latin typeface="Century Gothic" pitchFamily="34" charset="0"/>
                        </a:rPr>
                        <a:t>D: </a:t>
                      </a:r>
                      <a:r>
                        <a:rPr lang="es-MX" sz="1000" b="0" dirty="0">
                          <a:latin typeface="Century Gothic" pitchFamily="34" charset="0"/>
                        </a:rPr>
                        <a:t>Dibuja</a:t>
                      </a:r>
                      <a:r>
                        <a:rPr lang="es-MX" sz="1000" b="0" baseline="0" dirty="0">
                          <a:latin typeface="Century Gothic" pitchFamily="34" charset="0"/>
                        </a:rPr>
                        <a:t> su juguete favorito y lo colorea</a:t>
                      </a:r>
                      <a:endParaRPr lang="es-MX" sz="1000" b="0" dirty="0">
                        <a:latin typeface="Century Gothic" pitchFamily="34" charset="0"/>
                      </a:endParaRPr>
                    </a:p>
                    <a:p>
                      <a:r>
                        <a:rPr lang="es-MX" sz="1000" b="1" dirty="0">
                          <a:latin typeface="Century Gothic" pitchFamily="34" charset="0"/>
                        </a:rPr>
                        <a:t>C: </a:t>
                      </a:r>
                      <a:r>
                        <a:rPr lang="es-MX" sz="1000" b="0" dirty="0">
                          <a:latin typeface="Century Gothic" pitchFamily="34" charset="0"/>
                        </a:rPr>
                        <a:t>Pasa al frente</a:t>
                      </a:r>
                      <a:r>
                        <a:rPr lang="es-MX" sz="1000" b="0" baseline="0" dirty="0">
                          <a:latin typeface="Century Gothic" pitchFamily="34" charset="0"/>
                        </a:rPr>
                        <a:t> a explicar su dibujo y expresa porque es su juguete favorito</a:t>
                      </a:r>
                      <a:endParaRPr lang="es-MX" sz="1000" b="1" dirty="0">
                        <a:latin typeface="Century Gothic" pitchFamily="34" charset="0"/>
                      </a:endParaRPr>
                    </a:p>
                    <a:p>
                      <a:endParaRPr lang="es-MX" sz="1000" b="0" dirty="0">
                        <a:latin typeface="Century Gothic" panose="020B0502020202020204" pitchFamily="34" charset="0"/>
                        <a:cs typeface="Times New Roman" panose="02020603050405020304" pitchFamily="18" charset="0"/>
                      </a:endParaRPr>
                    </a:p>
                  </a:txBody>
                  <a:tcPr marL="68580" marR="68580"/>
                </a:tc>
                <a:tc>
                  <a:txBody>
                    <a:bodyPr/>
                    <a:lstStyle/>
                    <a:p>
                      <a:r>
                        <a:rPr lang="es-MX" sz="1000" baseline="0" dirty="0">
                          <a:latin typeface="Century Gothic" panose="020B0502020202020204" pitchFamily="34" charset="0"/>
                          <a:cs typeface="Times New Roman" panose="02020603050405020304" pitchFamily="18" charset="0"/>
                        </a:rPr>
                        <a:t>Hojas</a:t>
                      </a:r>
                    </a:p>
                    <a:p>
                      <a:r>
                        <a:rPr lang="es-MX" sz="1000" baseline="0" dirty="0">
                          <a:latin typeface="Century Gothic" panose="020B0502020202020204" pitchFamily="34" charset="0"/>
                          <a:cs typeface="Times New Roman" panose="02020603050405020304" pitchFamily="18" charset="0"/>
                        </a:rPr>
                        <a:t>Colores</a:t>
                      </a:r>
                      <a:endParaRPr lang="es-MX" sz="1000" dirty="0">
                        <a:latin typeface="Century Gothic" panose="020B0502020202020204" pitchFamily="34" charset="0"/>
                        <a:cs typeface="Times New Roman" panose="02020603050405020304" pitchFamily="18" charset="0"/>
                      </a:endParaRPr>
                    </a:p>
                  </a:txBody>
                  <a:tcPr marL="68580" marR="68580">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pPr algn="ctr">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objetos y personas que conoce y observa.</a:t>
                      </a:r>
                    </a:p>
                  </a:txBody>
                  <a:tcPr marL="68580" marR="68580"/>
                </a:tc>
                <a:extLst>
                  <a:ext uri="{0D108BD9-81ED-4DB2-BD59-A6C34878D82A}">
                    <a16:rowId xmlns:a16="http://schemas.microsoft.com/office/drawing/2014/main" val="812695918"/>
                  </a:ext>
                </a:extLst>
              </a:tr>
              <a:tr h="1476103">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¿Qué es?</a:t>
                      </a:r>
                    </a:p>
                  </a:txBody>
                  <a:tcPr marL="68580" marR="68580" anchor="ctr"/>
                </a:tc>
                <a:tc>
                  <a:txBody>
                    <a:bodyPr/>
                    <a:lstStyle/>
                    <a:p>
                      <a:r>
                        <a:rPr lang="es-MX" sz="1000" b="1" dirty="0">
                          <a:latin typeface="Century Gothic" pitchFamily="34" charset="0"/>
                        </a:rPr>
                        <a:t>:  </a:t>
                      </a:r>
                      <a:r>
                        <a:rPr lang="es-MX" sz="1000" b="0" dirty="0">
                          <a:latin typeface="Century Gothic" pitchFamily="34" charset="0"/>
                        </a:rPr>
                        <a:t>Escucha</a:t>
                      </a:r>
                      <a:r>
                        <a:rPr lang="es-MX" sz="1000" b="0" baseline="0" dirty="0">
                          <a:latin typeface="Century Gothic" pitchFamily="34" charset="0"/>
                        </a:rPr>
                        <a:t> indicaciones (Esta semanas estaremos hablando de una cosa que les gusta mucho ¿Qué creen que sea?)</a:t>
                      </a:r>
                    </a:p>
                    <a:p>
                      <a:r>
                        <a:rPr lang="es-MX" sz="1000" b="1" dirty="0">
                          <a:latin typeface="Century Gothic" pitchFamily="34" charset="0"/>
                        </a:rPr>
                        <a:t>D:</a:t>
                      </a:r>
                      <a:r>
                        <a:rPr lang="es-MX" sz="1000" b="0" dirty="0">
                          <a:latin typeface="Century Gothic" pitchFamily="34" charset="0"/>
                        </a:rPr>
                        <a:t>Observa</a:t>
                      </a:r>
                      <a:r>
                        <a:rPr lang="es-MX" sz="1000" b="0" baseline="0" dirty="0">
                          <a:latin typeface="Century Gothic" pitchFamily="34" charset="0"/>
                        </a:rPr>
                        <a:t> y contesta cuestionamientos (¿Qué es esto que tengo aquí? ¿Para que lo utilizamos? ¿Con que juegas?)</a:t>
                      </a:r>
                      <a:endParaRPr lang="es-MX" sz="1000" b="0" dirty="0">
                        <a:latin typeface="Century Gothic" pitchFamily="34" charset="0"/>
                      </a:endParaRPr>
                    </a:p>
                    <a:p>
                      <a:r>
                        <a:rPr lang="es-MX" sz="1000" b="1" dirty="0">
                          <a:latin typeface="Century Gothic" pitchFamily="34" charset="0"/>
                        </a:rPr>
                        <a:t>C:</a:t>
                      </a:r>
                      <a:r>
                        <a:rPr lang="es-MX" sz="1000" b="0" dirty="0">
                          <a:latin typeface="Century Gothic" pitchFamily="34" charset="0"/>
                        </a:rPr>
                        <a:t>Expresa sus ideas</a:t>
                      </a:r>
                    </a:p>
                  </a:txBody>
                  <a:tcPr marL="68580" marR="68580"/>
                </a:tc>
                <a:tc>
                  <a:txBody>
                    <a:bodyPr/>
                    <a:lstStyle/>
                    <a:p>
                      <a:r>
                        <a:rPr lang="es-MX" sz="1000" dirty="0">
                          <a:latin typeface="Century Gothic" panose="020B0502020202020204" pitchFamily="34" charset="0"/>
                          <a:cs typeface="Times New Roman" panose="02020603050405020304" pitchFamily="18" charset="0"/>
                        </a:rPr>
                        <a:t>Hilo</a:t>
                      </a:r>
                    </a:p>
                    <a:p>
                      <a:r>
                        <a:rPr lang="es-MX" sz="1000" dirty="0">
                          <a:latin typeface="Century Gothic" panose="020B0502020202020204" pitchFamily="34" charset="0"/>
                          <a:cs typeface="Times New Roman" panose="02020603050405020304" pitchFamily="18" charset="0"/>
                        </a:rPr>
                        <a:t>Hojas blancas</a:t>
                      </a:r>
                    </a:p>
                    <a:p>
                      <a:r>
                        <a:rPr lang="es-MX" sz="1000" dirty="0">
                          <a:latin typeface="Century Gothic" panose="020B0502020202020204" pitchFamily="34" charset="0"/>
                          <a:cs typeface="Times New Roman" panose="02020603050405020304" pitchFamily="18" charset="0"/>
                        </a:rPr>
                        <a:t>Papel rojo y verde</a:t>
                      </a:r>
                    </a:p>
                    <a:p>
                      <a:r>
                        <a:rPr lang="es-MX" sz="1000" dirty="0">
                          <a:latin typeface="Century Gothic" panose="020B0502020202020204" pitchFamily="34" charset="0"/>
                          <a:cs typeface="Times New Roman" panose="02020603050405020304" pitchFamily="18" charset="0"/>
                        </a:rPr>
                        <a:t>Pegamento</a:t>
                      </a:r>
                    </a:p>
                    <a:p>
                      <a:r>
                        <a:rPr lang="es-MX" sz="1000" dirty="0">
                          <a:latin typeface="Century Gothic" panose="020B0502020202020204" pitchFamily="34" charset="0"/>
                          <a:cs typeface="Times New Roman" panose="02020603050405020304" pitchFamily="18" charset="0"/>
                        </a:rPr>
                        <a:t>Escudo</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pPr algn="ctr">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objetos y personas que conoce y observa.</a:t>
                      </a:r>
                    </a:p>
                  </a:txBody>
                  <a:tcPr marL="68580" marR="68580"/>
                </a:tc>
                <a:extLst>
                  <a:ext uri="{0D108BD9-81ED-4DB2-BD59-A6C34878D82A}">
                    <a16:rowId xmlns:a16="http://schemas.microsoft.com/office/drawing/2014/main" val="3600444561"/>
                  </a:ext>
                </a:extLst>
              </a:tr>
              <a:tr h="2050870">
                <a:tc vMerge="1">
                  <a:txBody>
                    <a:bodyPr/>
                    <a:lstStyle/>
                    <a:p>
                      <a:endParaRPr lang="es-MX"/>
                    </a:p>
                  </a:txBody>
                  <a:tcPr/>
                </a:tc>
                <a:tc>
                  <a:txBody>
                    <a:bodyPr/>
                    <a:lstStyle/>
                    <a:p>
                      <a:pPr algn="ctr"/>
                      <a:r>
                        <a:rPr lang="es-MX" sz="1000">
                          <a:latin typeface="Century Gothic" panose="020B0502020202020204" pitchFamily="34" charset="0"/>
                          <a:cs typeface="Times New Roman" panose="02020603050405020304" pitchFamily="18" charset="0"/>
                        </a:rPr>
                        <a:t>Valor semanal</a:t>
                      </a:r>
                    </a:p>
                    <a:p>
                      <a:pPr algn="ctr"/>
                      <a:r>
                        <a:rPr lang="es-MX" sz="1000">
                          <a:latin typeface="Century Gothic" panose="020B0502020202020204" pitchFamily="34" charset="0"/>
                          <a:cs typeface="Times New Roman" panose="02020603050405020304" pitchFamily="18" charset="0"/>
                        </a:rPr>
                        <a:t>RESPETO</a:t>
                      </a:r>
                      <a:endParaRPr lang="es-MX" sz="1000" dirty="0">
                        <a:latin typeface="Century Gothic" panose="020B0502020202020204" pitchFamily="34" charset="0"/>
                        <a:cs typeface="Times New Roman" panose="02020603050405020304" pitchFamily="18" charset="0"/>
                      </a:endParaRPr>
                    </a:p>
                  </a:txBody>
                  <a:tcPr marL="68580" marR="68580" anchor="ctr"/>
                </a:tc>
                <a:tc>
                  <a:txBody>
                    <a:bodyPr/>
                    <a:lstStyle/>
                    <a:p>
                      <a:r>
                        <a:rPr lang="es-MX" sz="1000" b="0" dirty="0">
                          <a:latin typeface="Century Gothic" panose="020B0502020202020204" pitchFamily="34" charset="0"/>
                          <a:cs typeface="Times New Roman" panose="02020603050405020304" pitchFamily="18" charset="0"/>
                        </a:rPr>
                        <a:t>I: Contesta cuestionamientos sobre la convivencia sana en el aula (qué necesitamos además de los acuerdos para poder trabajar en orden? ¿cómo debemos tratar a las personas?)</a:t>
                      </a:r>
                    </a:p>
                    <a:p>
                      <a:r>
                        <a:rPr lang="es-MX" sz="1000" b="0" dirty="0">
                          <a:latin typeface="Century Gothic" panose="020B0502020202020204" pitchFamily="34" charset="0"/>
                          <a:cs typeface="Times New Roman" panose="02020603050405020304" pitchFamily="18" charset="0"/>
                        </a:rPr>
                        <a:t>D: Conoce las características del respeto hacia el prójimo, hacia si mismo, hacia los materiales</a:t>
                      </a:r>
                    </a:p>
                    <a:p>
                      <a:r>
                        <a:rPr lang="es-MX" sz="1000" b="0" dirty="0">
                          <a:latin typeface="Century Gothic" panose="020B0502020202020204" pitchFamily="34" charset="0"/>
                          <a:cs typeface="Times New Roman" panose="02020603050405020304" pitchFamily="18" charset="0"/>
                        </a:rPr>
                        <a:t>Investiga con sus compañeros de que manera puede impactar su comportamiento en el aula</a:t>
                      </a:r>
                    </a:p>
                    <a:p>
                      <a:r>
                        <a:rPr lang="es-MX" sz="1000" b="0" dirty="0">
                          <a:latin typeface="Century Gothic" panose="020B0502020202020204" pitchFamily="34" charset="0"/>
                          <a:cs typeface="Times New Roman" panose="02020603050405020304" pitchFamily="18" charset="0"/>
                        </a:rPr>
                        <a:t>C: Expresa dentro y fuera del aula un comportamiento recordando el respeto.</a:t>
                      </a:r>
                    </a:p>
                  </a:txBody>
                  <a:tcPr marL="68580" marR="68580"/>
                </a:tc>
                <a:tc>
                  <a:txBody>
                    <a:bodyPr/>
                    <a:lstStyle/>
                    <a:p>
                      <a:r>
                        <a:rPr lang="es-MX" sz="1000" dirty="0">
                          <a:latin typeface="Century Gothic" panose="020B0502020202020204" pitchFamily="34" charset="0"/>
                          <a:cs typeface="Times New Roman" panose="02020603050405020304" pitchFamily="18" charset="0"/>
                        </a:rPr>
                        <a:t>Cartel valor semanal</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pPr algn="ctr">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0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a:tc>
                <a:extLst>
                  <a:ext uri="{0D108BD9-81ED-4DB2-BD59-A6C34878D82A}">
                    <a16:rowId xmlns:a16="http://schemas.microsoft.com/office/drawing/2014/main" val="4229693813"/>
                  </a:ext>
                </a:extLst>
              </a:tr>
            </a:tbl>
          </a:graphicData>
        </a:graphic>
      </p:graphicFrame>
    </p:spTree>
    <p:extLst>
      <p:ext uri="{BB962C8B-B14F-4D97-AF65-F5344CB8AC3E}">
        <p14:creationId xmlns:p14="http://schemas.microsoft.com/office/powerpoint/2010/main" val="1645415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Tabla">
            <a:extLst>
              <a:ext uri="{FF2B5EF4-FFF2-40B4-BE49-F238E27FC236}">
                <a16:creationId xmlns:a16="http://schemas.microsoft.com/office/drawing/2014/main" id="{68A54E39-39CF-4018-B036-46573EF9A6BC}"/>
              </a:ext>
            </a:extLst>
          </p:cNvPr>
          <p:cNvGraphicFramePr>
            <a:graphicFrameLocks noGrp="1"/>
          </p:cNvGraphicFramePr>
          <p:nvPr>
            <p:extLst>
              <p:ext uri="{D42A27DB-BD31-4B8C-83A1-F6EECF244321}">
                <p14:modId xmlns:p14="http://schemas.microsoft.com/office/powerpoint/2010/main" val="677213059"/>
              </p:ext>
            </p:extLst>
          </p:nvPr>
        </p:nvGraphicFramePr>
        <p:xfrm>
          <a:off x="341072" y="298211"/>
          <a:ext cx="8921933" cy="6559789"/>
        </p:xfrm>
        <a:graphic>
          <a:graphicData uri="http://schemas.openxmlformats.org/drawingml/2006/table">
            <a:tbl>
              <a:tblPr firstRow="1" bandRow="1">
                <a:tableStyleId>{5940675A-B579-460E-94D1-54222C63F5DA}</a:tableStyleId>
              </a:tblPr>
              <a:tblGrid>
                <a:gridCol w="697593">
                  <a:extLst>
                    <a:ext uri="{9D8B030D-6E8A-4147-A177-3AD203B41FA5}">
                      <a16:colId xmlns:a16="http://schemas.microsoft.com/office/drawing/2014/main" val="20000"/>
                    </a:ext>
                  </a:extLst>
                </a:gridCol>
                <a:gridCol w="875467">
                  <a:extLst>
                    <a:ext uri="{9D8B030D-6E8A-4147-A177-3AD203B41FA5}">
                      <a16:colId xmlns:a16="http://schemas.microsoft.com/office/drawing/2014/main" val="20001"/>
                    </a:ext>
                  </a:extLst>
                </a:gridCol>
                <a:gridCol w="4671965">
                  <a:extLst>
                    <a:ext uri="{9D8B030D-6E8A-4147-A177-3AD203B41FA5}">
                      <a16:colId xmlns:a16="http://schemas.microsoft.com/office/drawing/2014/main" val="20002"/>
                    </a:ext>
                  </a:extLst>
                </a:gridCol>
                <a:gridCol w="925975">
                  <a:extLst>
                    <a:ext uri="{9D8B030D-6E8A-4147-A177-3AD203B41FA5}">
                      <a16:colId xmlns:a16="http://schemas.microsoft.com/office/drawing/2014/main" val="20003"/>
                    </a:ext>
                  </a:extLst>
                </a:gridCol>
                <a:gridCol w="328300">
                  <a:extLst>
                    <a:ext uri="{9D8B030D-6E8A-4147-A177-3AD203B41FA5}">
                      <a16:colId xmlns:a16="http://schemas.microsoft.com/office/drawing/2014/main" val="20004"/>
                    </a:ext>
                  </a:extLst>
                </a:gridCol>
                <a:gridCol w="1422633">
                  <a:extLst>
                    <a:ext uri="{9D8B030D-6E8A-4147-A177-3AD203B41FA5}">
                      <a16:colId xmlns:a16="http://schemas.microsoft.com/office/drawing/2014/main" val="20005"/>
                    </a:ext>
                  </a:extLst>
                </a:gridCol>
              </a:tblGrid>
              <a:tr h="503021">
                <a:tc>
                  <a:txBody>
                    <a:bodyPr/>
                    <a:lstStyle/>
                    <a:p>
                      <a:pPr algn="ctr"/>
                      <a:r>
                        <a:rPr lang="es-MX" sz="1000" b="0" dirty="0">
                          <a:latin typeface="Century Gothic" panose="020B0502020202020204" pitchFamily="34" charset="0"/>
                          <a:cs typeface="Times New Roman" panose="02020603050405020304" pitchFamily="18" charset="0"/>
                        </a:rPr>
                        <a:t>Momento</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Nombre de la</a:t>
                      </a:r>
                      <a:r>
                        <a:rPr lang="es-MX" sz="1000" b="0" baseline="0" dirty="0">
                          <a:latin typeface="Century Gothic" panose="020B0502020202020204" pitchFamily="34" charset="0"/>
                          <a:cs typeface="Times New Roman" panose="02020603050405020304" pitchFamily="18" charset="0"/>
                        </a:rPr>
                        <a:t> actividad</a:t>
                      </a: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Actividades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Recursos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Día</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Aprendizaje esperado</a:t>
                      </a:r>
                    </a:p>
                  </a:txBody>
                  <a:tcPr marL="68580" marR="68580">
                    <a:solidFill>
                      <a:srgbClr val="FF9999"/>
                    </a:solidFill>
                  </a:tcPr>
                </a:tc>
                <a:extLst>
                  <a:ext uri="{0D108BD9-81ED-4DB2-BD59-A6C34878D82A}">
                    <a16:rowId xmlns:a16="http://schemas.microsoft.com/office/drawing/2014/main" val="10000"/>
                  </a:ext>
                </a:extLst>
              </a:tr>
              <a:tr h="1341389">
                <a:tc rowSpan="3">
                  <a:txBody>
                    <a:bodyPr/>
                    <a:lstStyle/>
                    <a:p>
                      <a:r>
                        <a:rPr lang="es-MX" sz="1000" b="0" dirty="0">
                          <a:solidFill>
                            <a:srgbClr val="002060"/>
                          </a:solidFill>
                          <a:latin typeface="Century Gothic" panose="020B0502020202020204" pitchFamily="34" charset="0"/>
                          <a:cs typeface="Times New Roman" panose="02020603050405020304" pitchFamily="18" charset="0"/>
                        </a:rPr>
                        <a:t>DESARROLLO</a:t>
                      </a:r>
                    </a:p>
                  </a:txBody>
                  <a:tcPr marL="68580" marR="68580" vert="vert270">
                    <a:solidFill>
                      <a:srgbClr val="CCFF99"/>
                    </a:solidFill>
                  </a:tcPr>
                </a:tc>
                <a:tc>
                  <a:txBody>
                    <a:bodyPr/>
                    <a:lstStyle/>
                    <a:p>
                      <a:pPr algn="ctr"/>
                      <a:r>
                        <a:rPr lang="es-MX" sz="1000" dirty="0">
                          <a:latin typeface="Century Gothic" panose="020B0502020202020204" pitchFamily="34" charset="0"/>
                          <a:cs typeface="Times New Roman" panose="02020603050405020304" pitchFamily="18" charset="0"/>
                        </a:rPr>
                        <a:t>Monedas ¿qué son?</a:t>
                      </a:r>
                    </a:p>
                  </a:txBody>
                  <a:tcPr marL="68580" marR="68580" anchor="ctr"/>
                </a:tc>
                <a:tc>
                  <a:txBody>
                    <a:bodyPr/>
                    <a:lstStyle/>
                    <a:p>
                      <a:r>
                        <a:rPr lang="es-MX" sz="1000" b="0" dirty="0">
                          <a:latin typeface="Century Gothic" panose="020B0502020202020204" pitchFamily="34" charset="0"/>
                          <a:cs typeface="Times New Roman" panose="02020603050405020304" pitchFamily="18" charset="0"/>
                        </a:rPr>
                        <a:t>I: Responde preguntas sobre el uso de la moneda (¿en qué situaciones se usan las monedas?, ¿para qué? y ¿cual es su valor? ¿las has utilizado antes?.)</a:t>
                      </a:r>
                    </a:p>
                    <a:p>
                      <a:r>
                        <a:rPr lang="es-MX" sz="1000" b="0" dirty="0">
                          <a:latin typeface="Century Gothic" panose="020B0502020202020204" pitchFamily="34" charset="0"/>
                          <a:cs typeface="Times New Roman" panose="02020603050405020304" pitchFamily="18" charset="0"/>
                        </a:rPr>
                        <a:t>I: Explora monedas reales y didácticas para compararlas e identificar cuáles son iguales a las reales.</a:t>
                      </a:r>
                    </a:p>
                    <a:p>
                      <a:r>
                        <a:rPr lang="es-MX" sz="1000" b="0" dirty="0">
                          <a:latin typeface="Century Gothic" panose="020B0502020202020204" pitchFamily="34" charset="0"/>
                          <a:cs typeface="Times New Roman" panose="02020603050405020304" pitchFamily="18" charset="0"/>
                        </a:rPr>
                        <a:t>C:  Reflexiona y compara los valores monetarios según sus conocimientos, responde preguntas de tipo: si quiero cambiar una moneda de 5 pesos por monedas de 1 peso, ¿cuántas monedas de 1 peso necesito?</a:t>
                      </a:r>
                    </a:p>
                  </a:txBody>
                  <a:tcPr marL="68580" marR="68580"/>
                </a:tc>
                <a:tc>
                  <a:txBody>
                    <a:bodyPr/>
                    <a:lstStyle/>
                    <a:p>
                      <a:r>
                        <a:rPr lang="es-MX" sz="1000" dirty="0">
                          <a:latin typeface="Century Gothic" panose="020B0502020202020204" pitchFamily="34" charset="0"/>
                          <a:cs typeface="Times New Roman" panose="02020603050405020304" pitchFamily="18" charset="0"/>
                        </a:rPr>
                        <a:t>Monedas impresas</a:t>
                      </a:r>
                    </a:p>
                    <a:p>
                      <a:r>
                        <a:rPr lang="es-MX" sz="1000" dirty="0">
                          <a:latin typeface="Century Gothic" panose="020B0502020202020204" pitchFamily="34" charset="0"/>
                          <a:cs typeface="Times New Roman" panose="02020603050405020304" pitchFamily="18" charset="0"/>
                        </a:rPr>
                        <a:t>Monedas juguete</a:t>
                      </a:r>
                    </a:p>
                    <a:p>
                      <a:endParaRPr lang="es-MX" sz="1000" dirty="0">
                        <a:latin typeface="Century Gothic" panose="020B0502020202020204" pitchFamily="34" charset="0"/>
                        <a:cs typeface="Times New Roman" panose="02020603050405020304" pitchFamily="18" charset="0"/>
                      </a:endParaRPr>
                    </a:p>
                  </a:txBody>
                  <a:tcPr marL="68580" marR="68580"/>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000" b="1" dirty="0">
                          <a:latin typeface="Century Gothic" panose="020B0502020202020204" pitchFamily="34" charset="0"/>
                          <a:cs typeface="Times New Roman" panose="02020603050405020304" pitchFamily="18" charset="0"/>
                        </a:rPr>
                        <a:t>Martes 26</a:t>
                      </a:r>
                    </a:p>
                    <a:p>
                      <a:pPr algn="ctr"/>
                      <a:endParaRPr lang="es-MX" sz="1000" b="1" dirty="0">
                        <a:latin typeface="Century Gothic" panose="020B0502020202020204" pitchFamily="34" charset="0"/>
                        <a:cs typeface="Times New Roman" panose="02020603050405020304" pitchFamily="18" charset="0"/>
                      </a:endParaRPr>
                    </a:p>
                  </a:txBody>
                  <a:tcPr marL="68580" marR="68580" vert="ver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Ü˘vá˛"/>
                        </a:rPr>
                        <a:t>Identifica algunas relaciones de equivalencia entre monedas de $1, $2, $5 y $10 en situaciones reales o ficticias de compra y venta.</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a:tc>
                <a:extLst>
                  <a:ext uri="{0D108BD9-81ED-4DB2-BD59-A6C34878D82A}">
                    <a16:rowId xmlns:a16="http://schemas.microsoft.com/office/drawing/2014/main" val="10001"/>
                  </a:ext>
                </a:extLst>
              </a:tr>
              <a:tr h="1620845">
                <a:tc vMerge="1">
                  <a:txBody>
                    <a:bodyPr/>
                    <a:lstStyle/>
                    <a:p>
                      <a:endParaRPr lang="es-MX"/>
                    </a:p>
                  </a:txBody>
                  <a:tcPr/>
                </a:tc>
                <a:tc>
                  <a:txBody>
                    <a:bodyPr/>
                    <a:lstStyle/>
                    <a:p>
                      <a:pPr algn="ctr"/>
                      <a:r>
                        <a:rPr lang="es-MX" sz="1000" b="0" dirty="0">
                          <a:effectLst/>
                          <a:latin typeface="Century Gothic" panose="020B0502020202020204" pitchFamily="34" charset="0"/>
                          <a:ea typeface="Calibri" panose="020F0502020204030204" pitchFamily="34" charset="0"/>
                          <a:cs typeface="Times New Roman" panose="02020603050405020304" pitchFamily="18" charset="0"/>
                        </a:rPr>
                        <a:t>¿Qué hay en una </a:t>
                      </a:r>
                      <a:r>
                        <a:rPr lang="es-MX" sz="1000" b="0" dirty="0" err="1">
                          <a:effectLst/>
                          <a:latin typeface="Century Gothic" panose="020B0502020202020204" pitchFamily="34" charset="0"/>
                          <a:ea typeface="Calibri" panose="020F0502020204030204" pitchFamily="34" charset="0"/>
                          <a:cs typeface="Times New Roman" panose="02020603050405020304" pitchFamily="18" charset="0"/>
                        </a:rPr>
                        <a:t>jugueteria</a:t>
                      </a:r>
                      <a:r>
                        <a:rPr lang="es-MX" sz="1000" b="0" dirty="0">
                          <a:effectLst/>
                          <a:latin typeface="Century Gothic" panose="020B0502020202020204" pitchFamily="34" charset="0"/>
                          <a:ea typeface="Calibri" panose="020F0502020204030204" pitchFamily="34" charset="0"/>
                          <a:cs typeface="Times New Roman" panose="02020603050405020304" pitchFamily="18" charset="0"/>
                        </a:rPr>
                        <a:t>?</a:t>
                      </a:r>
                      <a:r>
                        <a:rPr lang="es-MX" sz="1000" b="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TICS </a:t>
                      </a:r>
                      <a:r>
                        <a:rPr lang="es-MX" sz="1000" b="0" dirty="0">
                          <a:effectLst/>
                          <a:latin typeface="Century Gothic" panose="020B0502020202020204" pitchFamily="34" charset="0"/>
                          <a:ea typeface="Calibri" panose="020F0502020204030204" pitchFamily="34" charset="0"/>
                          <a:cs typeface="Times New Roman" panose="02020603050405020304" pitchFamily="18" charset="0"/>
                        </a:rPr>
                        <a:t>video</a:t>
                      </a:r>
                      <a:endParaRPr lang="es-MX" sz="1000" dirty="0">
                        <a:latin typeface="Century Gothic" panose="020B0502020202020204" pitchFamily="34" charset="0"/>
                        <a:cs typeface="Times New Roman" panose="02020603050405020304" pitchFamily="18" charset="0"/>
                      </a:endParaRPr>
                    </a:p>
                  </a:txBody>
                  <a:tcPr marL="68580" marR="68580" anchor="ctr"/>
                </a:tc>
                <a:tc>
                  <a:txBody>
                    <a:bodyPr/>
                    <a:lstStyle/>
                    <a:p>
                      <a:r>
                        <a:rPr lang="es-MX" sz="1000" dirty="0">
                          <a:latin typeface="Century Gothic" panose="020B0502020202020204" pitchFamily="34" charset="0"/>
                        </a:rPr>
                        <a:t>I: Participa en asamblea para conocer y hacer un rescate de saberes previos</a:t>
                      </a:r>
                    </a:p>
                    <a:p>
                      <a:r>
                        <a:rPr lang="es-MX" sz="1000" dirty="0">
                          <a:latin typeface="Century Gothic" panose="020B0502020202020204" pitchFamily="34" charset="0"/>
                        </a:rPr>
                        <a:t> D:Responde a manera de lluvia de ideas a las siguientes preguntas y respeta los turnos para hablar </a:t>
                      </a:r>
                    </a:p>
                    <a:p>
                      <a:r>
                        <a:rPr lang="es-MX" sz="1000" dirty="0">
                          <a:latin typeface="Century Gothic" panose="020B0502020202020204" pitchFamily="34" charset="0"/>
                        </a:rPr>
                        <a:t>¿Qué es un supermercado? ¿Porqué es importante el supermercado? ¿Qué es lo que encontramos en un supermercado? ¿Cuáles supermercados conoces? ¿Te gustan los supermercados? ¿Con quién acostumbras a ir al supermercado?</a:t>
                      </a:r>
                    </a:p>
                    <a:p>
                      <a:pPr marL="171450" indent="-171450">
                        <a:buFont typeface="Arial" panose="020B0604020202020204" pitchFamily="34" charset="0"/>
                        <a:buChar char="•"/>
                      </a:pPr>
                      <a:r>
                        <a:rPr lang="es-MX" sz="1000" dirty="0">
                          <a:latin typeface="Century Gothic" panose="020B0502020202020204" pitchFamily="34" charset="0"/>
                        </a:rPr>
                        <a:t>Observa video de pepa </a:t>
                      </a:r>
                    </a:p>
                    <a:p>
                      <a:r>
                        <a:rPr lang="es-MX" sz="1000" dirty="0">
                          <a:latin typeface="Century Gothic" panose="020B0502020202020204" pitchFamily="34" charset="0"/>
                        </a:rPr>
                        <a:t>C:Reflexiona sobre sus respuestas e intercambia ideas, detecta similitudes y diferencias en las mismas.</a:t>
                      </a:r>
                      <a:endParaRPr lang="es-MX" sz="1000" b="0" dirty="0">
                        <a:latin typeface="Century Gothic" panose="020B0502020202020204" pitchFamily="34" charset="0"/>
                        <a:cs typeface="Times New Roman" panose="02020603050405020304" pitchFamily="18" charset="0"/>
                      </a:endParaRPr>
                    </a:p>
                  </a:txBody>
                  <a:tcPr marL="68580" marR="68580"/>
                </a:tc>
                <a:tc>
                  <a:txBody>
                    <a:bodyPr/>
                    <a:lstStyle/>
                    <a:p>
                      <a:r>
                        <a:rPr lang="es-ES" sz="1000" u="sng" dirty="0">
                          <a:solidFill>
                            <a:srgbClr val="0563C1"/>
                          </a:solidFill>
                          <a:effectLst/>
                          <a:latin typeface="Century Gothic" panose="020B0502020202020204" pitchFamily="34" charset="0"/>
                          <a:ea typeface="Times New Roman" panose="02020603050405020304" pitchFamily="18" charset="0"/>
                          <a:cs typeface="Times New Roman" panose="02020603050405020304" pitchFamily="18" charset="0"/>
                          <a:hlinkClick r:id="rId2"/>
                        </a:rPr>
                        <a:t>https://www.youtube.com/watch?v=SdaT-cjgg4U</a:t>
                      </a:r>
                      <a:endParaRPr lang="es-MX" sz="1000" dirty="0">
                        <a:latin typeface="Century Gothic" panose="020B0502020202020204" pitchFamily="34" charset="0"/>
                        <a:cs typeface="Times New Roman" panose="02020603050405020304" pitchFamily="18" charset="0"/>
                      </a:endParaRPr>
                    </a:p>
                  </a:txBody>
                  <a:tcPr marL="89535" marR="89535" marT="0" marB="0"/>
                </a:tc>
                <a:tc v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Ü˘vá˛"/>
                        </a:rPr>
                        <a:t>Menciona características de objetos y personas que conoce y observa.</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9344513"/>
                  </a:ext>
                </a:extLst>
              </a:tr>
              <a:tr h="2780269">
                <a:tc vMerge="1">
                  <a:txBody>
                    <a:bodyPr/>
                    <a:lstStyle/>
                    <a:p>
                      <a:endParaRPr lang="es-MX"/>
                    </a:p>
                  </a:txBody>
                  <a:tcPr/>
                </a:tc>
                <a:tc>
                  <a:txBody>
                    <a:bodyPr/>
                    <a:lstStyle/>
                    <a:p>
                      <a:pPr algn="ctr"/>
                      <a:r>
                        <a:rPr lang="es-MX" sz="1000" b="0" dirty="0">
                          <a:effectLst/>
                          <a:latin typeface="Century Gothic" panose="020B0502020202020204" pitchFamily="34" charset="0"/>
                          <a:ea typeface="Calibri" panose="020F0502020204030204" pitchFamily="34" charset="0"/>
                          <a:cs typeface="Times New Roman" panose="02020603050405020304" pitchFamily="18" charset="0"/>
                        </a:rPr>
                        <a:t>Alcancía</a:t>
                      </a:r>
                      <a:endParaRPr lang="es-MX" sz="1000" dirty="0">
                        <a:latin typeface="Century Gothic" panose="020B0502020202020204" pitchFamily="34" charset="0"/>
                        <a:cs typeface="Times New Roman" panose="02020603050405020304" pitchFamily="18" charset="0"/>
                      </a:endParaRPr>
                    </a:p>
                  </a:txBody>
                  <a:tcPr marL="68580" marR="68580" anchor="ctr">
                    <a:lnB w="12700" cap="flat" cmpd="sng" algn="ctr">
                      <a:solidFill>
                        <a:schemeClr val="tx1"/>
                      </a:solidFill>
                      <a:prstDash val="solid"/>
                      <a:round/>
                      <a:headEnd type="none" w="med" len="med"/>
                      <a:tailEnd type="none" w="med" len="med"/>
                    </a:lnB>
                  </a:tcPr>
                </a:tc>
                <a:tc>
                  <a:txBody>
                    <a:bodyPr/>
                    <a:lstStyle/>
                    <a:p>
                      <a:r>
                        <a:rPr lang="es-MX" sz="1000" b="0" dirty="0">
                          <a:latin typeface="Century Gothic" panose="020B0502020202020204" pitchFamily="34" charset="0"/>
                          <a:cs typeface="Times New Roman" panose="02020603050405020304" pitchFamily="18" charset="0"/>
                        </a:rPr>
                        <a:t>I: Contesta y comenta sobre la dinámica que se lleva a cabo en una juguetería(¿qué necesitamos cuando vamos a comprar cosas?)</a:t>
                      </a:r>
                    </a:p>
                    <a:p>
                      <a:pPr marL="171450" indent="-171450">
                        <a:buFont typeface="Arial" panose="020B0604020202020204" pitchFamily="34" charset="0"/>
                        <a:buChar char="•"/>
                      </a:pPr>
                      <a:r>
                        <a:rPr lang="es-MX" sz="1000" b="0" dirty="0">
                          <a:solidFill>
                            <a:schemeClr val="tx1"/>
                          </a:solidFill>
                          <a:latin typeface="Century Gothic" panose="020B0502020202020204" pitchFamily="34" charset="0"/>
                          <a:cs typeface="Times New Roman" panose="02020603050405020304" pitchFamily="18" charset="0"/>
                        </a:rPr>
                        <a:t>Escucha explicación sobre la importancia de la alcancía y las condiciones para juntar el dinero.</a:t>
                      </a:r>
                    </a:p>
                    <a:p>
                      <a:r>
                        <a:rPr lang="es-MX" sz="1000" b="0" dirty="0">
                          <a:latin typeface="Century Gothic" panose="020B0502020202020204" pitchFamily="34" charset="0"/>
                          <a:cs typeface="Times New Roman" panose="02020603050405020304" pitchFamily="18" charset="0"/>
                        </a:rPr>
                        <a:t>D: 1.Recibe material: botella, estampa, pintura, patitas, orejas y colita de cartulina, pegamento y ojitos.</a:t>
                      </a:r>
                    </a:p>
                    <a:p>
                      <a:r>
                        <a:rPr lang="es-MX" sz="1000" b="0" dirty="0">
                          <a:latin typeface="Century Gothic" panose="020B0502020202020204" pitchFamily="34" charset="0"/>
                          <a:cs typeface="Times New Roman" panose="02020603050405020304" pitchFamily="18" charset="0"/>
                        </a:rPr>
                        <a:t>2.Pinta la botella por dentro.</a:t>
                      </a:r>
                    </a:p>
                    <a:p>
                      <a:r>
                        <a:rPr lang="es-MX" sz="1000" b="0" dirty="0">
                          <a:latin typeface="Century Gothic" panose="020B0502020202020204" pitchFamily="34" charset="0"/>
                          <a:cs typeface="Times New Roman" panose="02020603050405020304" pitchFamily="18" charset="0"/>
                        </a:rPr>
                        <a:t>3.Pega las orejas, las patitas, la colita y los ojitos con pegamento.</a:t>
                      </a:r>
                    </a:p>
                    <a:p>
                      <a:r>
                        <a:rPr lang="es-MX" sz="1000" b="0" dirty="0">
                          <a:latin typeface="Century Gothic" panose="020B0502020202020204" pitchFamily="34" charset="0"/>
                          <a:cs typeface="Times New Roman" panose="02020603050405020304" pitchFamily="18" charset="0"/>
                        </a:rPr>
                        <a:t>4.Haz una ranura para las monedas con ayuda de la maestra.</a:t>
                      </a:r>
                    </a:p>
                    <a:p>
                      <a:r>
                        <a:rPr lang="es-MX" sz="1000" b="0" dirty="0">
                          <a:latin typeface="Century Gothic" panose="020B0502020202020204" pitchFamily="34" charset="0"/>
                          <a:cs typeface="Times New Roman" panose="02020603050405020304" pitchFamily="18" charset="0"/>
                        </a:rPr>
                        <a:t>5.Coloca la estampa con su nombre.</a:t>
                      </a:r>
                    </a:p>
                    <a:p>
                      <a:r>
                        <a:rPr lang="es-MX" sz="1000" b="0" dirty="0">
                          <a:latin typeface="Century Gothic" panose="020B0502020202020204" pitchFamily="34" charset="0"/>
                          <a:cs typeface="Times New Roman" panose="02020603050405020304" pitchFamily="18" charset="0"/>
                        </a:rPr>
                        <a:t>6.Coloca la alcancía en el pasillo para que seque.</a:t>
                      </a:r>
                    </a:p>
                    <a:p>
                      <a:r>
                        <a:rPr lang="es-MX" sz="1000" b="0" dirty="0">
                          <a:latin typeface="Century Gothic" panose="020B0502020202020204" pitchFamily="34" charset="0"/>
                          <a:cs typeface="Times New Roman" panose="02020603050405020304" pitchFamily="18" charset="0"/>
                        </a:rPr>
                        <a:t>C: Trabaja en su conducta con la intención de juntar monedas para la alcancía.</a:t>
                      </a:r>
                    </a:p>
                  </a:txBody>
                  <a:tcPr marL="68580" marR="68580">
                    <a:lnB w="12700" cap="flat" cmpd="sng" algn="ctr">
                      <a:solidFill>
                        <a:schemeClr val="tx1"/>
                      </a:solidFill>
                      <a:prstDash val="solid"/>
                      <a:round/>
                      <a:headEnd type="none" w="med" len="med"/>
                      <a:tailEnd type="none" w="med" len="med"/>
                    </a:lnB>
                  </a:tcPr>
                </a:tc>
                <a:tc>
                  <a:txBody>
                    <a:bodyPr/>
                    <a:lstStyle/>
                    <a:p>
                      <a:r>
                        <a:rPr lang="es-MX" sz="1000" dirty="0">
                          <a:latin typeface="Century Gothic" panose="020B0502020202020204" pitchFamily="34" charset="0"/>
                          <a:cs typeface="Times New Roman" panose="02020603050405020304" pitchFamily="18" charset="0"/>
                        </a:rPr>
                        <a:t>Botella de plástico pequeña, pegamento blanco, orejas, colas, patitas de cartulina, pintura, estampa</a:t>
                      </a:r>
                    </a:p>
                  </a:txBody>
                  <a:tcPr marL="68580" marR="68580">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Ü˘vá˛"/>
                        </a:rPr>
                        <a:t>Identifica algunas relaciones de equivalencia entre monedas de $1, $2, $5 y $10 en situaciones reales o ficticias de compra y venta.</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86168"/>
                  </a:ext>
                </a:extLst>
              </a:tr>
            </a:tbl>
          </a:graphicData>
        </a:graphic>
      </p:graphicFrame>
      <p:pic>
        <p:nvPicPr>
          <p:cNvPr id="3" name="Picture 2" descr="School Kids Clipart - Melonheadz Math, Png Download - 564x1045 ...">
            <a:extLst>
              <a:ext uri="{FF2B5EF4-FFF2-40B4-BE49-F238E27FC236}">
                <a16:creationId xmlns:a16="http://schemas.microsoft.com/office/drawing/2014/main" id="{D2772FEB-13B1-4007-913F-8CB0FE928988}"/>
              </a:ext>
            </a:extLst>
          </p:cNvPr>
          <p:cNvPicPr>
            <a:picLocks noChangeAspect="1" noChangeArrowheads="1"/>
          </p:cNvPicPr>
          <p:nvPr/>
        </p:nvPicPr>
        <p:blipFill>
          <a:blip r:embed="rId3">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9263005" y="407014"/>
            <a:ext cx="3098101" cy="6043972"/>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8EDF3E6B-DEFF-4BF1-BAAA-3A0B8347C9D2}"/>
              </a:ext>
            </a:extLst>
          </p:cNvPr>
          <p:cNvSpPr/>
          <p:nvPr/>
        </p:nvSpPr>
        <p:spPr>
          <a:xfrm>
            <a:off x="9539838" y="2932350"/>
            <a:ext cx="2640565" cy="13852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Century" panose="02040604050505020304" pitchFamily="18" charset="0"/>
              </a:rPr>
              <a:t>Juguetería</a:t>
            </a:r>
          </a:p>
        </p:txBody>
      </p:sp>
    </p:spTree>
    <p:extLst>
      <p:ext uri="{BB962C8B-B14F-4D97-AF65-F5344CB8AC3E}">
        <p14:creationId xmlns:p14="http://schemas.microsoft.com/office/powerpoint/2010/main" val="1028943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hool Kids Clipart - Melonheadz Math, Png Download - 564x1045 ...">
            <a:extLst>
              <a:ext uri="{FF2B5EF4-FFF2-40B4-BE49-F238E27FC236}">
                <a16:creationId xmlns:a16="http://schemas.microsoft.com/office/drawing/2014/main" id="{C56454ED-7D37-4013-9010-22564F50DD57}"/>
              </a:ext>
            </a:extLst>
          </p:cNvPr>
          <p:cNvPicPr>
            <a:picLocks noChangeAspect="1" noChangeArrowheads="1"/>
          </p:cNvPicPr>
          <p:nvPr/>
        </p:nvPicPr>
        <p:blipFill>
          <a:blip r:embed="rId2">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9263005" y="407014"/>
            <a:ext cx="3098101" cy="6043972"/>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1A17B052-E3D1-41A5-B0A8-FA1F5494680E}"/>
              </a:ext>
            </a:extLst>
          </p:cNvPr>
          <p:cNvSpPr/>
          <p:nvPr/>
        </p:nvSpPr>
        <p:spPr>
          <a:xfrm>
            <a:off x="9539838" y="2932350"/>
            <a:ext cx="2640565" cy="13852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Century" panose="02040604050505020304" pitchFamily="18" charset="0"/>
              </a:rPr>
              <a:t>Juguetería</a:t>
            </a:r>
          </a:p>
        </p:txBody>
      </p:sp>
      <p:graphicFrame>
        <p:nvGraphicFramePr>
          <p:cNvPr id="7" name="2 Tabla">
            <a:extLst>
              <a:ext uri="{FF2B5EF4-FFF2-40B4-BE49-F238E27FC236}">
                <a16:creationId xmlns:a16="http://schemas.microsoft.com/office/drawing/2014/main" id="{58D3E02A-DE8C-4003-8842-A6F8A935449D}"/>
              </a:ext>
            </a:extLst>
          </p:cNvPr>
          <p:cNvGraphicFramePr>
            <a:graphicFrameLocks noGrp="1"/>
          </p:cNvGraphicFramePr>
          <p:nvPr>
            <p:extLst>
              <p:ext uri="{D42A27DB-BD31-4B8C-83A1-F6EECF244321}">
                <p14:modId xmlns:p14="http://schemas.microsoft.com/office/powerpoint/2010/main" val="3894630348"/>
              </p:ext>
            </p:extLst>
          </p:nvPr>
        </p:nvGraphicFramePr>
        <p:xfrm>
          <a:off x="326161" y="210567"/>
          <a:ext cx="8908870" cy="6705110"/>
        </p:xfrm>
        <a:graphic>
          <a:graphicData uri="http://schemas.openxmlformats.org/drawingml/2006/table">
            <a:tbl>
              <a:tblPr firstRow="1" bandRow="1">
                <a:tableStyleId>{5940675A-B579-460E-94D1-54222C63F5DA}</a:tableStyleId>
              </a:tblPr>
              <a:tblGrid>
                <a:gridCol w="580475">
                  <a:extLst>
                    <a:ext uri="{9D8B030D-6E8A-4147-A177-3AD203B41FA5}">
                      <a16:colId xmlns:a16="http://schemas.microsoft.com/office/drawing/2014/main" val="20000"/>
                    </a:ext>
                  </a:extLst>
                </a:gridCol>
                <a:gridCol w="756354">
                  <a:extLst>
                    <a:ext uri="{9D8B030D-6E8A-4147-A177-3AD203B41FA5}">
                      <a16:colId xmlns:a16="http://schemas.microsoft.com/office/drawing/2014/main" val="20001"/>
                    </a:ext>
                  </a:extLst>
                </a:gridCol>
                <a:gridCol w="4903555">
                  <a:extLst>
                    <a:ext uri="{9D8B030D-6E8A-4147-A177-3AD203B41FA5}">
                      <a16:colId xmlns:a16="http://schemas.microsoft.com/office/drawing/2014/main" val="20002"/>
                    </a:ext>
                  </a:extLst>
                </a:gridCol>
                <a:gridCol w="815842">
                  <a:extLst>
                    <a:ext uri="{9D8B030D-6E8A-4147-A177-3AD203B41FA5}">
                      <a16:colId xmlns:a16="http://schemas.microsoft.com/office/drawing/2014/main" val="20003"/>
                    </a:ext>
                  </a:extLst>
                </a:gridCol>
                <a:gridCol w="313359">
                  <a:extLst>
                    <a:ext uri="{9D8B030D-6E8A-4147-A177-3AD203B41FA5}">
                      <a16:colId xmlns:a16="http://schemas.microsoft.com/office/drawing/2014/main" val="20004"/>
                    </a:ext>
                  </a:extLst>
                </a:gridCol>
                <a:gridCol w="1539285">
                  <a:extLst>
                    <a:ext uri="{9D8B030D-6E8A-4147-A177-3AD203B41FA5}">
                      <a16:colId xmlns:a16="http://schemas.microsoft.com/office/drawing/2014/main" val="20005"/>
                    </a:ext>
                  </a:extLst>
                </a:gridCol>
              </a:tblGrid>
              <a:tr h="708959">
                <a:tc>
                  <a:txBody>
                    <a:bodyPr/>
                    <a:lstStyle/>
                    <a:p>
                      <a:pPr algn="ct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Nombre de la</a:t>
                      </a:r>
                      <a:r>
                        <a:rPr lang="es-MX" sz="1000" b="0" baseline="0" dirty="0">
                          <a:latin typeface="Century Gothic" panose="020B0502020202020204" pitchFamily="34" charset="0"/>
                          <a:cs typeface="Times New Roman" panose="02020603050405020304" pitchFamily="18" charset="0"/>
                        </a:rPr>
                        <a:t> actividad</a:t>
                      </a: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Actividades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Recursos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Día</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Aprendizaje esperado</a:t>
                      </a:r>
                    </a:p>
                  </a:txBody>
                  <a:tcPr marL="68580" marR="68580">
                    <a:solidFill>
                      <a:srgbClr val="FF9999"/>
                    </a:solidFill>
                  </a:tcPr>
                </a:tc>
                <a:extLst>
                  <a:ext uri="{0D108BD9-81ED-4DB2-BD59-A6C34878D82A}">
                    <a16:rowId xmlns:a16="http://schemas.microsoft.com/office/drawing/2014/main" val="10000"/>
                  </a:ext>
                </a:extLst>
              </a:tr>
              <a:tr h="1100563">
                <a:tc rowSpan="4">
                  <a:txBody>
                    <a:bodyPr/>
                    <a:lstStyle/>
                    <a:p>
                      <a:r>
                        <a:rPr lang="es-MX" sz="1000" dirty="0">
                          <a:solidFill>
                            <a:srgbClr val="002060"/>
                          </a:solidFill>
                          <a:latin typeface="Century Gothic" panose="020B0502020202020204" pitchFamily="34" charset="0"/>
                          <a:cs typeface="Times New Roman" panose="02020603050405020304" pitchFamily="18" charset="0"/>
                        </a:rPr>
                        <a:t>CIERRE</a:t>
                      </a:r>
                    </a:p>
                  </a:txBody>
                  <a:tcPr marL="68580" marR="68580" vert="vert270">
                    <a:solidFill>
                      <a:srgbClr val="CCFF99"/>
                    </a:solidFill>
                  </a:tcPr>
                </a:tc>
                <a:tc>
                  <a:txBody>
                    <a:bodyPr/>
                    <a:lstStyle/>
                    <a:p>
                      <a:pPr algn="ctr"/>
                      <a:r>
                        <a:rPr lang="es-MX" sz="1000" dirty="0">
                          <a:latin typeface="Century Gothic" panose="020B0502020202020204" pitchFamily="34" charset="0"/>
                          <a:cs typeface="Times New Roman" panose="02020603050405020304" pitchFamily="18" charset="0"/>
                        </a:rPr>
                        <a:t>Juguetes antiguos y actuales</a:t>
                      </a:r>
                    </a:p>
                  </a:txBody>
                  <a:tcPr marL="68580" marR="68580" anchor="ctr">
                    <a:lnB w="12700" cap="flat" cmpd="sng" algn="ctr">
                      <a:solidFill>
                        <a:schemeClr val="tx1"/>
                      </a:solidFill>
                      <a:prstDash val="solid"/>
                      <a:round/>
                      <a:headEnd type="none" w="med" len="med"/>
                      <a:tailEnd type="none" w="med" len="med"/>
                    </a:lnB>
                  </a:tcPr>
                </a:tc>
                <a:tc>
                  <a:txBody>
                    <a:bodyPr/>
                    <a:lstStyle/>
                    <a:p>
                      <a:r>
                        <a:rPr lang="es-MX" sz="1000" b="1" baseline="0" dirty="0">
                          <a:latin typeface="Century Gothic" pitchFamily="34" charset="0"/>
                        </a:rPr>
                        <a:t>I: </a:t>
                      </a:r>
                      <a:r>
                        <a:rPr lang="es-MX" sz="1000" b="0" baseline="0" dirty="0">
                          <a:latin typeface="Century Gothic" pitchFamily="34" charset="0"/>
                        </a:rPr>
                        <a:t>Escucha indicaciones (¿Alguien recuerdan que hicimos el día de ayer? </a:t>
                      </a:r>
                    </a:p>
                    <a:p>
                      <a:r>
                        <a:rPr lang="es-MX" sz="1000" b="1" baseline="0" dirty="0">
                          <a:latin typeface="Century Gothic" pitchFamily="34" charset="0"/>
                        </a:rPr>
                        <a:t>D: </a:t>
                      </a:r>
                      <a:r>
                        <a:rPr lang="es-MX" sz="1000" b="0" baseline="0" dirty="0">
                          <a:latin typeface="Century Gothic" pitchFamily="34" charset="0"/>
                        </a:rPr>
                        <a:t>Observa los dos juguetes antiguos y actuales</a:t>
                      </a:r>
                    </a:p>
                    <a:p>
                      <a:r>
                        <a:rPr lang="es-MX" sz="1000" b="1" baseline="0" dirty="0">
                          <a:latin typeface="Century Gothic" pitchFamily="34" charset="0"/>
                        </a:rPr>
                        <a:t>C: </a:t>
                      </a:r>
                      <a:r>
                        <a:rPr lang="es-MX" sz="1000" b="0" baseline="0" dirty="0">
                          <a:latin typeface="Century Gothic" pitchFamily="34" charset="0"/>
                        </a:rPr>
                        <a:t>Responde cuestionamientos (¿Como eran los juguetes antes? ¿Qué diferencias hay entre estos dos juguetes? ¿Cuál les gusta mas?) </a:t>
                      </a:r>
                    </a:p>
                  </a:txBody>
                  <a:tcPr marL="68580" marR="68580">
                    <a:lnB w="1270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s-MX" sz="1050" dirty="0">
                          <a:latin typeface="Century Gothic" pitchFamily="34" charset="0"/>
                        </a:rPr>
                        <a:t>Juguetes</a:t>
                      </a:r>
                      <a:r>
                        <a:rPr lang="es-MX" sz="1050" baseline="0" dirty="0">
                          <a:latin typeface="Century Gothic" pitchFamily="34" charset="0"/>
                        </a:rPr>
                        <a:t> antiguos y actuales</a:t>
                      </a:r>
                      <a:endParaRPr lang="es-MX" sz="1050" dirty="0">
                        <a:latin typeface="Century Gothic" pitchFamily="34" charset="0"/>
                      </a:endParaRPr>
                    </a:p>
                  </a:txBody>
                  <a:tcPr marL="68580" marR="68580">
                    <a:lnB w="12700" cap="flat" cmpd="sng" algn="ctr">
                      <a:solidFill>
                        <a:schemeClr val="tx1"/>
                      </a:solidFill>
                      <a:prstDash val="solid"/>
                      <a:round/>
                      <a:headEnd type="none" w="med" len="med"/>
                      <a:tailEnd type="none" w="med" len="med"/>
                    </a:lnB>
                  </a:tcPr>
                </a:tc>
                <a:tc rowSpan="4">
                  <a:txBody>
                    <a:bodyPr/>
                    <a:lstStyle/>
                    <a:p>
                      <a:pPr algn="ctr"/>
                      <a:r>
                        <a:rPr lang="es-MX" sz="1000" b="1" dirty="0">
                          <a:latin typeface="Century Gothic" panose="020B0502020202020204" pitchFamily="34" charset="0"/>
                          <a:cs typeface="Times New Roman" panose="02020603050405020304" pitchFamily="18" charset="0"/>
                        </a:rPr>
                        <a:t>Miércoles 27</a:t>
                      </a:r>
                    </a:p>
                  </a:txBody>
                  <a:tcPr marL="68580" marR="68580" vert="vert"/>
                </a:tc>
                <a:tc>
                  <a:txBody>
                    <a:bodyPr/>
                    <a:lstStyle/>
                    <a:p>
                      <a:r>
                        <a:rPr lang="es-MX" sz="1000" dirty="0">
                          <a:latin typeface="Century Gothic" pitchFamily="34" charset="0"/>
                        </a:rPr>
                        <a:t>Explica algunos cambios en costumbres y formas de vida en su entorno inmediato, usando diversas fuentes de información. </a:t>
                      </a:r>
                    </a:p>
                  </a:txBody>
                  <a:tcPr marL="68580" marR="6858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82331">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Clasificando juguetes</a:t>
                      </a: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050" b="1" dirty="0">
                          <a:latin typeface="Century Gothic" pitchFamily="34" charset="0"/>
                        </a:rPr>
                        <a:t>I: </a:t>
                      </a:r>
                      <a:r>
                        <a:rPr lang="es-MX" sz="1050" b="0" dirty="0">
                          <a:latin typeface="Century Gothic" pitchFamily="34" charset="0"/>
                        </a:rPr>
                        <a:t>Escucha</a:t>
                      </a:r>
                      <a:r>
                        <a:rPr lang="es-MX" sz="1050" b="0" baseline="0" dirty="0">
                          <a:latin typeface="Century Gothic" pitchFamily="34" charset="0"/>
                        </a:rPr>
                        <a:t> instrucciones (Ya hablamos de los juguetes de antes y las diferencias con los de ahora, de manera grupal vamos a clasificarlos</a:t>
                      </a:r>
                    </a:p>
                    <a:p>
                      <a:r>
                        <a:rPr lang="es-MX" sz="1050" b="1" dirty="0">
                          <a:latin typeface="Century Gothic" pitchFamily="34" charset="0"/>
                        </a:rPr>
                        <a:t>D: </a:t>
                      </a:r>
                      <a:r>
                        <a:rPr lang="es-MX" sz="1050" b="0" dirty="0">
                          <a:latin typeface="Century Gothic" pitchFamily="34" charset="0"/>
                        </a:rPr>
                        <a:t>Realiza</a:t>
                      </a:r>
                      <a:r>
                        <a:rPr lang="es-MX" sz="1050" b="0" baseline="0" dirty="0">
                          <a:latin typeface="Century Gothic" pitchFamily="34" charset="0"/>
                        </a:rPr>
                        <a:t> la clasificación de los juguetes</a:t>
                      </a:r>
                      <a:endParaRPr lang="es-MX" sz="1050" b="0" dirty="0">
                        <a:latin typeface="Century Gothic" pitchFamily="34" charset="0"/>
                      </a:endParaRPr>
                    </a:p>
                    <a:p>
                      <a:r>
                        <a:rPr lang="es-MX" sz="1050" b="1" dirty="0">
                          <a:latin typeface="Century Gothic" pitchFamily="34" charset="0"/>
                        </a:rPr>
                        <a:t>C: </a:t>
                      </a:r>
                      <a:r>
                        <a:rPr lang="es-MX" sz="1050" b="0" dirty="0">
                          <a:latin typeface="Century Gothic" pitchFamily="34" charset="0"/>
                        </a:rPr>
                        <a:t>Expresa que características encuentra entre los de antes, cuales son sus favoritos</a:t>
                      </a:r>
                    </a:p>
                    <a:p>
                      <a:r>
                        <a:rPr lang="es-MX" sz="1050" b="0" dirty="0">
                          <a:latin typeface="Century Gothic" pitchFamily="34" charset="0"/>
                        </a:rPr>
                        <a:t>Comenta cómo fue que clasificó los juguetes</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s-MX" sz="1100" dirty="0">
                          <a:latin typeface="Century Gothic" pitchFamily="34" charset="0"/>
                        </a:rPr>
                        <a:t>Manta con dos columnas</a:t>
                      </a:r>
                    </a:p>
                    <a:p>
                      <a:pPr marL="0" indent="0">
                        <a:buFont typeface="Arial" pitchFamily="34" charset="0"/>
                        <a:buNone/>
                      </a:pPr>
                      <a:r>
                        <a:rPr lang="es-MX" sz="1100" dirty="0">
                          <a:latin typeface="Century Gothic" pitchFamily="34" charset="0"/>
                        </a:rPr>
                        <a:t>Imagines</a:t>
                      </a:r>
                      <a:r>
                        <a:rPr lang="es-MX" sz="1100" baseline="0" dirty="0">
                          <a:latin typeface="Century Gothic" pitchFamily="34" charset="0"/>
                        </a:rPr>
                        <a:t> de juguetes antiguos y actuales</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r>
                        <a:rPr lang="es-MX" sz="1000" dirty="0">
                          <a:latin typeface="Century Gothic" pitchFamily="34" charset="0"/>
                        </a:rPr>
                        <a:t>Explica algunos cambios en costumbres y formas de vida en su entorno inmediato, usando diversas fuentes de información. </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2636712"/>
                  </a:ext>
                </a:extLst>
              </a:tr>
              <a:tr h="1924512">
                <a:tc vMerge="1">
                  <a:txBody>
                    <a:bodyPr/>
                    <a:lstStyle/>
                    <a:p>
                      <a:endParaRPr lang="es-MX"/>
                    </a:p>
                  </a:txBody>
                  <a:tcPr/>
                </a:tc>
                <a:tc>
                  <a:txBody>
                    <a:bodyPr/>
                    <a:lstStyle/>
                    <a:p>
                      <a:pPr algn="ctr"/>
                      <a:r>
                        <a:rPr lang="es-MX" sz="1000" dirty="0" err="1">
                          <a:latin typeface="Century Gothic" panose="020B0502020202020204" pitchFamily="34" charset="0"/>
                          <a:cs typeface="Times New Roman" panose="02020603050405020304" pitchFamily="18" charset="0"/>
                        </a:rPr>
                        <a:t>Twister</a:t>
                      </a:r>
                      <a:endParaRPr lang="es-MX" sz="1000" dirty="0">
                        <a:latin typeface="Century Gothic" panose="020B0502020202020204" pitchFamily="34" charset="0"/>
                        <a:cs typeface="Times New Roman" panose="02020603050405020304" pitchFamily="18" charset="0"/>
                      </a:endParaRP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100" b="1" dirty="0">
                          <a:latin typeface="Century Gothic" pitchFamily="34" charset="0"/>
                        </a:rPr>
                        <a:t>I: </a:t>
                      </a:r>
                      <a:r>
                        <a:rPr lang="es-MX" sz="1100" b="0" dirty="0">
                          <a:latin typeface="Century Gothic" pitchFamily="34" charset="0"/>
                        </a:rPr>
                        <a:t>Escucha indicaciones (Vamos a jugar al </a:t>
                      </a:r>
                      <a:r>
                        <a:rPr lang="es-MX" sz="1100" b="0" dirty="0" err="1">
                          <a:latin typeface="Century Gothic" pitchFamily="34" charset="0"/>
                        </a:rPr>
                        <a:t>twister</a:t>
                      </a:r>
                      <a:r>
                        <a:rPr lang="es-MX" sz="1100" b="0" dirty="0">
                          <a:latin typeface="Century Gothic" pitchFamily="34" charset="0"/>
                        </a:rPr>
                        <a:t> ¿Alguien lo ha jugado?, ¿sabían que se puede jugar de muchas maneras?)</a:t>
                      </a:r>
                    </a:p>
                    <a:p>
                      <a:r>
                        <a:rPr lang="es-MX" sz="1100" b="1" dirty="0">
                          <a:latin typeface="Century Gothic" pitchFamily="34" charset="0"/>
                        </a:rPr>
                        <a:t>D: </a:t>
                      </a:r>
                      <a:r>
                        <a:rPr lang="es-MX" sz="1100" b="0" dirty="0">
                          <a:latin typeface="Century Gothic" pitchFamily="34" charset="0"/>
                        </a:rPr>
                        <a:t>Juega al </a:t>
                      </a:r>
                      <a:r>
                        <a:rPr lang="es-MX" sz="1100" b="0" dirty="0" err="1">
                          <a:latin typeface="Century Gothic" pitchFamily="34" charset="0"/>
                        </a:rPr>
                        <a:t>twister</a:t>
                      </a:r>
                      <a:r>
                        <a:rPr lang="es-MX" sz="1100" b="0" dirty="0">
                          <a:latin typeface="Century Gothic" pitchFamily="34" charset="0"/>
                        </a:rPr>
                        <a:t> </a:t>
                      </a:r>
                    </a:p>
                    <a:p>
                      <a:r>
                        <a:rPr lang="es-MX" sz="1100" b="1" dirty="0">
                          <a:latin typeface="Century Gothic" pitchFamily="34" charset="0"/>
                        </a:rPr>
                        <a:t>C: </a:t>
                      </a:r>
                      <a:r>
                        <a:rPr lang="es-MX" sz="1100" b="0" dirty="0">
                          <a:latin typeface="Century Gothic" pitchFamily="34" charset="0"/>
                        </a:rPr>
                        <a:t>Responde  cuestionamientos (¿Qué juegos había en el </a:t>
                      </a:r>
                      <a:r>
                        <a:rPr lang="es-MX" sz="1100" b="0" dirty="0" err="1">
                          <a:latin typeface="Century Gothic" pitchFamily="34" charset="0"/>
                        </a:rPr>
                        <a:t>twister</a:t>
                      </a:r>
                      <a:r>
                        <a:rPr lang="es-MX" sz="1100" b="0" dirty="0">
                          <a:latin typeface="Century Gothic" pitchFamily="34" charset="0"/>
                        </a:rPr>
                        <a:t>? ¿Cómo se juega el juguete…? ¿para qué se usa?</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100" dirty="0" err="1">
                          <a:latin typeface="Century Gothic" pitchFamily="34" charset="0"/>
                        </a:rPr>
                        <a:t>Twister</a:t>
                      </a:r>
                      <a:r>
                        <a:rPr lang="es-MX" sz="1100" dirty="0">
                          <a:latin typeface="Century Gothic" pitchFamily="34" charset="0"/>
                        </a:rPr>
                        <a:t> de juguetes antiguos </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0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000" dirty="0">
                        <a:latin typeface="Century Gothic" panose="020B0502020202020204" pitchFamily="34" charset="0"/>
                        <a:cs typeface="Times New Roman" panose="02020603050405020304" pitchFamily="18"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2629517"/>
                  </a:ext>
                </a:extLst>
              </a:tr>
              <a:tr h="1231068">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A dónde pertenecen</a:t>
                      </a: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000" b="0" dirty="0">
                          <a:latin typeface="Century Gothic" panose="020B0502020202020204" pitchFamily="34" charset="0"/>
                          <a:cs typeface="Times New Roman" panose="02020603050405020304" pitchFamily="18" charset="0"/>
                        </a:rPr>
                        <a:t>I: Observa las láminas de los diferentes departamentos que podemos encontrar en una juguetería</a:t>
                      </a:r>
                    </a:p>
                    <a:p>
                      <a:r>
                        <a:rPr lang="es-MX" sz="1000" b="0" dirty="0">
                          <a:latin typeface="Century Gothic" panose="020B0502020202020204" pitchFamily="34" charset="0"/>
                          <a:cs typeface="Times New Roman" panose="02020603050405020304" pitchFamily="18" charset="0"/>
                        </a:rPr>
                        <a:t>D: Menciona a que departamento piensan que pertenece y que otros artículos podemos encontrar en cada uno de ellos</a:t>
                      </a:r>
                    </a:p>
                    <a:p>
                      <a:r>
                        <a:rPr lang="es-MX" sz="1000" b="0" dirty="0">
                          <a:latin typeface="Century Gothic" panose="020B0502020202020204" pitchFamily="34" charset="0"/>
                          <a:cs typeface="Times New Roman" panose="02020603050405020304" pitchFamily="18" charset="0"/>
                        </a:rPr>
                        <a:t>C: Comenta la característica común que tienen los productos de las áreas de la juguetería</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000" dirty="0">
                          <a:latin typeface="Century Gothic" panose="020B0502020202020204" pitchFamily="34" charset="0"/>
                          <a:cs typeface="Times New Roman" panose="02020603050405020304" pitchFamily="18" charset="0"/>
                        </a:rPr>
                        <a:t>Láminas </a:t>
                      </a:r>
                    </a:p>
                    <a:p>
                      <a:r>
                        <a:rPr lang="es-MX" sz="1000" dirty="0">
                          <a:latin typeface="Century Gothic" panose="020B0502020202020204" pitchFamily="34" charset="0"/>
                          <a:cs typeface="Times New Roman" panose="02020603050405020304" pitchFamily="18" charset="0"/>
                        </a:rPr>
                        <a:t>Juguetes</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s-MX" sz="1000" b="1" dirty="0">
                        <a:latin typeface="Century Gothic" panose="020B0502020202020204" pitchFamily="34" charset="0"/>
                        <a:cs typeface="Times New Roman" panose="02020603050405020304" pitchFamily="18" charset="0"/>
                      </a:endParaRPr>
                    </a:p>
                  </a:txBody>
                  <a:tcPr marL="68580" marR="68580" vert="vert">
                    <a:lnT w="12700" cap="flat" cmpd="sng" algn="ctr">
                      <a:solidFill>
                        <a:schemeClr val="tx1"/>
                      </a:solidFill>
                      <a:prstDash val="solid"/>
                      <a:round/>
                      <a:headEnd type="none" w="med" len="med"/>
                      <a:tailEnd type="none" w="med" len="med"/>
                    </a:lnT>
                  </a:tcPr>
                </a:tc>
                <a:tc>
                  <a:txBody>
                    <a:bodyPr/>
                    <a:lstStyle/>
                    <a:p>
                      <a:r>
                        <a:rPr lang="es-MX" sz="1000" dirty="0">
                          <a:effectLst/>
                          <a:latin typeface="Century Gothic" panose="020B0502020202020204" pitchFamily="34" charset="0"/>
                          <a:ea typeface="Calibri" panose="020F0502020204030204" pitchFamily="34" charset="0"/>
                          <a:cs typeface="Ü˘vá˛"/>
                        </a:rPr>
                        <a:t>Menciona características de objetos y personas que conoce y observa.</a:t>
                      </a:r>
                      <a:endParaRPr lang="es-MX" sz="1000" dirty="0">
                        <a:latin typeface="Century Gothic" panose="020B0502020202020204" pitchFamily="34" charset="0"/>
                        <a:cs typeface="Times New Roman" panose="02020603050405020304" pitchFamily="18"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6253231"/>
                  </a:ext>
                </a:extLst>
              </a:tr>
            </a:tbl>
          </a:graphicData>
        </a:graphic>
      </p:graphicFrame>
    </p:spTree>
    <p:extLst>
      <p:ext uri="{BB962C8B-B14F-4D97-AF65-F5344CB8AC3E}">
        <p14:creationId xmlns:p14="http://schemas.microsoft.com/office/powerpoint/2010/main" val="2499074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hool Kids Clipart - Melonheadz Math, Png Download - 564x1045 ...">
            <a:extLst>
              <a:ext uri="{FF2B5EF4-FFF2-40B4-BE49-F238E27FC236}">
                <a16:creationId xmlns:a16="http://schemas.microsoft.com/office/drawing/2014/main" id="{C56454ED-7D37-4013-9010-22564F50DD57}"/>
              </a:ext>
            </a:extLst>
          </p:cNvPr>
          <p:cNvPicPr>
            <a:picLocks noChangeAspect="1" noChangeArrowheads="1"/>
          </p:cNvPicPr>
          <p:nvPr/>
        </p:nvPicPr>
        <p:blipFill>
          <a:blip r:embed="rId2">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9263005" y="407014"/>
            <a:ext cx="3098101" cy="6043972"/>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1A17B052-E3D1-41A5-B0A8-FA1F5494680E}"/>
              </a:ext>
            </a:extLst>
          </p:cNvPr>
          <p:cNvSpPr/>
          <p:nvPr/>
        </p:nvSpPr>
        <p:spPr>
          <a:xfrm>
            <a:off x="9539838" y="2932350"/>
            <a:ext cx="2640565" cy="13852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solidFill>
                  <a:schemeClr val="tx1"/>
                </a:solidFill>
                <a:latin typeface="Century" panose="02040604050505020304" pitchFamily="18" charset="0"/>
              </a:rPr>
              <a:t>Juguetería</a:t>
            </a:r>
          </a:p>
        </p:txBody>
      </p:sp>
      <p:graphicFrame>
        <p:nvGraphicFramePr>
          <p:cNvPr id="7" name="2 Tabla">
            <a:extLst>
              <a:ext uri="{FF2B5EF4-FFF2-40B4-BE49-F238E27FC236}">
                <a16:creationId xmlns:a16="http://schemas.microsoft.com/office/drawing/2014/main" id="{58D3E02A-DE8C-4003-8842-A6F8A935449D}"/>
              </a:ext>
            </a:extLst>
          </p:cNvPr>
          <p:cNvGraphicFramePr>
            <a:graphicFrameLocks noGrp="1"/>
          </p:cNvGraphicFramePr>
          <p:nvPr>
            <p:extLst>
              <p:ext uri="{D42A27DB-BD31-4B8C-83A1-F6EECF244321}">
                <p14:modId xmlns:p14="http://schemas.microsoft.com/office/powerpoint/2010/main" val="3449337282"/>
              </p:ext>
            </p:extLst>
          </p:nvPr>
        </p:nvGraphicFramePr>
        <p:xfrm>
          <a:off x="326161" y="210567"/>
          <a:ext cx="8908870" cy="6647433"/>
        </p:xfrm>
        <a:graphic>
          <a:graphicData uri="http://schemas.openxmlformats.org/drawingml/2006/table">
            <a:tbl>
              <a:tblPr firstRow="1" bandRow="1">
                <a:tableStyleId>{5940675A-B579-460E-94D1-54222C63F5DA}</a:tableStyleId>
              </a:tblPr>
              <a:tblGrid>
                <a:gridCol w="580475">
                  <a:extLst>
                    <a:ext uri="{9D8B030D-6E8A-4147-A177-3AD203B41FA5}">
                      <a16:colId xmlns:a16="http://schemas.microsoft.com/office/drawing/2014/main" val="20000"/>
                    </a:ext>
                  </a:extLst>
                </a:gridCol>
                <a:gridCol w="756354">
                  <a:extLst>
                    <a:ext uri="{9D8B030D-6E8A-4147-A177-3AD203B41FA5}">
                      <a16:colId xmlns:a16="http://schemas.microsoft.com/office/drawing/2014/main" val="20001"/>
                    </a:ext>
                  </a:extLst>
                </a:gridCol>
                <a:gridCol w="4903555">
                  <a:extLst>
                    <a:ext uri="{9D8B030D-6E8A-4147-A177-3AD203B41FA5}">
                      <a16:colId xmlns:a16="http://schemas.microsoft.com/office/drawing/2014/main" val="20002"/>
                    </a:ext>
                  </a:extLst>
                </a:gridCol>
                <a:gridCol w="815842">
                  <a:extLst>
                    <a:ext uri="{9D8B030D-6E8A-4147-A177-3AD203B41FA5}">
                      <a16:colId xmlns:a16="http://schemas.microsoft.com/office/drawing/2014/main" val="20003"/>
                    </a:ext>
                  </a:extLst>
                </a:gridCol>
                <a:gridCol w="313359">
                  <a:extLst>
                    <a:ext uri="{9D8B030D-6E8A-4147-A177-3AD203B41FA5}">
                      <a16:colId xmlns:a16="http://schemas.microsoft.com/office/drawing/2014/main" val="20004"/>
                    </a:ext>
                  </a:extLst>
                </a:gridCol>
                <a:gridCol w="1539285">
                  <a:extLst>
                    <a:ext uri="{9D8B030D-6E8A-4147-A177-3AD203B41FA5}">
                      <a16:colId xmlns:a16="http://schemas.microsoft.com/office/drawing/2014/main" val="20005"/>
                    </a:ext>
                  </a:extLst>
                </a:gridCol>
              </a:tblGrid>
              <a:tr h="708959">
                <a:tc>
                  <a:txBody>
                    <a:bodyPr/>
                    <a:lstStyle/>
                    <a:p>
                      <a:pPr algn="ct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Nombre de la</a:t>
                      </a:r>
                      <a:r>
                        <a:rPr lang="es-MX" sz="1000" b="0" baseline="0" dirty="0">
                          <a:latin typeface="Century Gothic" panose="020B0502020202020204" pitchFamily="34" charset="0"/>
                          <a:cs typeface="Times New Roman" panose="02020603050405020304" pitchFamily="18" charset="0"/>
                        </a:rPr>
                        <a:t> actividad</a:t>
                      </a:r>
                      <a:endParaRPr lang="es-MX" sz="1000" b="0" dirty="0">
                        <a:latin typeface="Century Gothic" panose="020B0502020202020204" pitchFamily="34" charset="0"/>
                        <a:cs typeface="Times New Roman" panose="02020603050405020304" pitchFamily="18" charset="0"/>
                      </a:endParaRP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Actividades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Recursos</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Día</a:t>
                      </a:r>
                    </a:p>
                  </a:txBody>
                  <a:tcPr marL="68580" marR="68580">
                    <a:solidFill>
                      <a:srgbClr val="FF9999"/>
                    </a:solidFill>
                  </a:tcPr>
                </a:tc>
                <a:tc>
                  <a:txBody>
                    <a:bodyPr/>
                    <a:lstStyle/>
                    <a:p>
                      <a:pPr algn="ctr"/>
                      <a:r>
                        <a:rPr lang="es-MX" sz="1000" b="0" dirty="0">
                          <a:latin typeface="Century Gothic" panose="020B0502020202020204" pitchFamily="34" charset="0"/>
                          <a:cs typeface="Times New Roman" panose="02020603050405020304" pitchFamily="18" charset="0"/>
                        </a:rPr>
                        <a:t>Aprendizaje esperado</a:t>
                      </a:r>
                    </a:p>
                  </a:txBody>
                  <a:tcPr marL="68580" marR="68580">
                    <a:solidFill>
                      <a:srgbClr val="FF9999"/>
                    </a:solidFill>
                  </a:tcPr>
                </a:tc>
                <a:extLst>
                  <a:ext uri="{0D108BD9-81ED-4DB2-BD59-A6C34878D82A}">
                    <a16:rowId xmlns:a16="http://schemas.microsoft.com/office/drawing/2014/main" val="10000"/>
                  </a:ext>
                </a:extLst>
              </a:tr>
              <a:tr h="1100563">
                <a:tc rowSpan="4">
                  <a:txBody>
                    <a:bodyPr/>
                    <a:lstStyle/>
                    <a:p>
                      <a:r>
                        <a:rPr lang="es-MX" sz="1000" dirty="0">
                          <a:solidFill>
                            <a:srgbClr val="002060"/>
                          </a:solidFill>
                          <a:latin typeface="Century Gothic" panose="020B0502020202020204" pitchFamily="34" charset="0"/>
                          <a:cs typeface="Times New Roman" panose="02020603050405020304" pitchFamily="18" charset="0"/>
                        </a:rPr>
                        <a:t>CIERRE</a:t>
                      </a:r>
                    </a:p>
                  </a:txBody>
                  <a:tcPr marL="68580" marR="68580" vert="vert270">
                    <a:solidFill>
                      <a:srgbClr val="CCFF99"/>
                    </a:solidFill>
                  </a:tcPr>
                </a:tc>
                <a:tc>
                  <a:txBody>
                    <a:bodyPr/>
                    <a:lstStyle/>
                    <a:p>
                      <a:pPr algn="ctr"/>
                      <a:r>
                        <a:rPr lang="es-MX" sz="1000" dirty="0">
                          <a:latin typeface="Century Gothic" panose="020B0502020202020204" pitchFamily="34" charset="0"/>
                          <a:cs typeface="Times New Roman" panose="02020603050405020304" pitchFamily="18" charset="0"/>
                        </a:rPr>
                        <a:t>Video como actuar</a:t>
                      </a:r>
                    </a:p>
                  </a:txBody>
                  <a:tcPr marL="68580" marR="68580" anchor="ctr">
                    <a:lnB w="12700" cap="flat" cmpd="sng" algn="ctr">
                      <a:solidFill>
                        <a:schemeClr val="tx1"/>
                      </a:solidFill>
                      <a:prstDash val="solid"/>
                      <a:round/>
                      <a:headEnd type="none" w="med" len="med"/>
                      <a:tailEnd type="none" w="med" len="med"/>
                    </a:lnB>
                  </a:tcPr>
                </a:tc>
                <a:tc>
                  <a:txBody>
                    <a:bodyPr/>
                    <a:lstStyle/>
                    <a:p>
                      <a:r>
                        <a:rPr lang="es-MX" sz="1000" b="0" u="none" dirty="0">
                          <a:latin typeface="Century Gothic" panose="020B0502020202020204" pitchFamily="34" charset="0"/>
                          <a:cs typeface="Times New Roman" panose="02020603050405020304" pitchFamily="18" charset="0"/>
                        </a:rPr>
                        <a:t>I: Observa pequeño video sobre las emociones</a:t>
                      </a:r>
                    </a:p>
                    <a:p>
                      <a:r>
                        <a:rPr lang="es-MX" sz="1000" b="0" u="none" dirty="0">
                          <a:latin typeface="Century Gothic" panose="020B0502020202020204" pitchFamily="34" charset="0"/>
                          <a:cs typeface="Times New Roman" panose="02020603050405020304" pitchFamily="18" charset="0"/>
                        </a:rPr>
                        <a:t>D: comenta como se sintieron los personajes del video</a:t>
                      </a:r>
                    </a:p>
                    <a:p>
                      <a:r>
                        <a:rPr lang="es-MX" sz="1000" b="0" u="none" dirty="0">
                          <a:latin typeface="Century Gothic" panose="020B0502020202020204" pitchFamily="34" charset="0"/>
                          <a:cs typeface="Times New Roman" panose="02020603050405020304" pitchFamily="18" charset="0"/>
                        </a:rPr>
                        <a:t>C: Expresa de que manera se identifica con los personajes</a:t>
                      </a:r>
                    </a:p>
                  </a:txBody>
                  <a:tcPr marL="68580" marR="68580">
                    <a:lnB w="1270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Video intensamente</a:t>
                      </a:r>
                    </a:p>
                  </a:txBody>
                  <a:tcPr marL="68580" marR="68580">
                    <a:lnB w="12700" cap="flat" cmpd="sng" algn="ctr">
                      <a:solidFill>
                        <a:schemeClr val="tx1"/>
                      </a:solidFill>
                      <a:prstDash val="solid"/>
                      <a:round/>
                      <a:headEnd type="none" w="med" len="med"/>
                      <a:tailEnd type="none" w="med" len="med"/>
                    </a:lnB>
                  </a:tcPr>
                </a:tc>
                <a:tc rowSpan="4">
                  <a:txBody>
                    <a:bodyPr/>
                    <a:lstStyle/>
                    <a:p>
                      <a:pPr algn="ctr"/>
                      <a:r>
                        <a:rPr lang="es-MX" sz="1000" b="1" dirty="0">
                          <a:latin typeface="Century Gothic" panose="020B0502020202020204" pitchFamily="34" charset="0"/>
                          <a:cs typeface="Times New Roman" panose="02020603050405020304" pitchFamily="18" charset="0"/>
                        </a:rPr>
                        <a:t>Jueves 28</a:t>
                      </a:r>
                    </a:p>
                  </a:txBody>
                  <a:tcPr marL="68580" marR="68580" vert="vert"/>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Convive,</a:t>
                      </a:r>
                      <a:r>
                        <a:rPr lang="es-MX" sz="1000" baseline="0" dirty="0">
                          <a:effectLst/>
                          <a:latin typeface="Century Gothic" panose="020B0502020202020204" pitchFamily="34" charset="0"/>
                          <a:ea typeface="Calibri" panose="020F0502020204030204" pitchFamily="34" charset="0"/>
                          <a:cs typeface="Times New Roman" panose="02020603050405020304" pitchFamily="18" charset="0"/>
                        </a:rPr>
                        <a:t> juega y trabaja con distintos compañeros.</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1000" dirty="0">
                          <a:latin typeface="Century Gothic" pitchFamily="34" charset="0"/>
                        </a:rPr>
                        <a:t> </a:t>
                      </a:r>
                    </a:p>
                  </a:txBody>
                  <a:tcPr marL="68580" marR="6858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82331">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Cuanto cuesta TICS </a:t>
                      </a: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000" b="0" u="none" dirty="0">
                          <a:latin typeface="Century Gothic" panose="020B0502020202020204" pitchFamily="34" charset="0"/>
                          <a:cs typeface="Times New Roman" panose="02020603050405020304" pitchFamily="18" charset="0"/>
                        </a:rPr>
                        <a:t>I: Responde ¿Que necesitamos para poder comprar los productos en la juguetería?, ¿Para qué nos sirve el dinero?, ¿Qué hacen sus papás para ganar dinero?, ¿Qué monedas conoces?, ¿Has utilizado monedas para pagar?, ¿En qué lugar?</a:t>
                      </a:r>
                    </a:p>
                    <a:p>
                      <a:r>
                        <a:rPr lang="es-MX" sz="1000" b="0" u="none" dirty="0">
                          <a:latin typeface="Century Gothic" panose="020B0502020202020204" pitchFamily="34" charset="0"/>
                          <a:cs typeface="Times New Roman" panose="02020603050405020304" pitchFamily="18" charset="0"/>
                        </a:rPr>
                        <a:t>D: Observar e identifica las monedas de $1, $2, $5 y $10 en una presentación y mencionar las similitudes y diferencias de estas</a:t>
                      </a:r>
                    </a:p>
                    <a:p>
                      <a:r>
                        <a:rPr lang="es-MX" sz="1000" b="0" u="none" dirty="0">
                          <a:latin typeface="Century Gothic" panose="020B0502020202020204" pitchFamily="34" charset="0"/>
                          <a:cs typeface="Times New Roman" panose="02020603050405020304" pitchFamily="18" charset="0"/>
                        </a:rPr>
                        <a:t>C: Reparte por equipos monedas con las 4 denominaciones y clasifica en el bote con la imagen de la bolsa que corresponda; entiende el valor de cada una de las monedas; (se puede cuestionar: ¿Cuál vale mas? ¿Cuál vale menos?, ¿Cuántas monedas de $1 necesito para tener $3?, )</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Monedas impresas</a:t>
                      </a:r>
                    </a:p>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Monedas juguete</a:t>
                      </a:r>
                    </a:p>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Bolsas con precios</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r>
                        <a:rPr lang="es-MX" sz="1000" dirty="0">
                          <a:effectLst/>
                          <a:latin typeface="Century Gothic" panose="020B0502020202020204" pitchFamily="34" charset="0"/>
                          <a:ea typeface="Calibri" panose="020F0502020204030204" pitchFamily="34" charset="0"/>
                          <a:cs typeface="Ü˘vá˛"/>
                        </a:rPr>
                        <a:t>Identifica algunas relaciones de equivalencia entre monedas de $1, $2, $5 y $10 en situaciones reales o ficticias de compra y venta</a:t>
                      </a:r>
                      <a:endParaRPr lang="es-MX" sz="1000" dirty="0">
                        <a:latin typeface="Century Gothic" pitchFamily="34"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2636712"/>
                  </a:ext>
                </a:extLst>
              </a:tr>
              <a:tr h="1924512">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María fue a la juguetería</a:t>
                      </a: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100" b="0" u="none" dirty="0">
                          <a:latin typeface="Century Gothic" panose="020B0502020202020204" pitchFamily="34" charset="0"/>
                          <a:cs typeface="Times New Roman" panose="02020603050405020304" pitchFamily="18" charset="0"/>
                        </a:rPr>
                        <a:t>I: Comenta sobre las jugueterías que conoce, qué venden ahí, cómo funciona .</a:t>
                      </a:r>
                    </a:p>
                    <a:p>
                      <a:r>
                        <a:rPr lang="es-MX" sz="1100" b="0" u="none" dirty="0">
                          <a:latin typeface="Century Gothic" panose="020B0502020202020204" pitchFamily="34" charset="0"/>
                          <a:cs typeface="Times New Roman" panose="02020603050405020304" pitchFamily="18" charset="0"/>
                        </a:rPr>
                        <a:t>D: Escucha el cuento “María fue a la juguetería”. Responde a las preguntas: ¿Qué le encargarías tú a María? Dicta una lista ¿ a la educadora, ¿Qué compró María?</a:t>
                      </a:r>
                    </a:p>
                    <a:p>
                      <a:r>
                        <a:rPr lang="es-MX" sz="1100" b="0" u="none" dirty="0">
                          <a:latin typeface="Century Gothic" panose="020B0502020202020204" pitchFamily="34" charset="0"/>
                          <a:cs typeface="Times New Roman" panose="02020603050405020304" pitchFamily="18" charset="0"/>
                        </a:rPr>
                        <a:t>C: Acomoda en orden de aparición las cosas que compró María y las clasifica en antiguas y actuales.</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100" dirty="0">
                          <a:latin typeface="Century Gothic" pitchFamily="34" charset="0"/>
                        </a:rPr>
                        <a:t>Cuento maría</a:t>
                      </a:r>
                    </a:p>
                    <a:p>
                      <a:r>
                        <a:rPr lang="es-MX" sz="1100" dirty="0">
                          <a:latin typeface="Century Gothic" pitchFamily="34" charset="0"/>
                        </a:rPr>
                        <a:t>Juguetes</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tc>
                  <a:txBody>
                    <a:bodyPr/>
                    <a:lstStyle/>
                    <a:p>
                      <a:r>
                        <a:rPr lang="es-MX" sz="1000" dirty="0">
                          <a:effectLst/>
                          <a:latin typeface="Century Gothic" panose="020B0502020202020204" pitchFamily="34" charset="0"/>
                          <a:ea typeface="Calibri" panose="020F0502020204030204" pitchFamily="34" charset="0"/>
                          <a:cs typeface="Ü˘vá˛"/>
                        </a:rPr>
                        <a:t>Menciona características de objetos y personas que conoce y observa.</a:t>
                      </a:r>
                      <a:endParaRPr lang="es-MX" sz="1000" dirty="0">
                        <a:latin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000" dirty="0">
                        <a:latin typeface="Century Gothic" panose="020B0502020202020204" pitchFamily="34" charset="0"/>
                        <a:cs typeface="Times New Roman" panose="02020603050405020304" pitchFamily="18"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2629517"/>
                  </a:ext>
                </a:extLst>
              </a:tr>
              <a:tr h="1231068">
                <a:tc vMerge="1">
                  <a:txBody>
                    <a:bodyPr/>
                    <a:lstStyle/>
                    <a:p>
                      <a:endParaRPr lang="es-MX"/>
                    </a:p>
                  </a:txBody>
                  <a:tcPr/>
                </a:tc>
                <a:tc>
                  <a:txBody>
                    <a:bodyPr/>
                    <a:lstStyle/>
                    <a:p>
                      <a:pPr algn="ctr"/>
                      <a:r>
                        <a:rPr lang="es-MX" sz="1000" dirty="0">
                          <a:latin typeface="Century Gothic" panose="020B0502020202020204" pitchFamily="34" charset="0"/>
                          <a:cs typeface="Times New Roman" panose="02020603050405020304" pitchFamily="18" charset="0"/>
                        </a:rPr>
                        <a:t>Carteles</a:t>
                      </a:r>
                    </a:p>
                  </a:txBody>
                  <a:tcPr marL="68580" marR="685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MX" sz="1000" b="0" u="none" dirty="0">
                          <a:latin typeface="Century Gothic" panose="020B0502020202020204" pitchFamily="34" charset="0"/>
                          <a:cs typeface="Times New Roman" panose="02020603050405020304" pitchFamily="18" charset="0"/>
                        </a:rPr>
                        <a:t>I: Recuerda y expresa cuales son los departamentos de la juguetería</a:t>
                      </a:r>
                    </a:p>
                    <a:p>
                      <a:r>
                        <a:rPr lang="es-MX" sz="1000" b="0" u="none" dirty="0">
                          <a:latin typeface="Century Gothic" panose="020B0502020202020204" pitchFamily="34" charset="0"/>
                          <a:cs typeface="Times New Roman" panose="02020603050405020304" pitchFamily="18" charset="0"/>
                        </a:rPr>
                        <a:t>D: Clasificar los juguetes que trajeron de casa en cajas de plástico y colocarles el letrero del departamento al que pertenecen.</a:t>
                      </a:r>
                    </a:p>
                    <a:p>
                      <a:r>
                        <a:rPr lang="es-MX" sz="1000" b="0" u="none" dirty="0">
                          <a:latin typeface="Century Gothic" panose="020B0502020202020204" pitchFamily="34" charset="0"/>
                          <a:cs typeface="Times New Roman" panose="02020603050405020304" pitchFamily="18" charset="0"/>
                        </a:rPr>
                        <a:t>C: Comenta por medio de exposición las características de cada departamento</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Letreros</a:t>
                      </a:r>
                    </a:p>
                    <a:p>
                      <a:pPr marL="0" indent="0">
                        <a:buFont typeface="Arial" pitchFamily="34" charset="0"/>
                        <a:buNone/>
                      </a:pPr>
                      <a:r>
                        <a:rPr lang="es-MX" sz="1000" baseline="0" dirty="0">
                          <a:latin typeface="Century Gothic" panose="020B0502020202020204" pitchFamily="34" charset="0"/>
                          <a:cs typeface="Times New Roman" panose="02020603050405020304" pitchFamily="18" charset="0"/>
                        </a:rPr>
                        <a:t>Carteles bond</a:t>
                      </a: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s-MX" sz="1000" b="1" dirty="0">
                        <a:latin typeface="Century Gothic" panose="020B0502020202020204" pitchFamily="34" charset="0"/>
                        <a:cs typeface="Times New Roman" panose="02020603050405020304" pitchFamily="18" charset="0"/>
                      </a:endParaRPr>
                    </a:p>
                  </a:txBody>
                  <a:tcPr marL="68580" marR="68580" vert="vert">
                    <a:lnT w="12700" cap="flat" cmpd="sng" algn="ctr">
                      <a:solidFill>
                        <a:schemeClr val="tx1"/>
                      </a:solidFill>
                      <a:prstDash val="solid"/>
                      <a:round/>
                      <a:headEnd type="none" w="med" len="med"/>
                      <a:tailEnd type="none" w="med" len="med"/>
                    </a:lnT>
                  </a:tcPr>
                </a:tc>
                <a:tc>
                  <a:txBody>
                    <a:bodyPr/>
                    <a:lstStyle/>
                    <a:p>
                      <a:r>
                        <a:rPr lang="es-MX" sz="1000" dirty="0">
                          <a:effectLst/>
                          <a:latin typeface="Century Gothic" panose="020B0502020202020204" pitchFamily="34" charset="0"/>
                          <a:ea typeface="Calibri" panose="020F0502020204030204" pitchFamily="34" charset="0"/>
                          <a:cs typeface="Ü˘vá˛"/>
                        </a:rPr>
                        <a:t>Menciona características de objetos y personas que conoce y observa.</a:t>
                      </a:r>
                      <a:endParaRPr lang="es-MX" sz="1000" dirty="0">
                        <a:latin typeface="Century Gothic" panose="020B0502020202020204" pitchFamily="34" charset="0"/>
                        <a:cs typeface="Times New Roman" panose="02020603050405020304" pitchFamily="18" charset="0"/>
                      </a:endParaRPr>
                    </a:p>
                  </a:txBody>
                  <a:tcPr marL="68580" marR="685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6253231"/>
                  </a:ext>
                </a:extLst>
              </a:tr>
            </a:tbl>
          </a:graphicData>
        </a:graphic>
      </p:graphicFrame>
    </p:spTree>
    <p:extLst>
      <p:ext uri="{BB962C8B-B14F-4D97-AF65-F5344CB8AC3E}">
        <p14:creationId xmlns:p14="http://schemas.microsoft.com/office/powerpoint/2010/main" val="37675410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2214</Words>
  <Application>Microsoft Office PowerPoint</Application>
  <PresentationFormat>Panorámica</PresentationFormat>
  <Paragraphs>318</Paragraphs>
  <Slides>10</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vt:i4>
      </vt:variant>
    </vt:vector>
  </HeadingPairs>
  <TitlesOfParts>
    <vt:vector size="19" baseType="lpstr">
      <vt:lpstr>Arial</vt:lpstr>
      <vt:lpstr>Calibri</vt:lpstr>
      <vt:lpstr>Calibri Light</vt:lpstr>
      <vt:lpstr>Centaur</vt:lpstr>
      <vt:lpstr>Century</vt:lpstr>
      <vt:lpstr>Century Gothic</vt:lpstr>
      <vt:lpstr>Courier New</vt:lpstr>
      <vt:lpstr>Kristen ITC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12</cp:revision>
  <dcterms:created xsi:type="dcterms:W3CDTF">2020-04-30T00:05:43Z</dcterms:created>
  <dcterms:modified xsi:type="dcterms:W3CDTF">2020-05-19T01:03:01Z</dcterms:modified>
</cp:coreProperties>
</file>