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</p:sldMasterIdLst>
  <p:notesMasterIdLst>
    <p:notesMasterId r:id="rId20"/>
  </p:notesMasterIdLst>
  <p:sldIdLst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B51D2-F6F8-420E-AC3B-A7BB2A878CC1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E3B23-8F6E-4381-A251-8519206003D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184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8BB1F-C708-4313-87EE-3380243C0446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9122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781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333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510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007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125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632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6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318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7138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1770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897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648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7175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8790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2107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3703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8348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8372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7682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2198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1718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65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3428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2414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3183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3304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6471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0482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2526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07819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57799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8319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91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776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45842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7934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2602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400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44763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68180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21209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51042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87952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867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67066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66087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39998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2154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0552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10582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66994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30968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01828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6499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09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96500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3434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12284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27687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47706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21743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48704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17150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75027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81064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417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63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29713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5404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7272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67481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71300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19251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390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52389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98019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838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47244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41426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56050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88562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42801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99763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82810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60631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91219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5164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96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70833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69384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13019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40337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43031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08398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14038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90025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93250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05058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14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758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954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5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33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139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745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8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96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1144C-6339-479A-B019-9618EFEF22BC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18/05/2020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9346E-7D95-448D-BF45-4753D27C96AE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68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9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H0J8cTaCLQ" TargetMode="External"/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iseño Arte Tarjeta Elemento Anteceden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394" y="0"/>
            <a:ext cx="912360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79576" y="692697"/>
            <a:ext cx="7931224" cy="543346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buNone/>
            </a:pPr>
            <a:r>
              <a:rPr lang="es-MX" sz="1400" b="1" dirty="0">
                <a:latin typeface="Arial"/>
                <a:ea typeface="Calibri"/>
                <a:cs typeface="Times New Roman"/>
              </a:rPr>
              <a:t>Escuela Normal de Educación Preescolar</a:t>
            </a:r>
            <a:endParaRPr lang="es-ES" sz="1400" dirty="0"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buNone/>
            </a:pPr>
            <a:r>
              <a:rPr lang="es-MX" sz="1400" b="1" dirty="0">
                <a:latin typeface="Arial"/>
                <a:ea typeface="Calibri"/>
                <a:cs typeface="Times New Roman"/>
              </a:rPr>
              <a:t>Estado de Coahuila de Zaragoza</a:t>
            </a:r>
            <a:endParaRPr lang="es-ES" sz="1400" dirty="0"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buNone/>
            </a:pPr>
            <a:endParaRPr lang="es-ES" sz="1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s-MX" sz="1600" dirty="0">
                <a:latin typeface="Arial"/>
                <a:ea typeface="Calibri"/>
                <a:cs typeface="Times New Roman"/>
              </a:rPr>
              <a:t> </a:t>
            </a:r>
          </a:p>
          <a:p>
            <a:pPr marL="0" indent="0">
              <a:lnSpc>
                <a:spcPct val="120000"/>
              </a:lnSpc>
              <a:buNone/>
            </a:pPr>
            <a:endParaRPr lang="es-MX" sz="1600" dirty="0">
              <a:ea typeface="Calibri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endParaRPr lang="es-MX" sz="1400" b="1" dirty="0">
              <a:latin typeface="Arial"/>
              <a:ea typeface="Calibri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MX" sz="1400" b="1" dirty="0">
                <a:latin typeface="Arial"/>
                <a:ea typeface="Calibri"/>
                <a:cs typeface="Times New Roman"/>
              </a:rPr>
              <a:t>Nombre de la alumna:</a:t>
            </a:r>
            <a:r>
              <a:rPr lang="es-MX" sz="1400" dirty="0">
                <a:latin typeface="Arial"/>
                <a:ea typeface="Calibri"/>
                <a:cs typeface="Times New Roman"/>
              </a:rPr>
              <a:t> Sandra Monserrat Mendoza </a:t>
            </a:r>
            <a:r>
              <a:rPr lang="es-MX" sz="1400" dirty="0" err="1">
                <a:latin typeface="Arial"/>
                <a:ea typeface="Calibri"/>
                <a:cs typeface="Times New Roman"/>
              </a:rPr>
              <a:t>Mendez</a:t>
            </a:r>
            <a:endParaRPr lang="es-ES" sz="1400" dirty="0">
              <a:ea typeface="Calibri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MX" sz="1400" b="1" dirty="0">
                <a:latin typeface="Arial"/>
                <a:ea typeface="Calibri"/>
                <a:cs typeface="Times New Roman"/>
              </a:rPr>
              <a:t>Grado:</a:t>
            </a:r>
            <a:r>
              <a:rPr lang="es-MX" sz="1400" dirty="0">
                <a:latin typeface="Arial"/>
                <a:ea typeface="Calibri"/>
                <a:cs typeface="Times New Roman"/>
              </a:rPr>
              <a:t> 3°  </a:t>
            </a:r>
            <a:r>
              <a:rPr lang="es-MX" sz="1400" b="1" dirty="0">
                <a:latin typeface="Arial"/>
                <a:ea typeface="Calibri"/>
                <a:cs typeface="Times New Roman"/>
              </a:rPr>
              <a:t>Sección: </a:t>
            </a:r>
            <a:r>
              <a:rPr lang="es-MX" sz="1400" dirty="0">
                <a:latin typeface="Arial"/>
                <a:ea typeface="Calibri"/>
                <a:cs typeface="Times New Roman"/>
              </a:rPr>
              <a:t>“B”  </a:t>
            </a:r>
            <a:r>
              <a:rPr lang="es-MX" sz="1400" b="1" dirty="0">
                <a:latin typeface="Arial"/>
                <a:ea typeface="Calibri"/>
                <a:cs typeface="Times New Roman"/>
              </a:rPr>
              <a:t>Numero de lista:</a:t>
            </a:r>
            <a:r>
              <a:rPr lang="es-MX" sz="1400" dirty="0">
                <a:latin typeface="Arial"/>
                <a:ea typeface="Calibri"/>
                <a:cs typeface="Times New Roman"/>
              </a:rPr>
              <a:t> #11 </a:t>
            </a:r>
            <a:endParaRPr lang="es-ES" sz="1400" dirty="0">
              <a:ea typeface="Calibri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MX" sz="1400" b="1" dirty="0">
                <a:latin typeface="Arial"/>
                <a:ea typeface="Calibri"/>
                <a:cs typeface="Times New Roman"/>
              </a:rPr>
              <a:t>Institución de práctica: </a:t>
            </a:r>
            <a:r>
              <a:rPr lang="es-MX" sz="1400" dirty="0">
                <a:latin typeface="Arial"/>
                <a:ea typeface="Calibri"/>
                <a:cs typeface="Times New Roman"/>
              </a:rPr>
              <a:t>Jardín de Niños Guadalupe González Ortiz </a:t>
            </a:r>
            <a:endParaRPr lang="es-ES" sz="1400" dirty="0">
              <a:ea typeface="Calibri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MX" sz="1400" b="1" dirty="0">
                <a:latin typeface="Arial"/>
                <a:ea typeface="Calibri"/>
                <a:cs typeface="Times New Roman"/>
              </a:rPr>
              <a:t>Clave: </a:t>
            </a:r>
            <a:r>
              <a:rPr lang="es-MX" sz="1400" dirty="0">
                <a:latin typeface="Arial"/>
                <a:ea typeface="Calibri"/>
                <a:cs typeface="Times New Roman"/>
              </a:rPr>
              <a:t>05EJN0097C </a:t>
            </a:r>
            <a:r>
              <a:rPr lang="es-MX" sz="1400" b="1" dirty="0">
                <a:latin typeface="Arial"/>
                <a:ea typeface="Calibri"/>
                <a:cs typeface="Times New Roman"/>
              </a:rPr>
              <a:t>Zona Escolar:</a:t>
            </a:r>
            <a:r>
              <a:rPr lang="es-MX" sz="1400" dirty="0">
                <a:latin typeface="Arial"/>
                <a:ea typeface="Calibri"/>
                <a:cs typeface="Times New Roman"/>
              </a:rPr>
              <a:t> 103 </a:t>
            </a:r>
            <a:r>
              <a:rPr lang="es-MX" sz="1400" b="1" dirty="0">
                <a:latin typeface="Arial"/>
                <a:ea typeface="Calibri"/>
                <a:cs typeface="Times New Roman"/>
              </a:rPr>
              <a:t>Grado en el que realiza su práctica: </a:t>
            </a:r>
            <a:r>
              <a:rPr lang="es-MX" sz="1400" dirty="0">
                <a:latin typeface="Arial"/>
                <a:ea typeface="Calibri"/>
                <a:cs typeface="Times New Roman"/>
              </a:rPr>
              <a:t>2° </a:t>
            </a:r>
            <a:endParaRPr lang="es-ES" sz="1400" dirty="0">
              <a:ea typeface="Calibri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MX" sz="1400" b="1" dirty="0">
                <a:latin typeface="Arial"/>
                <a:ea typeface="Calibri"/>
                <a:cs typeface="Times New Roman"/>
              </a:rPr>
              <a:t>Nombre de la educadora titular:</a:t>
            </a:r>
            <a:r>
              <a:rPr lang="es-MX" sz="1400" dirty="0">
                <a:latin typeface="Arial"/>
                <a:ea typeface="Calibri"/>
                <a:cs typeface="Times New Roman"/>
              </a:rPr>
              <a:t> Perla </a:t>
            </a:r>
            <a:r>
              <a:rPr lang="es-MX" sz="1400" dirty="0" err="1">
                <a:latin typeface="Arial"/>
                <a:ea typeface="Calibri"/>
                <a:cs typeface="Times New Roman"/>
              </a:rPr>
              <a:t>Marybel</a:t>
            </a:r>
            <a:r>
              <a:rPr lang="es-MX" sz="1400" dirty="0">
                <a:latin typeface="Arial"/>
                <a:ea typeface="Calibri"/>
                <a:cs typeface="Times New Roman"/>
              </a:rPr>
              <a:t> Guzmán Garza </a:t>
            </a:r>
            <a:endParaRPr lang="es-ES" sz="1400" dirty="0">
              <a:ea typeface="Calibri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MX" sz="1400" b="1" dirty="0">
                <a:latin typeface="Arial"/>
                <a:ea typeface="Calibri"/>
                <a:cs typeface="Times New Roman"/>
              </a:rPr>
              <a:t>Total de niños:</a:t>
            </a:r>
            <a:r>
              <a:rPr lang="es-MX" sz="1400" dirty="0">
                <a:latin typeface="Arial"/>
                <a:ea typeface="Calibri"/>
                <a:cs typeface="Times New Roman"/>
              </a:rPr>
              <a:t> 33 </a:t>
            </a:r>
            <a:r>
              <a:rPr lang="es-MX" sz="1400" b="1" dirty="0">
                <a:latin typeface="Arial"/>
                <a:ea typeface="Calibri"/>
                <a:cs typeface="Times New Roman"/>
              </a:rPr>
              <a:t>Niños:</a:t>
            </a:r>
            <a:r>
              <a:rPr lang="es-MX" sz="1400" dirty="0">
                <a:latin typeface="Arial"/>
                <a:ea typeface="Calibri"/>
                <a:cs typeface="Times New Roman"/>
              </a:rPr>
              <a:t> 16  </a:t>
            </a:r>
            <a:r>
              <a:rPr lang="es-MX" sz="1400" b="1" dirty="0">
                <a:latin typeface="Arial"/>
                <a:ea typeface="Calibri"/>
                <a:cs typeface="Times New Roman"/>
              </a:rPr>
              <a:t>Niñas:</a:t>
            </a:r>
            <a:r>
              <a:rPr lang="es-MX" sz="1400" dirty="0">
                <a:latin typeface="Arial"/>
                <a:ea typeface="Calibri"/>
                <a:cs typeface="Times New Roman"/>
              </a:rPr>
              <a:t> 17</a:t>
            </a:r>
            <a:endParaRPr lang="es-ES" sz="1400" dirty="0">
              <a:ea typeface="Calibri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s-MX" sz="1400" b="1" dirty="0">
                <a:latin typeface="Arial"/>
                <a:ea typeface="Calibri"/>
                <a:cs typeface="Times New Roman"/>
              </a:rPr>
              <a:t>Periodo de práctica:</a:t>
            </a:r>
            <a:r>
              <a:rPr lang="es-MX" sz="1400" dirty="0">
                <a:latin typeface="Arial"/>
                <a:ea typeface="Calibri"/>
                <a:cs typeface="Times New Roman"/>
              </a:rPr>
              <a:t> Del 24 al 06 de Marzo. </a:t>
            </a:r>
            <a:endParaRPr lang="es-ES" sz="1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3 Imagen" descr="Resultado de imagen para ESCUDO ENE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1904" y="1403648"/>
            <a:ext cx="1440160" cy="9730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7577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 descr="Recorte de pantall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7743" y="1472880"/>
            <a:ext cx="6176513" cy="4818557"/>
          </a:xfrm>
        </p:spPr>
      </p:pic>
      <p:sp>
        <p:nvSpPr>
          <p:cNvPr id="7" name="CuadroTexto 6"/>
          <p:cNvSpPr txBox="1"/>
          <p:nvPr/>
        </p:nvSpPr>
        <p:spPr>
          <a:xfrm>
            <a:off x="4151784" y="83671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Rubrica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988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1983758" y="2492897"/>
          <a:ext cx="8355484" cy="1407063"/>
        </p:xfrm>
        <a:graphic>
          <a:graphicData uri="http://schemas.openxmlformats.org/drawingml/2006/table">
            <a:tbl>
              <a:tblPr firstRow="1" firstCol="1" bandRow="1"/>
              <a:tblGrid>
                <a:gridCol w="2855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0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87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4511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Campo de Formación Académica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s-MX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Lenguaje y Comunicación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Organizador Curricular 1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Aprendizaje esperado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51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Participación Social</a:t>
                      </a:r>
                      <a:endParaRPr lang="es-E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71450" lvl="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" sz="14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Produce textos para informar algo de interés a la comunidad escolar o a los padres de familia.</a:t>
                      </a:r>
                      <a:endParaRPr lang="es-E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51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Organizador Curricular 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353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Producción e interpretación de una diversidad</a:t>
                      </a:r>
                      <a:r>
                        <a:rPr lang="es-ES" sz="14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de textos cotidianas. </a:t>
                      </a:r>
                      <a:endParaRPr lang="es-E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/>
          </p:nvPr>
        </p:nvGraphicFramePr>
        <p:xfrm>
          <a:off x="1978586" y="4149081"/>
          <a:ext cx="8360657" cy="1081723"/>
        </p:xfrm>
        <a:graphic>
          <a:graphicData uri="http://schemas.openxmlformats.org/drawingml/2006/table">
            <a:tbl>
              <a:tblPr firstRow="1" firstCol="1" bandRow="1"/>
              <a:tblGrid>
                <a:gridCol w="2857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0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Campo de Formación Académica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s-MX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Pensamiento Matemático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Organizador Curricular 1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Aprendizaje esperado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Numero, Algebra y Variación</a:t>
                      </a:r>
                      <a:r>
                        <a:rPr lang="es-ES" sz="14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s-E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71450" lvl="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" sz="14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Identifica algunas relaciones entre monedas de 1,2,5 y 10 en situaciones reales o ficticias de compra y venta</a:t>
                      </a:r>
                      <a:endParaRPr lang="es-E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Organizador Curricular 2</a:t>
                      </a:r>
                      <a:endParaRPr lang="es-E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23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Numero </a:t>
                      </a:r>
                      <a:endParaRPr lang="es-E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847528" y="332657"/>
            <a:ext cx="8491714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MX" sz="14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Prop</a:t>
            </a:r>
            <a:r>
              <a:rPr lang="es-MX" sz="1400" b="1" dirty="0">
                <a:solidFill>
                  <a:prstClr val="black"/>
                </a:solidFill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lang="es-MX" sz="14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sito de la Jornada de Pr</a:t>
            </a:r>
            <a:r>
              <a:rPr lang="es-MX" sz="1400" b="1" dirty="0">
                <a:solidFill>
                  <a:prstClr val="black"/>
                </a:solidFill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lang="es-MX" sz="14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ctica:</a:t>
            </a:r>
            <a:endParaRPr lang="es-E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4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Desarrollar las competencias profesionales por medio de la implementaci</a:t>
            </a:r>
            <a:r>
              <a:rPr lang="es-MX" sz="1400" dirty="0">
                <a:solidFill>
                  <a:prstClr val="black"/>
                </a:solidFill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lang="es-MX" sz="14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n de estrategias pedag</a:t>
            </a:r>
            <a:r>
              <a:rPr lang="es-MX" sz="1400" dirty="0">
                <a:solidFill>
                  <a:prstClr val="black"/>
                </a:solidFill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lang="es-MX" sz="14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gicas que me permitan conocer los saberes previos de los alumnos as</a:t>
            </a:r>
            <a:r>
              <a:rPr lang="es-MX" sz="1400" dirty="0">
                <a:solidFill>
                  <a:prstClr val="black"/>
                </a:solidFill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lang="es-MX" sz="14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como elaborar diagn</a:t>
            </a:r>
            <a:r>
              <a:rPr lang="es-MX" sz="1400" dirty="0">
                <a:solidFill>
                  <a:prstClr val="black"/>
                </a:solidFill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lang="es-MX" sz="14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stico. </a:t>
            </a:r>
            <a:endParaRPr lang="es-E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sz="1400" b="1" dirty="0">
              <a:solidFill>
                <a:prstClr val="black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4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Prop</a:t>
            </a:r>
            <a:r>
              <a:rPr lang="es-MX" sz="1400" b="1" dirty="0">
                <a:solidFill>
                  <a:prstClr val="black"/>
                </a:solidFill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lang="es-MX" sz="14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sito de la Situaci</a:t>
            </a:r>
            <a:r>
              <a:rPr lang="es-MX" sz="1400" b="1" dirty="0">
                <a:solidFill>
                  <a:prstClr val="black"/>
                </a:solidFill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lang="es-MX" sz="14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n Did</a:t>
            </a:r>
            <a:r>
              <a:rPr lang="es-MX" sz="1400" b="1" dirty="0">
                <a:solidFill>
                  <a:prstClr val="black"/>
                </a:solidFill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lang="es-MX" sz="14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ctica:</a:t>
            </a:r>
            <a:endParaRPr lang="es-E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4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Favorecer en los alumnos situaciones de aprendizajes que le permitan reconocer los saberes previos en los diversos campos de formaci</a:t>
            </a:r>
            <a:r>
              <a:rPr lang="es-MX" sz="1400" dirty="0">
                <a:solidFill>
                  <a:prstClr val="black"/>
                </a:solidFill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lang="es-MX" sz="14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n acad</a:t>
            </a:r>
            <a:r>
              <a:rPr lang="es-MX" sz="1400" dirty="0">
                <a:solidFill>
                  <a:prstClr val="black"/>
                </a:solidFill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lang="es-MX" sz="14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mica as</a:t>
            </a:r>
            <a:r>
              <a:rPr lang="es-MX" sz="1400" dirty="0">
                <a:solidFill>
                  <a:prstClr val="black"/>
                </a:solidFill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lang="es-MX" sz="14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como las </a:t>
            </a:r>
            <a:r>
              <a:rPr lang="es-MX" sz="1400" dirty="0">
                <a:solidFill>
                  <a:prstClr val="black"/>
                </a:solidFill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lang="es-MX" sz="14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reas de desarrollo personal y social. </a:t>
            </a:r>
            <a:endParaRPr lang="es-E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4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Nombre Situaci</a:t>
            </a:r>
            <a:r>
              <a:rPr lang="es-MX" sz="1400" b="1" dirty="0">
                <a:solidFill>
                  <a:prstClr val="black"/>
                </a:solidFill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lang="es-MX" sz="14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n Did</a:t>
            </a:r>
            <a:r>
              <a:rPr lang="es-MX" sz="1400" b="1" dirty="0">
                <a:solidFill>
                  <a:prstClr val="black"/>
                </a:solidFill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lang="es-MX" sz="14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ctica:</a:t>
            </a:r>
            <a:r>
              <a:rPr lang="es-MX" sz="14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s-MX" sz="14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Oficios y profesiones. </a:t>
            </a:r>
            <a:endParaRPr lang="es-E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4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Fecha:</a:t>
            </a:r>
            <a:r>
              <a:rPr lang="es-MX" sz="14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Del 14 al 25 de Octubre. </a:t>
            </a:r>
            <a:endParaRPr lang="es-E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/>
          </p:nvPr>
        </p:nvGraphicFramePr>
        <p:xfrm>
          <a:off x="1978586" y="5445224"/>
          <a:ext cx="8360657" cy="1141414"/>
        </p:xfrm>
        <a:graphic>
          <a:graphicData uri="http://schemas.openxmlformats.org/drawingml/2006/table">
            <a:tbl>
              <a:tblPr firstRow="1" firstCol="1" bandRow="1"/>
              <a:tblGrid>
                <a:gridCol w="2835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0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4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Campo de Formación </a:t>
                      </a:r>
                      <a:r>
                        <a:rPr lang="es-MX" sz="14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Académica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itchFamily="49" charset="0"/>
                        <a:buChar char="o"/>
                      </a:pPr>
                      <a:r>
                        <a:rPr lang="es-MX" sz="1400" b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Exploración</a:t>
                      </a:r>
                      <a:r>
                        <a:rPr lang="es-MX" sz="1400" b="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y comprensión del mundo natural y social</a:t>
                      </a:r>
                      <a:endParaRPr lang="es-E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Organizador Curricular 1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Aprendizaje esperado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Cultura y Vida social </a:t>
                      </a:r>
                      <a:endParaRPr lang="es-E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" sz="14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Conoce en que consisten las actividades productivas de su familia y aporte a la localidad </a:t>
                      </a:r>
                      <a:endParaRPr lang="es-E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Organizador Curricular 2</a:t>
                      </a:r>
                      <a:endParaRPr lang="es-ES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23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Interacciones con el entorno social. </a:t>
                      </a:r>
                      <a:endParaRPr lang="es-E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302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/>
          </p:nvPr>
        </p:nvGraphicFramePr>
        <p:xfrm>
          <a:off x="1919537" y="1052737"/>
          <a:ext cx="8360657" cy="1508443"/>
        </p:xfrm>
        <a:graphic>
          <a:graphicData uri="http://schemas.openxmlformats.org/drawingml/2006/table">
            <a:tbl>
              <a:tblPr firstRow="1" firstCol="1" bandRow="1"/>
              <a:tblGrid>
                <a:gridCol w="2857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0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Área</a:t>
                      </a:r>
                      <a:r>
                        <a:rPr lang="es-MX" sz="1400" b="1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de Desarrollo Personal y Social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Educacion Socioemocional </a:t>
                      </a:r>
                      <a:endParaRPr lang="es-ES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Organizador Curricular 1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Aprendizaje esperado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38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Colaboración</a:t>
                      </a:r>
                      <a:r>
                        <a:rPr lang="es-ES" sz="14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s-E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71450" lvl="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ES" sz="14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Habla</a:t>
                      </a:r>
                      <a:r>
                        <a:rPr lang="es-ES" sz="14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sobre sus conductas y las de sus compañeros, explica las consecuencias de sus actos y reflexión ante situaciones de desacuerdo. </a:t>
                      </a:r>
                    </a:p>
                    <a:p>
                      <a:pPr marL="171450" lvl="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Organizador Curricular 2</a:t>
                      </a:r>
                      <a:endParaRPr lang="es-E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23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Inclusión</a:t>
                      </a:r>
                      <a:r>
                        <a:rPr lang="es-ES" sz="14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s-E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9251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/>
          </p:nvPr>
        </p:nvGraphicFramePr>
        <p:xfrm>
          <a:off x="1991545" y="1124745"/>
          <a:ext cx="8424937" cy="453768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71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23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1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86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2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81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203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Hora</a:t>
                      </a:r>
                      <a:endParaRPr lang="es-ES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Lunes</a:t>
                      </a:r>
                      <a:endParaRPr lang="es-ES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Martes</a:t>
                      </a:r>
                      <a:endParaRPr lang="es-ES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Miércoles</a:t>
                      </a:r>
                      <a:endParaRPr lang="es-ES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Jueves</a:t>
                      </a:r>
                      <a:endParaRPr lang="es-ES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Viernes</a:t>
                      </a:r>
                      <a:endParaRPr lang="es-ES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75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9:00 a 9:30 </a:t>
                      </a:r>
                      <a:endParaRPr lang="es-E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Honores a la bandera.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Valor semanal </a:t>
                      </a:r>
                      <a:endParaRPr lang="es-E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Un</a:t>
                      </a:r>
                      <a:r>
                        <a:rPr lang="es-ES" sz="16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valor a cada moneda. </a:t>
                      </a:r>
                      <a:endParaRPr lang="es-E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Ensayo</a:t>
                      </a:r>
                      <a:r>
                        <a:rPr lang="es-ES" sz="16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General </a:t>
                      </a:r>
                      <a:endParaRPr lang="es-E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¿Qué</a:t>
                      </a:r>
                      <a:r>
                        <a:rPr lang="es-MX" sz="1600" baseline="0" dirty="0" smtClean="0">
                          <a:latin typeface="Arial" pitchFamily="34" charset="0"/>
                          <a:cs typeface="Arial" pitchFamily="34" charset="0"/>
                        </a:rPr>
                        <a:t> es lo que uso?</a:t>
                      </a:r>
                      <a:endParaRPr lang="es-ES_tradnl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Kermés</a:t>
                      </a:r>
                      <a:r>
                        <a:rPr lang="es-ES" sz="16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s-E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439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  <a:latin typeface="Arial" pitchFamily="34" charset="0"/>
                          <a:cs typeface="Arial" pitchFamily="34" charset="0"/>
                        </a:rPr>
                        <a:t>9:30 a 10:00 </a:t>
                      </a:r>
                      <a:endParaRPr lang="es-ES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Acuerdos dentro del grupo </a:t>
                      </a:r>
                      <a:endParaRPr lang="es-E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¿Qué</a:t>
                      </a:r>
                      <a:r>
                        <a:rPr lang="es-ES" sz="16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hace mi papá/mamá?</a:t>
                      </a:r>
                      <a:endParaRPr lang="es-E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E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ES_tradnl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E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663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  <a:latin typeface="Arial" pitchFamily="34" charset="0"/>
                          <a:cs typeface="Arial" pitchFamily="34" charset="0"/>
                        </a:rPr>
                        <a:t>10:00 a 10:30</a:t>
                      </a:r>
                      <a:endParaRPr lang="es-ES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Educación Física</a:t>
                      </a:r>
                      <a:endParaRPr lang="es-E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¿Qué</a:t>
                      </a:r>
                      <a:r>
                        <a:rPr lang="es-ES" sz="16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pasa si lo hago? </a:t>
                      </a:r>
                      <a:endParaRPr lang="es-E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E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itchFamily="34" charset="0"/>
                          <a:cs typeface="Arial" pitchFamily="34" charset="0"/>
                        </a:rPr>
                        <a:t>Busco y escribo. </a:t>
                      </a:r>
                      <a:endParaRPr lang="es-ES_tradnl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E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03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  <a:latin typeface="Arial" pitchFamily="34" charset="0"/>
                          <a:cs typeface="Arial" pitchFamily="34" charset="0"/>
                        </a:rPr>
                        <a:t>10:30 a 11:00</a:t>
                      </a:r>
                      <a:endParaRPr lang="es-ES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Receso</a:t>
                      </a:r>
                      <a:endParaRPr lang="es-E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  <a:latin typeface="Arial" pitchFamily="34" charset="0"/>
                          <a:cs typeface="Arial" pitchFamily="34" charset="0"/>
                        </a:rPr>
                        <a:t>Receso</a:t>
                      </a:r>
                      <a:endParaRPr lang="es-ES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Receso </a:t>
                      </a:r>
                      <a:endParaRPr lang="es-E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Receso </a:t>
                      </a:r>
                      <a:endParaRPr lang="es-E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E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75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  <a:latin typeface="Arial" pitchFamily="34" charset="0"/>
                          <a:cs typeface="Arial" pitchFamily="34" charset="0"/>
                        </a:rPr>
                        <a:t>11:00 a 11:30</a:t>
                      </a:r>
                      <a:endParaRPr lang="es-ES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¿Qué</a:t>
                      </a:r>
                      <a:r>
                        <a:rPr lang="es-ES" sz="16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significan mis colores? </a:t>
                      </a:r>
                      <a:r>
                        <a:rPr lang="es-ES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s-E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Hagamos</a:t>
                      </a:r>
                      <a:r>
                        <a:rPr lang="es-ES" sz="16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una invitación. </a:t>
                      </a:r>
                      <a:endParaRPr lang="es-E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Escribiendo</a:t>
                      </a:r>
                      <a:r>
                        <a:rPr lang="es-ES" sz="16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un recado. </a:t>
                      </a:r>
                      <a:endParaRPr lang="es-E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¿Qué quiero ser de grande? </a:t>
                      </a:r>
                      <a:endParaRPr lang="es-E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E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75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  <a:latin typeface="Arial" pitchFamily="34" charset="0"/>
                          <a:cs typeface="Arial" pitchFamily="34" charset="0"/>
                        </a:rPr>
                        <a:t>11:30 a 12:00</a:t>
                      </a:r>
                      <a:endParaRPr lang="es-ES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Educación Artística</a:t>
                      </a:r>
                      <a:endParaRPr lang="es-E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Compremos</a:t>
                      </a:r>
                      <a:r>
                        <a:rPr lang="es-ES" sz="16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algo. </a:t>
                      </a:r>
                      <a:endParaRPr lang="es-E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Paguemos</a:t>
                      </a:r>
                      <a:r>
                        <a:rPr lang="es-ES" sz="16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con pesos. </a:t>
                      </a:r>
                      <a:endParaRPr lang="es-ES" sz="16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ES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Ficha informática. </a:t>
                      </a:r>
                      <a:endParaRPr lang="es-ES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s-MX" sz="14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35560" y="602486"/>
            <a:ext cx="26642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MX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Cronograma Semanal</a:t>
            </a:r>
            <a:endParaRPr lang="es-MX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773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1919537" y="1052737"/>
          <a:ext cx="8301607" cy="5153533"/>
        </p:xfrm>
        <a:graphic>
          <a:graphicData uri="http://schemas.openxmlformats.org/drawingml/2006/table">
            <a:tbl>
              <a:tblPr firstRow="1" firstCol="1" bandRow="1"/>
              <a:tblGrid>
                <a:gridCol w="1035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8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7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4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21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Momentos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Actividades, Organización y Consignas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Recursos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Día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Aprendizaje Esperado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1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Inicio </a:t>
                      </a:r>
                      <a:endParaRPr lang="es-ES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Valor Semanal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Inicio: Escucha y responde cuestionamientos: ¿qué es un valor?¿de</a:t>
                      </a:r>
                      <a:r>
                        <a:rPr lang="es-ES" sz="1200" b="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qué tratan?¿quién los enseña?</a:t>
                      </a:r>
                      <a:endParaRPr lang="es-ES" sz="1200" b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Desarrollo: Escucha breve explicación de que son los valores y</a:t>
                      </a:r>
                      <a:r>
                        <a:rPr lang="es-ES" sz="1200" b="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un ejemplo de ellos. </a:t>
                      </a:r>
                      <a:endParaRPr lang="es-ES" sz="1200" b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Cierre: Habla</a:t>
                      </a:r>
                      <a:r>
                        <a:rPr lang="es-ES" sz="1200" b="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sobre sus conductas y las de sus compañeros y explica las consecuencias de sus actos.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="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1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Acuerdos dentro del grupo.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Inicio: Escucha y responde cuestionamientos: ¿qué es un acuerdo?¿para qué sirven?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="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Desarrollo: Establece de manera grupal acuerdos de convivencia.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Cierre: </a:t>
                      </a: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Habla</a:t>
                      </a:r>
                      <a:r>
                        <a:rPr lang="es-ES" sz="12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sobre sus conductas y las de sus compañeros, explica las consecuencias de sus actos y reflexión ante situaciones de desacuerdo.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r>
                        <a:rPr lang="es-MX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¿Qué significan mis colores?</a:t>
                      </a:r>
                      <a:endParaRPr lang="es-ES_tradnl" sz="120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Inicio: Escucha y responde cuestionamientos: ¿qué se celebra hoy?¿qué colores tiene la bandera?</a:t>
                      </a:r>
                      <a:endParaRPr lang="es-ES_tradnl" sz="120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Desarrollo: Escucha breve explicación del significado de los colores de la bandera. </a:t>
                      </a:r>
                      <a:endParaRPr lang="es-ES_tradnl" sz="120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Cierre: Produce un texto para informar algo. </a:t>
                      </a:r>
                      <a:endParaRPr lang="es-ES_tradnl" sz="120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Imagen representativa</a:t>
                      </a:r>
                      <a:r>
                        <a:rPr lang="es-ES" sz="12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de valores.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Carteles con acuerdos.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Hojas de maquina y lápices. </a:t>
                      </a:r>
                      <a:endParaRPr lang="es-E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953" marR="66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Lunes</a:t>
                      </a:r>
                      <a:r>
                        <a:rPr lang="es-ES" sz="12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s-E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953" marR="66953" marT="0" marB="0" vert="wordArt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Habla</a:t>
                      </a:r>
                      <a:r>
                        <a:rPr lang="es-ES" sz="12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sobre sus conductas y las de sus compañeros, explica las consecuencias de sus actos y reflexión ante situaciones de desacuerdo.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Produce textos para informar algo de interés a la comunidad escolar o a los padres de familia.</a:t>
                      </a:r>
                      <a:endParaRPr lang="es-ES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53" marR="66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31504" y="533027"/>
            <a:ext cx="35283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14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Secuencia de Situaci</a:t>
            </a:r>
            <a:r>
              <a:rPr lang="es-MX" sz="1400" b="1" dirty="0">
                <a:solidFill>
                  <a:prstClr val="black"/>
                </a:solidFill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lang="es-MX" sz="14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n Did</a:t>
            </a:r>
            <a:r>
              <a:rPr lang="es-MX" sz="1400" b="1" dirty="0">
                <a:solidFill>
                  <a:prstClr val="black"/>
                </a:solidFill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lang="es-MX" sz="14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ctica</a:t>
            </a:r>
            <a:endParaRPr lang="es-E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550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1703512" y="188641"/>
          <a:ext cx="8784976" cy="6554446"/>
        </p:xfrm>
        <a:graphic>
          <a:graphicData uri="http://schemas.openxmlformats.org/drawingml/2006/table">
            <a:tbl>
              <a:tblPr firstRow="1" firstCol="1" bandRow="1"/>
              <a:tblGrid>
                <a:gridCol w="1095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8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46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7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98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48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Momentos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Actividades, Organización y Consignas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Recursos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Día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Aprendizaje Esperado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788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Desarrollo </a:t>
                      </a:r>
                      <a:endParaRPr lang="es-ES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Un valor a cada moneda. </a:t>
                      </a:r>
                      <a:endParaRPr lang="es-ES_tradnl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Inicio: Escucha y responde cuestionamientos: ¿cuáles monedas hay? ¿cuánto valen?¿para qué las usamos? </a:t>
                      </a:r>
                      <a:endParaRPr lang="es-ES_tradnl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Desarrollo: Socializa las respuestas de manera grupal. Escucha indicaciones. </a:t>
                      </a:r>
                      <a:endParaRPr lang="es-ES_tradnl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Cierre: Identifica relación entre monedas de $1, $2, $5 y $10.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¿Qué hace mi papá/mamá?</a:t>
                      </a:r>
                      <a:endParaRPr lang="es-ES_tradnl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Inicio: Escucha y responde cuestionamientos: ¿dónde trabajan sus papas?¿qué hacen sus papas en su trabajo?</a:t>
                      </a:r>
                      <a:endParaRPr lang="es-ES_tradnl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Desarrollo: Socializa de manera grupal el oficio o profesión a la que se dedican sus papas con apoyo de imágenes. </a:t>
                      </a:r>
                      <a:endParaRPr lang="es-ES_tradnl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Cierre: Conoce en qué consisten las actividades productivas de los padres de familia de sus compañeros.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b="1" i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¿Qué</a:t>
                      </a:r>
                      <a:r>
                        <a:rPr lang="es-MX" sz="1200" b="1" i="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pasa si lo hago?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Inicio: Presta atención y responde: ¿qué le paso?¿por qué creen que le paso?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Desarrollo: Socializa experiencias propias.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Cierre: </a:t>
                      </a: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Habla</a:t>
                      </a:r>
                      <a:r>
                        <a:rPr lang="es-ES" sz="12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sobre sus conductas y las de sus compañeros, explica las consecuencias de sus actos y reflexión ante situaciones de desacuerdo. </a:t>
                      </a:r>
                      <a:endParaRPr lang="es-MX" sz="1200" dirty="0" smtClean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Hagamos una invitación.</a:t>
                      </a:r>
                      <a:endParaRPr lang="es-ES_tradnl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Inicio: Escucha y responde cuestionamientos: ¿qué es una invitación? ¿para qué nos sirve? </a:t>
                      </a:r>
                      <a:endParaRPr lang="es-ES_tradnl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Desarrollo: Escucha instrucciones y recibe material de trabajo. </a:t>
                      </a:r>
                      <a:endParaRPr lang="es-ES_tradnl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Cierre: Produce un texto para informar algo a los padres de familia. </a:t>
                      </a:r>
                      <a:endParaRPr lang="es-ES_tradnl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Hoja de trabajo y colores.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Carteles con imágenes de oficios y profesiones.</a:t>
                      </a:r>
                      <a:r>
                        <a:rPr lang="es-ES" sz="12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Imágenes de accidentes.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Plantilla de una invitación. </a:t>
                      </a:r>
                      <a:endParaRPr lang="es-E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953" marR="66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Martes </a:t>
                      </a:r>
                      <a:endParaRPr lang="es-E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953" marR="66953" marT="0" marB="0" vert="wordArt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Identifica algunas relaciones entre monedas de 1,2,5 y 10 en situaciones reales o ficticias de compra y venta</a:t>
                      </a: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s-ES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Conoce en que consisten las actividades productivas de su familia y aporte a la localidad 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lang="es-ES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Habla</a:t>
                      </a:r>
                      <a:r>
                        <a:rPr lang="es-ES" sz="12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sobre sus conductas y las de sus compañeros, explica las consecuencias de sus actos y reflexión ante situaciones de desacuerdo.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ES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Produce textos para informar algo de interés a la comunidad escolar o a los padres de familia.</a:t>
                      </a:r>
                    </a:p>
                  </a:txBody>
                  <a:tcPr marL="66953" marR="66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683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1847529" y="260649"/>
          <a:ext cx="8301607" cy="6491605"/>
        </p:xfrm>
        <a:graphic>
          <a:graphicData uri="http://schemas.openxmlformats.org/drawingml/2006/table">
            <a:tbl>
              <a:tblPr firstRow="1" firstCol="1" bandRow="1"/>
              <a:tblGrid>
                <a:gridCol w="1035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8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7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4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21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Momentos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Actividades, Organización y Consignas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Recursos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Día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Aprendizaje Esperado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1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Desarrollo </a:t>
                      </a:r>
                      <a:endParaRPr lang="es-E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MX" sz="1200" b="1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s-MX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Compremos cosas.</a:t>
                      </a:r>
                      <a:endParaRPr lang="es-ES_tradnl" sz="120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Inicio: Escucha y responde cuestionamientos.</a:t>
                      </a:r>
                      <a:endParaRPr lang="es-ES_tradnl" sz="120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Desarrollo: Escucha indicaciones y recibe material de trabajo.</a:t>
                      </a:r>
                      <a:endParaRPr lang="es-ES_tradnl" sz="120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Cierre: Identifica la relación de las monedas de $1, $2, $5 y $10 en situaciones de compra y venta</a:t>
                      </a:r>
                    </a:p>
                    <a:p>
                      <a:endParaRPr lang="es-MX" sz="120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s-MX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Escribiendo un recado.</a:t>
                      </a:r>
                      <a:endParaRPr lang="es-ES_tradnl" sz="120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Inicio: Escucha y responde cuestionamientos: ¿qué es un recado? ¿para qué sirven?¿quién ha escrito uno? </a:t>
                      </a:r>
                      <a:endParaRPr lang="es-ES_tradnl" sz="120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Desarrollo: Escucha instrucciones y recibe material de trabajo. </a:t>
                      </a:r>
                      <a:endParaRPr lang="es-ES_tradnl" sz="120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Cierre: Produce un texto para informar algo. </a:t>
                      </a:r>
                      <a:endParaRPr lang="es-ES_tradnl" sz="120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es-MX" sz="120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Paguemos con pesos.</a:t>
                      </a:r>
                      <a:endParaRPr lang="es-ES_tradnl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Inicio: escucha y responde cuestionamientos: ¿qué cosas pueden comprar con una moneda de $1? </a:t>
                      </a:r>
                      <a:endParaRPr lang="es-ES_tradnl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Desarrollo: Escucha indicaciones y recibe material de trabajo. </a:t>
                      </a:r>
                      <a:endParaRPr lang="es-ES_tradnl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Cierre: Identifica la relación entre monedas de $1 en situaciones ficticias de compra y venta. </a:t>
                      </a:r>
                      <a:endParaRPr lang="es-ES_tradnl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es-MX" sz="120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s-MX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¿Qué es lo que uso?</a:t>
                      </a:r>
                      <a:endParaRPr lang="es-ES_tradnl" sz="120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Inicio: Escucha y responde cuestionamientos: ¿quién de sus papás trabaja en fábrica?</a:t>
                      </a:r>
                      <a:endParaRPr lang="es-ES_tradnl" sz="120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Desarrollo: Escucha indicaciones y recibe material de trabajo. </a:t>
                      </a:r>
                      <a:endParaRPr lang="es-ES_tradnl" sz="120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Cierre: Conoce en qué consisten las actividades productivas de los padres de familia de sus compañeros.</a:t>
                      </a:r>
                    </a:p>
                    <a:p>
                      <a:endParaRPr lang="es-MX" sz="120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Monedas de $1, $2, $5 y $10.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Productos</a:t>
                      </a:r>
                      <a:r>
                        <a:rPr lang="es-ES" sz="12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de tienda.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Hojas de maquina y lápiz.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Hoja de trabajo, colores y lápiz.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Imágenes de oficios y profesiones así como utensilios que utilizan.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53" marR="66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Miércoles </a:t>
                      </a:r>
                      <a:endParaRPr lang="es-E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953" marR="66953" marT="0" marB="0" vert="wordArt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Identifica algunas relaciones entre monedas de 1,2,5 y 10 en situaciones reales o ficticias de compra y venta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Produce textos para informar algo de interés a la comunidad escolar o a los padres de familia.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Identifica algunas relaciones entre monedas de 1,2,5 y 10 en situaciones reales o ficticias de compra y venta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ES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Conoce en que consisten las actividades productivas de su familia y aporte a la localidad </a:t>
                      </a:r>
                    </a:p>
                  </a:txBody>
                  <a:tcPr marL="66953" marR="66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0832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1775521" y="188640"/>
          <a:ext cx="8445623" cy="6525344"/>
        </p:xfrm>
        <a:graphic>
          <a:graphicData uri="http://schemas.openxmlformats.org/drawingml/2006/table">
            <a:tbl>
              <a:tblPr firstRow="1" firstCol="1" bandRow="1"/>
              <a:tblGrid>
                <a:gridCol w="1053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3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0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4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29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16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Momentos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Actividades, Organización y Consignas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Recursos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Día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Aprendizaje Esperado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3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Cierre </a:t>
                      </a:r>
                      <a:endParaRPr lang="es-ES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Busco y escribo.</a:t>
                      </a:r>
                      <a:endParaRPr lang="es-ES_tradnl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Inicio: Escucha y responde cuestionamientos: ¿qué palabras comienzan con la letra de su nombre? </a:t>
                      </a:r>
                      <a:endParaRPr lang="es-ES_tradnl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Desarrollo: Presta atención a la escritura de palabras de dos silabas: papá, mamá, bebé. </a:t>
                      </a:r>
                      <a:endParaRPr lang="es-ES_tradnl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Cierre: Produce un texto para informar cómo se escribe algo.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Los</a:t>
                      </a:r>
                      <a:r>
                        <a:rPr lang="es-MX" sz="1200" b="1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niños que no obedecían reglas.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Inicio: Escucha y responde cuestionamientos: ¿qué son las reglas? ¿para qué sirven?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Desarrollo: Presta atención al video </a:t>
                      </a:r>
                      <a:r>
                        <a:rPr lang="es-ES_tradnl" sz="1200" dirty="0" smtClean="0">
                          <a:hlinkClick r:id="rId2"/>
                        </a:rPr>
                        <a:t>https://www.youtube.com/watch?v=hH0J8cTaCLQ</a:t>
                      </a:r>
                      <a:endParaRPr lang="es-MX" sz="1200" baseline="0" dirty="0" smtClean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aseline="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Cierre: </a:t>
                      </a: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Habla</a:t>
                      </a:r>
                      <a:r>
                        <a:rPr lang="es-ES" sz="12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sobre sus conductas y las de sus compañeros, explica las consecuencias de sus actos y reflexión ante situaciones de desacuerdo. </a:t>
                      </a:r>
                      <a:endParaRPr lang="es-MX" sz="1200" baseline="0" dirty="0" smtClean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¿Qué quiero ser de grande? </a:t>
                      </a:r>
                      <a:endParaRPr lang="es-ES_tradnl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Inicio: Observa las imágenes sobre el oficio y </a:t>
                      </a:r>
                      <a:r>
                        <a:rPr lang="es-ES_tradnl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responde los cuestionamientos (¿conocen este oficio?, ¿</a:t>
                      </a:r>
                      <a:r>
                        <a:rPr lang="fr-FR" sz="1200" dirty="0" err="1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qué</a:t>
                      </a:r>
                      <a:r>
                        <a:rPr lang="es-ES_tradnl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es?¿</a:t>
                      </a:r>
                      <a:r>
                        <a:rPr lang="fr-FR" sz="1200" dirty="0" err="1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qué</a:t>
                      </a:r>
                      <a:r>
                        <a:rPr lang="es-ES_tradnl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 hace?). </a:t>
                      </a:r>
                      <a:endParaRPr lang="es-ES_tradnl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Desarrollo: </a:t>
                      </a:r>
                      <a:r>
                        <a:rPr lang="es-ES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Conoce en qué consisten las actividades productivas de su familia y aporte a la localidad </a:t>
                      </a:r>
                      <a:endParaRPr lang="es-ES_tradnl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Cierre: Dibuja la profesión que le gustaría ejercer en un futuro.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s-MX" sz="1100" dirty="0" smtClean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r>
                        <a:rPr lang="es-MX" sz="1200" b="1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Ficha informática.</a:t>
                      </a:r>
                      <a:endParaRPr lang="es-ES_tradnl" sz="120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Inicio: Aprecia la imagen y responde: ¿qué es? ¿para qué sirve?</a:t>
                      </a:r>
                      <a:endParaRPr lang="es-ES_tradnl" sz="120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Desarrollo: Escucha indicaciones y recibe material de trabajo. </a:t>
                      </a:r>
                      <a:endParaRPr lang="es-ES_tradnl" sz="1200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Cierre: Produce un texto para informar algo. </a:t>
                      </a:r>
                      <a:endParaRPr lang="es-ES_tradnl" sz="105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6953" marR="66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Hoja</a:t>
                      </a:r>
                      <a:r>
                        <a:rPr lang="es-ES" sz="12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de trabajo y lápiz.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Cañón, bocinas.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Hojas de maquina, colores, imágenes de oficios y profesiones.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2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2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Formato de ficha informática de una profesión. </a:t>
                      </a:r>
                    </a:p>
                  </a:txBody>
                  <a:tcPr marL="66953" marR="66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Jueves</a:t>
                      </a:r>
                      <a:r>
                        <a:rPr lang="es-ES" sz="12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s-E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953" marR="66953" marT="0" marB="0" vert="wordArt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Produce textos para informar algo de interés a la comunidad escolar o a los padres de familia.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Habla</a:t>
                      </a:r>
                      <a:r>
                        <a:rPr lang="es-ES" sz="12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sobre sus conductas y las de sus compañeros, explica las consecuencias de sus actos y reflexión ante situaciones de desacuerdo. </a:t>
                      </a:r>
                      <a:endParaRPr lang="es-ES" sz="12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Identifica algunas relaciones entre monedas de 1,2,5 y 10 en situaciones reales o ficticias de compra y venta</a:t>
                      </a:r>
                      <a:endParaRPr lang="es-ES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s-ES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E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Conoce en que consisten las actividades productivas de su familia y aporte a la localidad </a:t>
                      </a:r>
                    </a:p>
                  </a:txBody>
                  <a:tcPr marL="66953" marR="66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004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2149475" y="2731135"/>
          <a:ext cx="7891780" cy="1497330"/>
        </p:xfrm>
        <a:graphic>
          <a:graphicData uri="http://schemas.openxmlformats.org/drawingml/2006/table">
            <a:tbl>
              <a:tblPr firstRow="1" firstCol="1" bandRow="1"/>
              <a:tblGrid>
                <a:gridCol w="7891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973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ADECUACIONES CURRICULARES:</a:t>
                      </a:r>
                      <a:endParaRPr lang="es-ES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/>
          </p:nvPr>
        </p:nvGraphicFramePr>
        <p:xfrm>
          <a:off x="2149475" y="620688"/>
          <a:ext cx="7891780" cy="1682242"/>
        </p:xfrm>
        <a:graphic>
          <a:graphicData uri="http://schemas.openxmlformats.org/drawingml/2006/table">
            <a:tbl>
              <a:tblPr firstRow="1" firstCol="1" bandRow="1"/>
              <a:tblGrid>
                <a:gridCol w="7891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b="1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OBSERVACIONES:</a:t>
                      </a:r>
                      <a:endParaRPr lang="es-ES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3 Cuadro de texto"/>
          <p:cNvSpPr txBox="1"/>
          <p:nvPr/>
        </p:nvSpPr>
        <p:spPr>
          <a:xfrm>
            <a:off x="3384551" y="8407400"/>
            <a:ext cx="2208213" cy="48736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Sandra Monserrat Mendoza Mendez</a:t>
            </a:r>
            <a:endParaRPr lang="es-ES" sz="110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7" name="4 Cuadro de texto"/>
          <p:cNvSpPr txBox="1"/>
          <p:nvPr/>
        </p:nvSpPr>
        <p:spPr>
          <a:xfrm>
            <a:off x="6223001" y="9144000"/>
            <a:ext cx="2124075" cy="5683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Isabel del Carmen Aguirre Ramos</a:t>
            </a:r>
            <a:endParaRPr lang="es-ES" sz="110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8" name="5 Cuadro de texto"/>
          <p:cNvSpPr txBox="1"/>
          <p:nvPr/>
        </p:nvSpPr>
        <p:spPr>
          <a:xfrm>
            <a:off x="9178925" y="8407400"/>
            <a:ext cx="1900238" cy="53498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Perla  Marybel Guzman Garza</a:t>
            </a:r>
            <a:endParaRPr lang="es-ES" sz="110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279577" y="4944452"/>
            <a:ext cx="8648137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MX" sz="12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 _____________________________                                                                        __________________________</a:t>
            </a:r>
            <a:endParaRPr lang="es-E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2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FIRMA DEL ESTUDIANTE NORMALISTA                                                               FIRMA DEL PROFESOR  TITULAR  </a:t>
            </a:r>
            <a:endParaRPr lang="es-E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149475" y="5559036"/>
            <a:ext cx="7979569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sz="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s-E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2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_____________________________</a:t>
            </a:r>
            <a:endParaRPr lang="es-E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2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FIRMA DEL DOCENTE DE LA NORMAL </a:t>
            </a:r>
            <a:endParaRPr lang="es-E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149476" y="3980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31068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9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1627</Words>
  <Application>Microsoft Office PowerPoint</Application>
  <PresentationFormat>Panorámica</PresentationFormat>
  <Paragraphs>326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9</vt:i4>
      </vt:variant>
      <vt:variant>
        <vt:lpstr>Títulos de diapositiva</vt:lpstr>
      </vt:variant>
      <vt:variant>
        <vt:i4>10</vt:i4>
      </vt:variant>
    </vt:vector>
  </HeadingPairs>
  <TitlesOfParts>
    <vt:vector size="23" baseType="lpstr">
      <vt:lpstr>Arial</vt:lpstr>
      <vt:lpstr>Calibri</vt:lpstr>
      <vt:lpstr>Courier New</vt:lpstr>
      <vt:lpstr>Times New Roman</vt:lpstr>
      <vt:lpstr>1_Tema de Office</vt:lpstr>
      <vt:lpstr>2_Tema de Office</vt:lpstr>
      <vt:lpstr>3_Tema de Office</vt:lpstr>
      <vt:lpstr>4_Tema de Office</vt:lpstr>
      <vt:lpstr>5_Tema de Office</vt:lpstr>
      <vt:lpstr>6_Tema de Office</vt:lpstr>
      <vt:lpstr>7_Tema de Office</vt:lpstr>
      <vt:lpstr>8_Tema de Office</vt:lpstr>
      <vt:lpstr>9_Tema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1</cp:revision>
  <dcterms:created xsi:type="dcterms:W3CDTF">2020-05-18T16:37:03Z</dcterms:created>
  <dcterms:modified xsi:type="dcterms:W3CDTF">2020-05-18T16:37:36Z</dcterms:modified>
</cp:coreProperties>
</file>