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6" r:id="rId4"/>
    <p:sldId id="259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7" r:id="rId13"/>
    <p:sldId id="286" r:id="rId14"/>
    <p:sldId id="263" r:id="rId15"/>
  </p:sldIdLst>
  <p:sldSz cx="9144000" cy="6858000" type="letter"/>
  <p:notesSz cx="9144000" cy="6858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53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D213-CACF-4643-861C-6AB7713576FA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C66E-CE1D-4F2D-AFC7-C26ABEB6D0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5080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D213-CACF-4643-861C-6AB7713576FA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C66E-CE1D-4F2D-AFC7-C26ABEB6D0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084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D213-CACF-4643-861C-6AB7713576FA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C66E-CE1D-4F2D-AFC7-C26ABEB6D0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8002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D213-CACF-4643-861C-6AB7713576FA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C66E-CE1D-4F2D-AFC7-C26ABEB6D0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7004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D213-CACF-4643-861C-6AB7713576FA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C66E-CE1D-4F2D-AFC7-C26ABEB6D0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793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D213-CACF-4643-861C-6AB7713576FA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C66E-CE1D-4F2D-AFC7-C26ABEB6D0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937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D213-CACF-4643-861C-6AB7713576FA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C66E-CE1D-4F2D-AFC7-C26ABEB6D0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9960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D213-CACF-4643-861C-6AB7713576FA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C66E-CE1D-4F2D-AFC7-C26ABEB6D0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756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D213-CACF-4643-861C-6AB7713576FA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C66E-CE1D-4F2D-AFC7-C26ABEB6D0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7930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D213-CACF-4643-861C-6AB7713576FA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C66E-CE1D-4F2D-AFC7-C26ABEB6D0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2261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D213-CACF-4643-861C-6AB7713576FA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C66E-CE1D-4F2D-AFC7-C26ABEB6D0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5181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ED213-CACF-4643-861C-6AB7713576FA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FC66E-CE1D-4F2D-AFC7-C26ABEB6D0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5596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3013656" y="-12880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2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96834" y="745748"/>
            <a:ext cx="7563395" cy="514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s-MX" altLang="es-MX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MX" altLang="es-MX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lang="es-MX" altLang="es-MX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 DEL</a:t>
            </a:r>
            <a:endParaRPr lang="es-MX" altLang="es-MX" sz="1600" dirty="0"/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ESTADO DE COAHUILA DE ZARAGOZA</a:t>
            </a:r>
            <a:endParaRPr lang="es-MX" altLang="es-MX" sz="1600" dirty="0"/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del Alumno Practicante: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Alejandra Abigail </a:t>
            </a:r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Bustos Guti</a:t>
            </a:r>
            <a:r>
              <a:rPr lang="es-MX" altLang="es-MX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rrez</a:t>
            </a:r>
            <a:endParaRPr lang="es-MX" altLang="es-MX" sz="1600" dirty="0"/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Grado: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        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Secci</a:t>
            </a:r>
            <a:r>
              <a:rPr lang="es-MX" altLang="es-MX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       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es-MX" altLang="es-MX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mero de Lista: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</a:t>
            </a:r>
            <a:endParaRPr lang="es-MX" altLang="es-MX" sz="1600" dirty="0"/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Instituci</a:t>
            </a:r>
            <a:r>
              <a:rPr lang="es-MX" altLang="es-MX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de Pr</a:t>
            </a:r>
            <a:r>
              <a:rPr lang="es-MX" altLang="es-MX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Jard</a:t>
            </a:r>
            <a:r>
              <a:rPr lang="es-MX" altLang="es-MX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de ni</a:t>
            </a:r>
            <a:r>
              <a:rPr lang="es-MX" altLang="es-MX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 Victoria </a:t>
            </a:r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Garza Villareal </a:t>
            </a:r>
            <a:endParaRPr lang="es-MX" altLang="es-MX" sz="1600" dirty="0"/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Clave: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05EJN0056C            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Zona Escolar: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105</a:t>
            </a:r>
            <a:endParaRPr lang="es-MX" altLang="es-MX" sz="1600" dirty="0"/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Grado en el que realiza su pr</a:t>
            </a:r>
            <a:r>
              <a:rPr lang="es-MX" altLang="es-MX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 </a:t>
            </a:r>
            <a:r>
              <a:rPr lang="es-MX" altLang="es-MX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s-MX" altLang="es-MX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es-MX" altLang="es-MX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MX" altLang="es-MX" sz="1600" dirty="0"/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del Educador(a) Titular: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Karla Gabriela </a:t>
            </a:r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</a:t>
            </a:r>
            <a:r>
              <a:rPr lang="es-MX" altLang="es-MX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de la Rosa </a:t>
            </a:r>
            <a:endParaRPr lang="es-MX" altLang="es-MX" sz="1600" dirty="0"/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Total de ni</a:t>
            </a:r>
            <a:r>
              <a:rPr lang="es-MX" altLang="es-MX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25          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</a:t>
            </a:r>
            <a:r>
              <a:rPr lang="es-MX" altLang="es-MX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os: 6         Ni</a:t>
            </a:r>
            <a:r>
              <a:rPr lang="es-MX" altLang="es-MX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as: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</a:t>
            </a:r>
            <a:endParaRPr lang="es-MX" altLang="es-MX" sz="1600" dirty="0"/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Periodo de Pr</a:t>
            </a:r>
            <a:r>
              <a:rPr lang="es-MX" altLang="es-MX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</a:t>
            </a:r>
            <a:r>
              <a:rPr lang="es-MX" altLang="es-MX" sz="16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25 de mayo al 5 de junio del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2020</a:t>
            </a:r>
            <a:endParaRPr lang="es-MX" altLang="es-MX" sz="1600" dirty="0"/>
          </a:p>
        </p:txBody>
      </p:sp>
    </p:spTree>
    <p:extLst>
      <p:ext uri="{BB962C8B-B14F-4D97-AF65-F5344CB8AC3E}">
        <p14:creationId xmlns:p14="http://schemas.microsoft.com/office/powerpoint/2010/main" val="2893083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2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3013656" y="-12880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264860" y="312311"/>
            <a:ext cx="8597347" cy="62204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497984"/>
              </p:ext>
            </p:extLst>
          </p:nvPr>
        </p:nvGraphicFramePr>
        <p:xfrm>
          <a:off x="583599" y="481239"/>
          <a:ext cx="7959867" cy="5882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6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6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0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0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62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Momento </a:t>
                      </a:r>
                      <a:endParaRPr lang="es-MX" sz="1400" b="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Actividades, organización y consignas</a:t>
                      </a:r>
                      <a:r>
                        <a:rPr lang="es-MX" sz="1400" b="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1400" b="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Recursos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Día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Aprendizaje esperado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4800">
                <a:tc>
                  <a:txBody>
                    <a:bodyPr/>
                    <a:lstStyle/>
                    <a:p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AC7B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Taller: Alimento para plantas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Inicio:  Observa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el video ‘’¿Cómo se alimentan las plantas?’’  Y recibe información sobre los beneficios de los fertilizantes orgánicos. </a:t>
                      </a:r>
                      <a:endParaRPr lang="es-MX" sz="1200" b="0" dirty="0" smtClean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Desarrollo: Elabora fertilizante para plantas: Paso 1: Enjuaga los cascarones de huevo en los recipientes con agua y después los colocarlos sobre un periódico para quitar el exceso de agua. Paso 2:  </a:t>
                      </a:r>
                      <a:r>
                        <a:rPr lang="es-MX" sz="1200" b="0" i="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Tritura los cascarones de huevo. 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Paso 3: Riega las plantas con el agua que utilizo para enjuagar los cascarones y después esparce sobre la tierra los restos de cascarones triturados.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Cierre: Responde preguntas como: ¿Qué necesita la planta para alimentarse? ¿Cuáles fueron los pasos para elaborar el fertilizante? ¿Qué materiales utilizamos?</a:t>
                      </a:r>
                      <a:endParaRPr lang="es-MX" sz="1200" b="0" dirty="0" smtClean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smtClean="0">
                          <a:latin typeface="Berlin Sans FB" panose="020E0602020502020306" pitchFamily="34" charset="0"/>
                        </a:rPr>
                        <a:t>Lotería sobre el medio ambiente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Inicio: Se pone de acuerdo con sus compañeros para jugar a la lotería y recuerdan cuales son las reglas del juego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Desarrollo: Un alumnos se encarga de repartir las fichas y otro las tablas, otro alumno da las barajas </a:t>
                      </a:r>
                      <a:endParaRPr lang="es-MX" sz="1200" b="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Cierre</a:t>
                      </a: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: Juega en varias ocasiones y se selecciona a varios alumnos para recoger el material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4 recipientes grandes.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Agua.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Cascarones de huevo (tarea)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Tablas </a:t>
                      </a: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Barajas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Fichas </a:t>
                      </a: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Miércoles 27 de mayo</a:t>
                      </a: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Miércoles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27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de 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mayo</a:t>
                      </a: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Participa en la conservación del medioambiente y propone medidas para su preservación, a partir del reconocimiento de algunas fuentes de contaminación del agua, aire y suelo</a:t>
                      </a: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Dialoga para solucionar conflictos y ponerse de acuerdo para realizar actividades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en equipo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 rot="16200000">
            <a:off x="-1121565" y="3478192"/>
            <a:ext cx="4518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Berlin Sans FB" panose="020E0602020502020306" pitchFamily="34" charset="0"/>
              </a:rPr>
              <a:t>Desarrollo </a:t>
            </a:r>
            <a:endParaRPr lang="es-MX" b="1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483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2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3013656" y="-12880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264860" y="312311"/>
            <a:ext cx="8597347" cy="62204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226667"/>
              </p:ext>
            </p:extLst>
          </p:nvPr>
        </p:nvGraphicFramePr>
        <p:xfrm>
          <a:off x="583599" y="792909"/>
          <a:ext cx="7959867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6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9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7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0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62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Momento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Actividades, organización y consignas</a:t>
                      </a:r>
                      <a:r>
                        <a:rPr lang="es-MX" sz="1400" b="0" baseline="0" dirty="0" smtClean="0">
                          <a:latin typeface="Berlin Sans FB Demi" panose="020E0802020502020306" pitchFamily="34" charset="0"/>
                        </a:rPr>
                        <a:t>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Recursos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Día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Aprendizaje esperado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4800"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rgbClr val="AC7B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smtClean="0">
                          <a:latin typeface="Berlin Sans FB" panose="020E0602020502020306" pitchFamily="34" charset="0"/>
                        </a:rPr>
                        <a:t>Obra de teatro ‘’El bosque se está acabando, sin oxígeno nos estamos quedando’’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Inicio: Escucha atentamente indicaciones para la presentación de la obra: mantener orden y permanecer con su grupo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Desarrollo: Representa/observa la obra de teatro frente a compañeros y padres de familia.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Cierre: Socializa la información que obtuvo de la obra de teatro y responde ¿Porqué es importante el cuidado del medio ambiente? ¿Cómo podemos invitar a las demás personas a cuidarlo?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 smtClean="0">
                          <a:latin typeface="Berlin Sans FB" panose="020E0602020502020306" pitchFamily="34" charset="0"/>
                        </a:rPr>
                        <a:t>¿Cómo </a:t>
                      </a:r>
                      <a:r>
                        <a:rPr lang="es-MX" sz="1200" b="1" dirty="0" smtClean="0">
                          <a:latin typeface="Berlin Sans FB" panose="020E0602020502020306" pitchFamily="34" charset="0"/>
                        </a:rPr>
                        <a:t>crecen</a:t>
                      </a:r>
                      <a:r>
                        <a:rPr lang="es-MX" sz="1200" b="1" baseline="0" dirty="0" smtClean="0">
                          <a:latin typeface="Berlin Sans FB" panose="020E0602020502020306" pitchFamily="34" charset="0"/>
                        </a:rPr>
                        <a:t> las plantas?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Inicio</a:t>
                      </a: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: </a:t>
                      </a: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Observa un video acerca de como crecen las plantas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Desarrollo</a:t>
                      </a: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: Recibe diferentes imágenes del proceso de crecimiento de </a:t>
                      </a: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las plantas y </a:t>
                      </a: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las colorea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Cierre: Ordena el proceso de crecimiento y lo pega en una </a:t>
                      </a: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cartulina </a:t>
                      </a:r>
                      <a:endParaRPr lang="es-MX" sz="1200" b="0" baseline="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Ambientación con materiales reciclados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Caracterización de los personajes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Vestuarios con materiales reciclados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Imágenes </a:t>
                      </a: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Colores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Pegamento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Cartulina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Jueves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28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de mayo</a:t>
                      </a: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Jueves 28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de mayo </a:t>
                      </a: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Dialoga para solucionar conflictos y ponerse de acuerdo para realizar actividades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en equipo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Expresa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con eficacia sus ideas acerca de diversos temas y atiende lo que se dice en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interacciones con otras personas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 rot="16200000">
            <a:off x="-1121565" y="3478192"/>
            <a:ext cx="4518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Berlin Sans FB" panose="020E0602020502020306" pitchFamily="34" charset="0"/>
              </a:rPr>
              <a:t>Desarrollo </a:t>
            </a:r>
            <a:endParaRPr lang="es-MX" b="1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471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2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3013656" y="-12880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264860" y="312311"/>
            <a:ext cx="8597347" cy="62204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010804"/>
              </p:ext>
            </p:extLst>
          </p:nvPr>
        </p:nvGraphicFramePr>
        <p:xfrm>
          <a:off x="583599" y="792909"/>
          <a:ext cx="7959867" cy="499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6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9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7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0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62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Momento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Actividades, organización y consignas</a:t>
                      </a:r>
                      <a:r>
                        <a:rPr lang="es-MX" sz="1400" b="0" baseline="0" dirty="0" smtClean="0">
                          <a:latin typeface="Berlin Sans FB Demi" panose="020E0802020502020306" pitchFamily="34" charset="0"/>
                        </a:rPr>
                        <a:t>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Recursos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Día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Aprendizaje esperado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4800"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rgbClr val="AC7B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smtClean="0">
                          <a:latin typeface="Berlin Sans FB" panose="020E0602020502020306" pitchFamily="34" charset="0"/>
                        </a:rPr>
                        <a:t>Portadores </a:t>
                      </a:r>
                      <a:r>
                        <a:rPr lang="es-MX" sz="1200" b="1" baseline="0" dirty="0" smtClean="0">
                          <a:latin typeface="Berlin Sans FB" panose="020E0602020502020306" pitchFamily="34" charset="0"/>
                        </a:rPr>
                        <a:t>de números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Inicio: Recibe un portador con los números del 1 al 10 y observa cómo se escribe cada uno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Desarrollo: Con un marcador escribe los números en la parte de abajo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Cierre: Recibe un portador diferente donde faltan varios números en la serie, identifica cuales son y los escribe </a:t>
                      </a:r>
                      <a:endParaRPr lang="es-MX" sz="1200" b="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smtClean="0">
                          <a:latin typeface="Berlin Sans FB" panose="020E0602020502020306" pitchFamily="34" charset="0"/>
                        </a:rPr>
                        <a:t>Basureros ecológicos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Inicio: Escucha las consignas de la actividad y recuerda la necesidad de reciclar y de poner la basura en su lugar.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Desarrollo: Pinta por  equipo un neumático. (Cada equipo pinta un neumático del color que le responde, amarillo, verde o azul) y decora como más le guste.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Cierre: Responde a ¿porque es importante reciclar basura? y discute otras opciones para elaborar un bote o cubo de basura con material reciclado.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baseline="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Portadores </a:t>
                      </a: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Marcadores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 smtClean="0">
                          <a:latin typeface="Berlin Sans FB" panose="020E0602020502020306" pitchFamily="34" charset="0"/>
                        </a:rPr>
                        <a:t>Pintura azul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 smtClean="0">
                          <a:latin typeface="Berlin Sans FB" panose="020E0602020502020306" pitchFamily="34" charset="0"/>
                        </a:rPr>
                        <a:t>Pintura </a:t>
                      </a:r>
                      <a:r>
                        <a:rPr lang="pt-BR" sz="1200" dirty="0" err="1" smtClean="0">
                          <a:latin typeface="Berlin Sans FB" panose="020E0602020502020306" pitchFamily="34" charset="0"/>
                        </a:rPr>
                        <a:t>amarilla</a:t>
                      </a:r>
                      <a:endParaRPr lang="pt-BR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 smtClean="0">
                          <a:latin typeface="Berlin Sans FB" panose="020E0602020502020306" pitchFamily="34" charset="0"/>
                        </a:rPr>
                        <a:t>Pinceles o brochas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 smtClean="0">
                          <a:latin typeface="Berlin Sans FB" panose="020E0602020502020306" pitchFamily="34" charset="0"/>
                        </a:rPr>
                        <a:t>Pintura negra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dirty="0" err="1" smtClean="0">
                          <a:latin typeface="Berlin Sans FB" panose="020E0602020502020306" pitchFamily="34" charset="0"/>
                        </a:rPr>
                        <a:t>Neumáticos</a:t>
                      </a:r>
                      <a:r>
                        <a:rPr lang="pt-BR" sz="120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pt-BR" sz="1200" dirty="0" err="1" smtClean="0">
                          <a:latin typeface="Berlin Sans FB" panose="020E0602020502020306" pitchFamily="34" charset="0"/>
                        </a:rPr>
                        <a:t>viejos</a:t>
                      </a:r>
                      <a:r>
                        <a:rPr lang="pt-BR" sz="120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Jueves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28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de mayo</a:t>
                      </a: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Viernes 29 de mayo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Comunica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de manera oral y escrita los números del 1 al 10 en diversas situaciones y de diferentes maneras, incluida la convencional.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Dialoga para solucionar conflictos y ponerse de acuerdo para realizar actividades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en equipo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 rot="16200000">
            <a:off x="-1121565" y="3478192"/>
            <a:ext cx="4518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Berlin Sans FB" panose="020E0602020502020306" pitchFamily="34" charset="0"/>
              </a:rPr>
              <a:t>Desarrollo </a:t>
            </a:r>
            <a:endParaRPr lang="es-MX" b="1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256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2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3013656" y="-12880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264860" y="312311"/>
            <a:ext cx="8597347" cy="62204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448558"/>
              </p:ext>
            </p:extLst>
          </p:nvPr>
        </p:nvGraphicFramePr>
        <p:xfrm>
          <a:off x="583599" y="923199"/>
          <a:ext cx="7959867" cy="499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6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6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0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0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62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Momento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Actividades, organización y consignas</a:t>
                      </a:r>
                      <a:r>
                        <a:rPr lang="es-MX" sz="1400" b="0" baseline="0" dirty="0" smtClean="0">
                          <a:latin typeface="Berlin Sans FB Demi" panose="020E0802020502020306" pitchFamily="34" charset="0"/>
                        </a:rPr>
                        <a:t>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Recursos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Día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Aprendizaje esperado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4800"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rgbClr val="AC7B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smtClean="0">
                          <a:latin typeface="Berlin Sans FB" panose="020E0602020502020306" pitchFamily="34" charset="0"/>
                        </a:rPr>
                        <a:t>Limpiando lugares contaminados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Inicio: Forma equipos de 5 personas y reciben una maqueta de diferentes lugares contaminados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Desarrollo: Con ayuda de unas pinzas comienza a sacar toda la basura para dejar limpio el lugar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Cierre: Comenta cual es la importancia de mantener limpio nuestro planeta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 smtClean="0">
                          <a:latin typeface="Berlin Sans FB" panose="020E0602020502020306" pitchFamily="34" charset="0"/>
                        </a:rPr>
                        <a:t>Acciones buenas y malas para</a:t>
                      </a:r>
                      <a:r>
                        <a:rPr lang="es-MX" sz="1200" b="1" baseline="0" dirty="0" smtClean="0">
                          <a:latin typeface="Berlin Sans FB" panose="020E0602020502020306" pitchFamily="34" charset="0"/>
                        </a:rPr>
                        <a:t> el medio ambiente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Inicio: Recibe una hoja con diferentes imágenes de acciones buenas y malas para el medio ambiente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Desarrollo: Identifica las acciones que contaminan el medio ambiente y las marca con una “X” con color rojo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Cierre: Identifica las acciones que ayudan a cuidar el medio ambiente y las colorea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baseline="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Maquetas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Pinzas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Hojas con la actividad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Colores </a:t>
                      </a: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Viernes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29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de mayo</a:t>
                      </a: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Viernes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29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de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mayo</a:t>
                      </a: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 Dialoga para solucionar conflictos y ponerse de acuerdo para realizar actividades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en equipo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Participa en la conservación del medioambiente y propone medidas para su preservación, a partir del reconocimiento de algunas fuentes de contaminación del agua, aire y suelo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 rot="16200000">
            <a:off x="-1121565" y="3478192"/>
            <a:ext cx="4518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Berlin Sans FB" panose="020E0602020502020306" pitchFamily="34" charset="0"/>
              </a:rPr>
              <a:t>Desarrollo </a:t>
            </a:r>
            <a:endParaRPr lang="es-MX" b="1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171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2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3013656" y="-12880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264860" y="312311"/>
            <a:ext cx="8597347" cy="62204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6" name="CuadroTexto 5"/>
          <p:cNvSpPr txBox="1"/>
          <p:nvPr/>
        </p:nvSpPr>
        <p:spPr>
          <a:xfrm>
            <a:off x="-489949" y="4406187"/>
            <a:ext cx="10115071" cy="2123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latin typeface="Berlin Sans FB" panose="020E0602020502020306" pitchFamily="34" charset="0"/>
              </a:rPr>
              <a:t>   __________________________________                              _______________________________</a:t>
            </a:r>
          </a:p>
          <a:p>
            <a:pPr algn="ctr"/>
            <a:r>
              <a:rPr lang="es-MX" sz="1600" dirty="0" smtClean="0"/>
              <a:t>   </a:t>
            </a:r>
            <a:r>
              <a:rPr lang="es-MX" sz="1600" dirty="0" smtClean="0">
                <a:latin typeface="Berlin Sans FB" panose="020E0602020502020306" pitchFamily="34" charset="0"/>
              </a:rPr>
              <a:t>Firma del estudiante normalista                                        Firma del profesor titular </a:t>
            </a:r>
          </a:p>
          <a:p>
            <a:pPr algn="ctr"/>
            <a:r>
              <a:rPr lang="es-MX" sz="1600" dirty="0">
                <a:latin typeface="Berlin Sans FB" panose="020E0602020502020306" pitchFamily="34" charset="0"/>
              </a:rPr>
              <a:t> </a:t>
            </a:r>
            <a:r>
              <a:rPr lang="es-MX" sz="1600" dirty="0" smtClean="0">
                <a:latin typeface="Berlin Sans FB" panose="020E0602020502020306" pitchFamily="34" charset="0"/>
              </a:rPr>
              <a:t>  Alejandra </a:t>
            </a:r>
            <a:r>
              <a:rPr lang="es-MX" sz="1600" dirty="0">
                <a:latin typeface="Berlin Sans FB" panose="020E0602020502020306" pitchFamily="34" charset="0"/>
              </a:rPr>
              <a:t>Abigail Bustos Gutiérrez               </a:t>
            </a:r>
            <a:r>
              <a:rPr lang="es-MX" sz="1600" dirty="0" smtClean="0">
                <a:latin typeface="Berlin Sans FB" panose="020E0602020502020306" pitchFamily="34" charset="0"/>
              </a:rPr>
              <a:t>              </a:t>
            </a:r>
            <a:r>
              <a:rPr lang="es-MX" sz="1600" dirty="0">
                <a:latin typeface="Berlin Sans FB" panose="020E0602020502020306" pitchFamily="34" charset="0"/>
              </a:rPr>
              <a:t>Karla Gabriela Morín de la Rosa </a:t>
            </a:r>
          </a:p>
          <a:p>
            <a:pPr algn="ctr"/>
            <a:endParaRPr lang="es-MX" sz="1600" dirty="0">
              <a:latin typeface="Berlin Sans FB" panose="020E0602020502020306" pitchFamily="34" charset="0"/>
            </a:endParaRPr>
          </a:p>
          <a:p>
            <a:pPr algn="ctr"/>
            <a:endParaRPr lang="es-MX" sz="1600" dirty="0">
              <a:latin typeface="Berlin Sans FB" panose="020E0602020502020306" pitchFamily="34" charset="0"/>
            </a:endParaRPr>
          </a:p>
          <a:p>
            <a:pPr algn="ctr"/>
            <a:r>
              <a:rPr lang="es-MX" sz="1600" dirty="0" smtClean="0">
                <a:latin typeface="Berlin Sans FB" panose="020E0602020502020306" pitchFamily="34" charset="0"/>
              </a:rPr>
              <a:t>     ______________________________</a:t>
            </a:r>
            <a:endParaRPr lang="es-MX" sz="1600" dirty="0">
              <a:latin typeface="Berlin Sans FB" panose="020E0602020502020306" pitchFamily="34" charset="0"/>
            </a:endParaRPr>
          </a:p>
          <a:p>
            <a:pPr algn="ctr"/>
            <a:r>
              <a:rPr lang="es-MX" sz="1600" dirty="0" smtClean="0">
                <a:latin typeface="Berlin Sans FB" panose="020E0602020502020306" pitchFamily="34" charset="0"/>
              </a:rPr>
              <a:t>     Firma del docente de la Normal </a:t>
            </a:r>
            <a:endParaRPr lang="es-MX" sz="1600" dirty="0">
              <a:latin typeface="Berlin Sans FB" panose="020E0602020502020306" pitchFamily="34" charset="0"/>
            </a:endParaRPr>
          </a:p>
          <a:p>
            <a:pPr algn="ctr"/>
            <a:r>
              <a:rPr lang="es-MX" sz="1600" dirty="0" smtClean="0">
                <a:latin typeface="Berlin Sans FB" panose="020E0602020502020306" pitchFamily="34" charset="0"/>
              </a:rPr>
              <a:t>      Isabel </a:t>
            </a:r>
            <a:r>
              <a:rPr lang="es-MX" sz="1600" dirty="0">
                <a:latin typeface="Berlin Sans FB" panose="020E0602020502020306" pitchFamily="34" charset="0"/>
              </a:rPr>
              <a:t>del Carmen Aguirre Ramos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347771"/>
              </p:ext>
            </p:extLst>
          </p:nvPr>
        </p:nvGraphicFramePr>
        <p:xfrm>
          <a:off x="729683" y="733124"/>
          <a:ext cx="7675808" cy="132915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675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2915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b="0" dirty="0">
                          <a:effectLst/>
                          <a:latin typeface="Berlin Sans FB" panose="020E0602020502020306" pitchFamily="34" charset="0"/>
                        </a:rPr>
                        <a:t>Adecuaciones Curriculares: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72721"/>
              </p:ext>
            </p:extLst>
          </p:nvPr>
        </p:nvGraphicFramePr>
        <p:xfrm>
          <a:off x="734096" y="2370542"/>
          <a:ext cx="7675808" cy="132915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675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2915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b="0" dirty="0">
                          <a:effectLst/>
                          <a:latin typeface="Berlin Sans FB" panose="020E0602020502020306" pitchFamily="34" charset="0"/>
                        </a:rPr>
                        <a:t>Observaciones: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s-MX" sz="15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9736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2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3013656" y="-12880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264860" y="312311"/>
            <a:ext cx="8597347" cy="62204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9" name="CuadroTexto 8"/>
          <p:cNvSpPr txBox="1"/>
          <p:nvPr/>
        </p:nvSpPr>
        <p:spPr>
          <a:xfrm>
            <a:off x="720187" y="635176"/>
            <a:ext cx="7686691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600" b="1" dirty="0">
                <a:latin typeface="Berlin Sans FB Demi" panose="020E0802020502020306" pitchFamily="34" charset="0"/>
              </a:rPr>
              <a:t>Nombre de la situación didáctica</a:t>
            </a:r>
            <a:r>
              <a:rPr lang="es-MX" sz="1600" b="1" dirty="0" smtClean="0">
                <a:latin typeface="Berlin Sans FB Demi" panose="020E0802020502020306" pitchFamily="34" charset="0"/>
              </a:rPr>
              <a:t>: </a:t>
            </a:r>
            <a:r>
              <a:rPr lang="es-MX" sz="1600" dirty="0" smtClean="0">
                <a:latin typeface="Berlin Sans FB" panose="020E0602020502020306" pitchFamily="34" charset="0"/>
              </a:rPr>
              <a:t>Guardianes del medio ambiente </a:t>
            </a:r>
          </a:p>
          <a:p>
            <a:pPr algn="ctr">
              <a:lnSpc>
                <a:spcPct val="150000"/>
              </a:lnSpc>
            </a:pPr>
            <a:endParaRPr lang="es-MX" sz="1400" b="1" dirty="0" smtClean="0">
              <a:latin typeface="Berlin Sans FB" panose="020E0602020502020306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sz="1400" b="1" dirty="0" smtClean="0">
                <a:latin typeface="Berlin Sans FB Demi" panose="020E0802020502020306" pitchFamily="34" charset="0"/>
              </a:rPr>
              <a:t>Propósito </a:t>
            </a:r>
            <a:r>
              <a:rPr lang="es-MX" sz="1400" b="1" dirty="0">
                <a:latin typeface="Berlin Sans FB Demi" panose="020E0802020502020306" pitchFamily="34" charset="0"/>
              </a:rPr>
              <a:t>de la jornada de práctica: </a:t>
            </a:r>
            <a:r>
              <a:rPr lang="es-MX" sz="1400" dirty="0">
                <a:latin typeface="Berlin Sans FB" panose="020E0602020502020306" pitchFamily="34" charset="0"/>
              </a:rPr>
              <a:t>Desarrollar las competencias profesionales por medio de la implementación de situaciones de aprendizaje que favorezcan las competencias </a:t>
            </a:r>
            <a:r>
              <a:rPr lang="es-MX" sz="1400" dirty="0" smtClean="0">
                <a:latin typeface="Berlin Sans FB" panose="020E0602020502020306" pitchFamily="34" charset="0"/>
              </a:rPr>
              <a:t>lingüísticas, </a:t>
            </a:r>
            <a:r>
              <a:rPr lang="es-MX" sz="1400" dirty="0">
                <a:latin typeface="Berlin Sans FB" panose="020E0602020502020306" pitchFamily="34" charset="0"/>
              </a:rPr>
              <a:t>concientizar a la sociedad acerca del cuidado del medio </a:t>
            </a:r>
            <a:r>
              <a:rPr lang="es-MX" sz="1400" dirty="0" smtClean="0">
                <a:latin typeface="Berlin Sans FB" panose="020E0602020502020306" pitchFamily="34" charset="0"/>
              </a:rPr>
              <a:t>ambiente, </a:t>
            </a:r>
            <a:r>
              <a:rPr lang="es-MX" sz="1400" dirty="0">
                <a:latin typeface="Berlin Sans FB" panose="020E0602020502020306" pitchFamily="34" charset="0"/>
              </a:rPr>
              <a:t>aplicar instrumentos de evaluación y estrategias de enseñanza. </a:t>
            </a:r>
            <a:endParaRPr lang="es-MX" sz="1400" dirty="0" smtClean="0">
              <a:latin typeface="Berlin Sans FB" panose="020E0602020502020306" pitchFamily="34" charset="0"/>
            </a:endParaRPr>
          </a:p>
          <a:p>
            <a:pPr algn="ctr">
              <a:lnSpc>
                <a:spcPct val="150000"/>
              </a:lnSpc>
            </a:pPr>
            <a:endParaRPr lang="es-MX" sz="1400" dirty="0">
              <a:latin typeface="Berlin Sans FB" panose="020E0602020502020306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sz="1400" b="1" dirty="0" smtClean="0">
                <a:latin typeface="Berlin Sans FB Demi" panose="020E0802020502020306" pitchFamily="34" charset="0"/>
              </a:rPr>
              <a:t>Propósito </a:t>
            </a:r>
            <a:r>
              <a:rPr lang="es-MX" sz="1400" b="1" dirty="0">
                <a:latin typeface="Berlin Sans FB Demi" panose="020E0802020502020306" pitchFamily="34" charset="0"/>
              </a:rPr>
              <a:t>de la situación didáctica: </a:t>
            </a:r>
            <a:r>
              <a:rPr lang="es-MX" sz="1400" dirty="0">
                <a:latin typeface="Berlin Sans FB" panose="020E0602020502020306" pitchFamily="34" charset="0"/>
              </a:rPr>
              <a:t>Que los alumnos conozcan cuales son las causas y consecuencias de la contaminación del agua, aire y suelo; logrando que por medio de diferentes actividades cree conciencia sobre las acciones que puede hacer para disminuir esta problemática </a:t>
            </a:r>
            <a:r>
              <a:rPr lang="es-MX" sz="1400" dirty="0" smtClean="0">
                <a:latin typeface="Berlin Sans FB" panose="020E0602020502020306" pitchFamily="34" charset="0"/>
              </a:rPr>
              <a:t>ambiental.</a:t>
            </a:r>
            <a:endParaRPr lang="es-MX" sz="1400" dirty="0">
              <a:latin typeface="Berlin Sans FB" panose="020E0602020502020306" pitchFamily="34" charset="0"/>
            </a:endParaRPr>
          </a:p>
        </p:txBody>
      </p:sp>
      <p:pic>
        <p:nvPicPr>
          <p:cNvPr id="8" name="Picture 4" descr="Resultado de imagen para melonheadz medio ambien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0201" y="4005330"/>
            <a:ext cx="1588602" cy="2527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Resultado de imagen para melonheadz medio ambien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130" y="4135070"/>
            <a:ext cx="1771202" cy="2397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6605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2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3013656" y="-12880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264860" y="312311"/>
            <a:ext cx="8597347" cy="62204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66486"/>
              </p:ext>
            </p:extLst>
          </p:nvPr>
        </p:nvGraphicFramePr>
        <p:xfrm>
          <a:off x="620183" y="3745770"/>
          <a:ext cx="7886700" cy="2073910"/>
        </p:xfrm>
        <a:graphic>
          <a:graphicData uri="http://schemas.openxmlformats.org/drawingml/2006/table">
            <a:tbl>
              <a:tblPr firstRow="1" firstCol="1" bandRow="1"/>
              <a:tblGrid>
                <a:gridCol w="1815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5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55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8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Campo de formación académica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B7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1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 esperado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7B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548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Exploración y comprensión del mundo natural y social 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Mundo natural 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Participa en la conservación del medioambiente y propone medidas para su preservación, a partir del reconocimiento de algunas fuentes de</a:t>
                      </a:r>
                      <a:r>
                        <a:rPr lang="es-MX" sz="12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contaminación del agua, aire y suelo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86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2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62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8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Cuidado del medio ambiente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734261"/>
              </p:ext>
            </p:extLst>
          </p:nvPr>
        </p:nvGraphicFramePr>
        <p:xfrm>
          <a:off x="620183" y="1070011"/>
          <a:ext cx="7886700" cy="1957070"/>
        </p:xfrm>
        <a:graphic>
          <a:graphicData uri="http://schemas.openxmlformats.org/drawingml/2006/table">
            <a:tbl>
              <a:tblPr firstRow="1" firstCol="1" bandRow="1"/>
              <a:tblGrid>
                <a:gridCol w="1815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9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2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8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Campo de formación académica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B7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1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 esperado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7B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548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Lenguaje y comunicación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2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Oralidad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Expresa con eficacia sus ideas acerca de diversos temas y atiende lo que se dice en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interacciones con otras personas.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86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2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62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8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Conversación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417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2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3013656" y="-12880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264860" y="312311"/>
            <a:ext cx="8597347" cy="62204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749799"/>
              </p:ext>
            </p:extLst>
          </p:nvPr>
        </p:nvGraphicFramePr>
        <p:xfrm>
          <a:off x="620183" y="1021873"/>
          <a:ext cx="7886700" cy="1957070"/>
        </p:xfrm>
        <a:graphic>
          <a:graphicData uri="http://schemas.openxmlformats.org/drawingml/2006/table">
            <a:tbl>
              <a:tblPr firstRow="1" firstCol="1" bandRow="1"/>
              <a:tblGrid>
                <a:gridCol w="1815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9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2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8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Campo de formación académica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B7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1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 esperado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7B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548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MX" sz="1200" baseline="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aseline="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aseline="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Educación socioemocional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Autorregulación</a:t>
                      </a:r>
                      <a:r>
                        <a:rPr lang="es-MX" sz="12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Dialoga para solucionar conflictos y ponerse de acuerdo para realizar actividades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equipo.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86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2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62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8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Expresión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las emociones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153785"/>
              </p:ext>
            </p:extLst>
          </p:nvPr>
        </p:nvGraphicFramePr>
        <p:xfrm>
          <a:off x="637117" y="3688504"/>
          <a:ext cx="7886700" cy="2221394"/>
        </p:xfrm>
        <a:graphic>
          <a:graphicData uri="http://schemas.openxmlformats.org/drawingml/2006/table">
            <a:tbl>
              <a:tblPr firstRow="1" firstCol="1" bandRow="1"/>
              <a:tblGrid>
                <a:gridCol w="1815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9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2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8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Campo de formación académica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B7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1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 esperado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7B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548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Pensamiento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matemático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Número, álgebra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 variación</a:t>
                      </a:r>
                      <a:r>
                        <a:rPr lang="es-MX" sz="1200" b="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MX" sz="1200" b="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Comunica de manera oral y escrita los números del 1 al 10 en diversas situaciones y</a:t>
                      </a:r>
                      <a:r>
                        <a:rPr lang="es-MX" sz="12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diferentes maneras, incluida la convencional. 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86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2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62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73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Número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8727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2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3013656" y="-12880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264860" y="312311"/>
            <a:ext cx="8597347" cy="62204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6" name="CuadroTexto 5"/>
          <p:cNvSpPr txBox="1"/>
          <p:nvPr/>
        </p:nvSpPr>
        <p:spPr>
          <a:xfrm>
            <a:off x="1289078" y="705489"/>
            <a:ext cx="6548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800" b="1" dirty="0">
                <a:latin typeface="Berlin Sans FB" panose="020E0602020502020306" pitchFamily="34" charset="0"/>
              </a:rPr>
              <a:t>Cronograma  </a:t>
            </a:r>
            <a:r>
              <a:rPr lang="es-MX" sz="1800" b="1" dirty="0" smtClean="0">
                <a:latin typeface="Berlin Sans FB" panose="020E0602020502020306" pitchFamily="34" charset="0"/>
              </a:rPr>
              <a:t>del </a:t>
            </a:r>
            <a:r>
              <a:rPr lang="es-MX" sz="1800" b="1" dirty="0" smtClean="0">
                <a:latin typeface="Berlin Sans FB" panose="020E0602020502020306" pitchFamily="34" charset="0"/>
              </a:rPr>
              <a:t>25 </a:t>
            </a:r>
            <a:r>
              <a:rPr lang="es-MX" sz="1800" b="1" dirty="0" smtClean="0">
                <a:latin typeface="Berlin Sans FB" panose="020E0602020502020306" pitchFamily="34" charset="0"/>
              </a:rPr>
              <a:t>al </a:t>
            </a:r>
            <a:r>
              <a:rPr lang="es-MX" sz="1800" b="1" dirty="0" smtClean="0">
                <a:latin typeface="Berlin Sans FB" panose="020E0602020502020306" pitchFamily="34" charset="0"/>
              </a:rPr>
              <a:t>29 </a:t>
            </a:r>
            <a:r>
              <a:rPr lang="es-MX" sz="1800" b="1" dirty="0" smtClean="0">
                <a:latin typeface="Berlin Sans FB" panose="020E0602020502020306" pitchFamily="34" charset="0"/>
              </a:rPr>
              <a:t>de </a:t>
            </a:r>
            <a:r>
              <a:rPr lang="es-MX" sz="1800" b="1" dirty="0" smtClean="0">
                <a:latin typeface="Berlin Sans FB" panose="020E0602020502020306" pitchFamily="34" charset="0"/>
              </a:rPr>
              <a:t>mayo </a:t>
            </a:r>
            <a:r>
              <a:rPr lang="es-MX" sz="1800" b="1" dirty="0" smtClean="0">
                <a:latin typeface="Berlin Sans FB" panose="020E0602020502020306" pitchFamily="34" charset="0"/>
              </a:rPr>
              <a:t>del 2020</a:t>
            </a:r>
            <a:endParaRPr lang="es-MX" sz="1800" b="1" dirty="0">
              <a:latin typeface="Berlin Sans FB" panose="020E0602020502020306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435335"/>
              </p:ext>
            </p:extLst>
          </p:nvPr>
        </p:nvGraphicFramePr>
        <p:xfrm>
          <a:off x="661234" y="1400014"/>
          <a:ext cx="7804596" cy="47389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0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07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07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07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0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07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6145">
                <a:tc>
                  <a:txBody>
                    <a:bodyPr/>
                    <a:lstStyle/>
                    <a:p>
                      <a:pPr algn="ctr"/>
                      <a:r>
                        <a:rPr lang="es-MX" sz="1500" b="1" dirty="0" smtClean="0">
                          <a:latin typeface="Berlin Sans FB" panose="020E0602020502020306" pitchFamily="34" charset="0"/>
                        </a:rPr>
                        <a:t>HORA</a:t>
                      </a:r>
                      <a:endParaRPr lang="es-MX" sz="1500" b="1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b="1" dirty="0" smtClean="0">
                          <a:latin typeface="Berlin Sans FB" panose="020E0602020502020306" pitchFamily="34" charset="0"/>
                        </a:rPr>
                        <a:t>LUNES</a:t>
                      </a:r>
                      <a:endParaRPr lang="es-MX" sz="1500" b="1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b="1" dirty="0" smtClean="0">
                          <a:latin typeface="Berlin Sans FB" panose="020E0602020502020306" pitchFamily="34" charset="0"/>
                        </a:rPr>
                        <a:t>MARTES</a:t>
                      </a:r>
                      <a:endParaRPr lang="es-MX" sz="1500" b="1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b="1" dirty="0" smtClean="0">
                          <a:latin typeface="Berlin Sans FB" panose="020E0602020502020306" pitchFamily="34" charset="0"/>
                        </a:rPr>
                        <a:t>MIERCOLES</a:t>
                      </a:r>
                      <a:endParaRPr lang="es-MX" sz="1500" b="1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b="1" dirty="0" smtClean="0">
                          <a:latin typeface="Berlin Sans FB" panose="020E0602020502020306" pitchFamily="34" charset="0"/>
                        </a:rPr>
                        <a:t>JUEVES </a:t>
                      </a:r>
                      <a:endParaRPr lang="es-MX" sz="1500" b="1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b="1" dirty="0" smtClean="0">
                          <a:latin typeface="Berlin Sans FB" panose="020E0602020502020306" pitchFamily="34" charset="0"/>
                        </a:rPr>
                        <a:t>VIERNES </a:t>
                      </a:r>
                      <a:endParaRPr lang="es-MX" sz="1500" b="1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>
                    <a:solidFill>
                      <a:srgbClr val="FC62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 smtClean="0">
                          <a:latin typeface="Berlin Sans FB" panose="020E0602020502020306" pitchFamily="34" charset="0"/>
                        </a:rPr>
                        <a:t>9:00</a:t>
                      </a:r>
                      <a:r>
                        <a:rPr lang="es-MX" sz="1200" b="1" baseline="0" dirty="0" smtClean="0">
                          <a:latin typeface="Berlin Sans FB" panose="020E0602020502020306" pitchFamily="34" charset="0"/>
                        </a:rPr>
                        <a:t> – 9:20</a:t>
                      </a:r>
                      <a:endParaRPr lang="es-MX" sz="1200" b="1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>
                    <a:solidFill>
                      <a:srgbClr val="AC7B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 smtClean="0">
                          <a:latin typeface="Berlin Sans FB" panose="020E0602020502020306" pitchFamily="34" charset="0"/>
                        </a:rPr>
                        <a:t>Honores a la bandera </a:t>
                      </a:r>
                      <a:endParaRPr lang="es-MX" sz="1200" b="1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>
                    <a:solidFill>
                      <a:srgbClr val="F4C2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 smtClean="0">
                          <a:latin typeface="Berlin Sans FB" panose="020E0602020502020306" pitchFamily="34" charset="0"/>
                        </a:rPr>
                        <a:t>Rutina</a:t>
                      </a:r>
                      <a:r>
                        <a:rPr lang="es-MX" sz="1200" b="1" baseline="0" dirty="0" smtClean="0">
                          <a:latin typeface="Berlin Sans FB" panose="020E0602020502020306" pitchFamily="34" charset="0"/>
                        </a:rPr>
                        <a:t> de activación física </a:t>
                      </a:r>
                      <a:endParaRPr lang="es-MX" sz="1200" b="1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>
                    <a:solidFill>
                      <a:srgbClr val="A7FD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 smtClean="0">
                          <a:latin typeface="Berlin Sans FB" panose="020E0602020502020306" pitchFamily="34" charset="0"/>
                        </a:rPr>
                        <a:t>Rutina</a:t>
                      </a:r>
                      <a:r>
                        <a:rPr lang="es-MX" sz="1200" b="1" baseline="0" dirty="0" smtClean="0">
                          <a:latin typeface="Berlin Sans FB" panose="020E0602020502020306" pitchFamily="34" charset="0"/>
                        </a:rPr>
                        <a:t> de activación física </a:t>
                      </a:r>
                      <a:endParaRPr lang="es-MX" sz="1200" b="1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>
                    <a:solidFill>
                      <a:srgbClr val="A7FD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 smtClean="0">
                          <a:latin typeface="Berlin Sans FB" panose="020E0602020502020306" pitchFamily="34" charset="0"/>
                        </a:rPr>
                        <a:t>Rutina</a:t>
                      </a:r>
                      <a:r>
                        <a:rPr lang="es-MX" sz="1200" b="1" baseline="0" dirty="0" smtClean="0">
                          <a:latin typeface="Berlin Sans FB" panose="020E0602020502020306" pitchFamily="34" charset="0"/>
                        </a:rPr>
                        <a:t> de activación física </a:t>
                      </a:r>
                      <a:endParaRPr lang="es-MX" sz="1200" b="1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>
                    <a:solidFill>
                      <a:srgbClr val="A7FD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 smtClean="0">
                          <a:latin typeface="Berlin Sans FB" panose="020E0602020502020306" pitchFamily="34" charset="0"/>
                        </a:rPr>
                        <a:t>Rutina</a:t>
                      </a:r>
                      <a:r>
                        <a:rPr lang="es-MX" sz="1200" b="1" baseline="0" dirty="0" smtClean="0">
                          <a:latin typeface="Berlin Sans FB" panose="020E0602020502020306" pitchFamily="34" charset="0"/>
                        </a:rPr>
                        <a:t> de activación física </a:t>
                      </a:r>
                      <a:endParaRPr lang="es-MX" sz="1200" b="1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>
                    <a:solidFill>
                      <a:srgbClr val="A7FD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3539">
                <a:tc>
                  <a:txBody>
                    <a:bodyPr/>
                    <a:lstStyle/>
                    <a:p>
                      <a:pPr algn="ctr"/>
                      <a:endParaRPr lang="es-MX" sz="1200" b="1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r>
                        <a:rPr lang="es-MX" sz="1200" b="1" dirty="0" smtClean="0">
                          <a:latin typeface="Berlin Sans FB" panose="020E0602020502020306" pitchFamily="34" charset="0"/>
                        </a:rPr>
                        <a:t>9:20-</a:t>
                      </a:r>
                      <a:r>
                        <a:rPr lang="es-MX" sz="1200" b="1" baseline="0" dirty="0" smtClean="0">
                          <a:latin typeface="Berlin Sans FB" panose="020E0602020502020306" pitchFamily="34" charset="0"/>
                        </a:rPr>
                        <a:t> 9:50</a:t>
                      </a:r>
                      <a:endParaRPr lang="es-MX" sz="1200" b="1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>
                    <a:solidFill>
                      <a:srgbClr val="AC7B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Acuerdos para cuidar el medio ambiente</a:t>
                      </a: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Bolsas de gel </a:t>
                      </a: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b="1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r>
                        <a:rPr lang="es-MX" sz="1200" b="1" dirty="0" smtClean="0">
                          <a:latin typeface="Berlin Sans FB" panose="020E0602020502020306" pitchFamily="34" charset="0"/>
                        </a:rPr>
                        <a:t>Educación</a:t>
                      </a:r>
                      <a:r>
                        <a:rPr lang="es-MX" sz="1200" b="1" baseline="0" dirty="0" smtClean="0">
                          <a:latin typeface="Berlin Sans FB" panose="020E0602020502020306" pitchFamily="34" charset="0"/>
                        </a:rPr>
                        <a:t> física </a:t>
                      </a:r>
                      <a:endParaRPr lang="es-MX" sz="1200" b="1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>
                    <a:solidFill>
                      <a:srgbClr val="F9F5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 smtClean="0">
                          <a:latin typeface="Berlin Sans FB" panose="020E0602020502020306" pitchFamily="34" charset="0"/>
                        </a:rPr>
                        <a:t>Obra</a:t>
                      </a: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 de teatro </a:t>
                      </a:r>
                      <a:endParaRPr lang="es-MX" sz="1200" b="0" dirty="0" smtClean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Basureros reciclados</a:t>
                      </a: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5307">
                <a:tc>
                  <a:txBody>
                    <a:bodyPr/>
                    <a:lstStyle/>
                    <a:p>
                      <a:pPr algn="ctr"/>
                      <a:endParaRPr lang="es-MX" sz="1200" b="1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r>
                        <a:rPr lang="es-MX" sz="1200" b="1" dirty="0" smtClean="0">
                          <a:latin typeface="Berlin Sans FB" panose="020E0602020502020306" pitchFamily="34" charset="0"/>
                        </a:rPr>
                        <a:t>9:50</a:t>
                      </a:r>
                      <a:r>
                        <a:rPr lang="es-MX" sz="1200" b="1" baseline="0" dirty="0" smtClean="0">
                          <a:latin typeface="Berlin Sans FB" panose="020E0602020502020306" pitchFamily="34" charset="0"/>
                        </a:rPr>
                        <a:t> – 10:20</a:t>
                      </a:r>
                    </a:p>
                    <a:p>
                      <a:pPr algn="ctr"/>
                      <a:r>
                        <a:rPr lang="es-MX" sz="1200" b="1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1200" b="1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>
                    <a:solidFill>
                      <a:srgbClr val="AC7B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¿Cómo se clasifica la basura?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Regla de las 3 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Nuestro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planeta tierra </a:t>
                      </a: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200" b="1" dirty="0" smtClean="0">
                          <a:latin typeface="Berlin Sans FB" panose="020E0602020502020306" pitchFamily="34" charset="0"/>
                        </a:rPr>
                        <a:t>Educación artística </a:t>
                      </a:r>
                    </a:p>
                  </a:txBody>
                  <a:tcPr marL="68580" marR="68580" marT="34290" marB="34290"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r>
                        <a:rPr lang="es-MX" sz="1200" b="1" dirty="0" smtClean="0">
                          <a:latin typeface="Berlin Sans FB" panose="020E0602020502020306" pitchFamily="34" charset="0"/>
                        </a:rPr>
                        <a:t>Educación física</a:t>
                      </a:r>
                    </a:p>
                    <a:p>
                      <a:pPr algn="ctr"/>
                      <a:endParaRPr lang="es-MX" sz="1200" b="1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r>
                        <a:rPr lang="es-MX" sz="1200" b="1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1200" b="1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>
                    <a:solidFill>
                      <a:srgbClr val="F9F50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902"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 smtClean="0">
                          <a:latin typeface="Berlin Sans FB" panose="020E0602020502020306" pitchFamily="34" charset="0"/>
                        </a:rPr>
                        <a:t>10:20 – 11:00</a:t>
                      </a:r>
                      <a:endParaRPr lang="es-MX" sz="1200" b="1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>
                    <a:solidFill>
                      <a:srgbClr val="AC7B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 smtClean="0">
                          <a:latin typeface="Berlin Sans FB" panose="020E0602020502020306" pitchFamily="34" charset="0"/>
                        </a:rPr>
                        <a:t>Lonche y recreo </a:t>
                      </a:r>
                      <a:endParaRPr lang="es-MX" sz="1200" b="1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>
                    <a:solidFill>
                      <a:srgbClr val="54BE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 smtClean="0">
                          <a:latin typeface="Berlin Sans FB" panose="020E0602020502020306" pitchFamily="34" charset="0"/>
                        </a:rPr>
                        <a:t>Lonche</a:t>
                      </a:r>
                      <a:r>
                        <a:rPr lang="es-MX" sz="1200" b="1" baseline="0" dirty="0" smtClean="0">
                          <a:latin typeface="Berlin Sans FB" panose="020E0602020502020306" pitchFamily="34" charset="0"/>
                        </a:rPr>
                        <a:t> y recreo </a:t>
                      </a:r>
                      <a:endParaRPr lang="es-MX" sz="1200" b="1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>
                    <a:solidFill>
                      <a:srgbClr val="54BE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 smtClean="0">
                          <a:latin typeface="Berlin Sans FB" panose="020E0602020502020306" pitchFamily="34" charset="0"/>
                        </a:rPr>
                        <a:t>Lonche</a:t>
                      </a:r>
                      <a:r>
                        <a:rPr lang="es-MX" sz="1200" b="1" baseline="0" dirty="0" smtClean="0">
                          <a:latin typeface="Berlin Sans FB" panose="020E0602020502020306" pitchFamily="34" charset="0"/>
                        </a:rPr>
                        <a:t> y recreo </a:t>
                      </a:r>
                      <a:endParaRPr lang="es-MX" sz="1200" b="1" dirty="0" smtClean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>
                    <a:solidFill>
                      <a:srgbClr val="54BE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 smtClean="0">
                          <a:latin typeface="Berlin Sans FB" panose="020E0602020502020306" pitchFamily="34" charset="0"/>
                        </a:rPr>
                        <a:t>Lonche</a:t>
                      </a:r>
                      <a:r>
                        <a:rPr lang="es-MX" sz="1200" b="1" baseline="0" dirty="0" smtClean="0">
                          <a:latin typeface="Berlin Sans FB" panose="020E0602020502020306" pitchFamily="34" charset="0"/>
                        </a:rPr>
                        <a:t> y recreo </a:t>
                      </a:r>
                      <a:endParaRPr lang="es-MX" sz="1200" b="1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>
                    <a:solidFill>
                      <a:srgbClr val="54BE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 smtClean="0">
                          <a:latin typeface="Berlin Sans FB" panose="020E0602020502020306" pitchFamily="34" charset="0"/>
                        </a:rPr>
                        <a:t>Lonche</a:t>
                      </a:r>
                      <a:r>
                        <a:rPr lang="es-MX" sz="1200" b="1" baseline="0" dirty="0" smtClean="0">
                          <a:latin typeface="Berlin Sans FB" panose="020E0602020502020306" pitchFamily="34" charset="0"/>
                        </a:rPr>
                        <a:t> y recreo </a:t>
                      </a:r>
                      <a:endParaRPr lang="es-MX" sz="1200" b="1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>
                    <a:solidFill>
                      <a:srgbClr val="54B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pPr algn="ctr"/>
                      <a:endParaRPr lang="es-MX" sz="1200" b="1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r>
                        <a:rPr lang="es-MX" sz="1200" b="1" dirty="0" smtClean="0">
                          <a:latin typeface="Berlin Sans FB" panose="020E0602020502020306" pitchFamily="34" charset="0"/>
                        </a:rPr>
                        <a:t>11:00 – 11:30</a:t>
                      </a:r>
                    </a:p>
                    <a:p>
                      <a:pPr algn="ctr"/>
                      <a:r>
                        <a:rPr lang="es-MX" sz="1200" b="1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1200" b="1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>
                    <a:solidFill>
                      <a:srgbClr val="AC7B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Limpiando el agua contaminada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¿Cómo cuidar el medio ambiente?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Taller: Alimento para plantas </a:t>
                      </a: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¿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Cómo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crecen las plantas?</a:t>
                      </a: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Acciones buenas y malas para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el medio ambiente </a:t>
                      </a:r>
                    </a:p>
                    <a:p>
                      <a:pPr algn="ctr"/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pPr algn="ctr"/>
                      <a:endParaRPr lang="es-MX" sz="1200" b="1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r>
                        <a:rPr lang="es-MX" sz="1200" b="1" dirty="0" smtClean="0">
                          <a:latin typeface="Berlin Sans FB" panose="020E0602020502020306" pitchFamily="34" charset="0"/>
                        </a:rPr>
                        <a:t>11:30 – 11:20</a:t>
                      </a:r>
                    </a:p>
                    <a:p>
                      <a:pPr algn="ctr"/>
                      <a:endParaRPr lang="es-MX" sz="1200" b="1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>
                    <a:solidFill>
                      <a:srgbClr val="AC7B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¿Cuántos animales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marinos hay? </a:t>
                      </a: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Adopta un árbol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Lotería del medio ambiente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Portadores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de números </a:t>
                      </a:r>
                    </a:p>
                    <a:p>
                      <a:pPr algn="ctr"/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Limpiando lugares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contaminados </a:t>
                      </a: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3996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2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3013656" y="-12880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264860" y="312311"/>
            <a:ext cx="8597347" cy="62204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18625"/>
              </p:ext>
            </p:extLst>
          </p:nvPr>
        </p:nvGraphicFramePr>
        <p:xfrm>
          <a:off x="600535" y="1403797"/>
          <a:ext cx="7959867" cy="463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6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6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0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0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62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Momento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Actividades, organización y consignas</a:t>
                      </a:r>
                      <a:r>
                        <a:rPr lang="es-MX" sz="1400" b="0" baseline="0" dirty="0" smtClean="0">
                          <a:latin typeface="Berlin Sans FB Demi" panose="020E0802020502020306" pitchFamily="34" charset="0"/>
                        </a:rPr>
                        <a:t>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Recursos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Día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Aprendizaje esperado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4800"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rgbClr val="AC7B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smtClean="0">
                          <a:latin typeface="Berlin Sans FB" panose="020E0602020502020306" pitchFamily="34" charset="0"/>
                        </a:rPr>
                        <a:t>Acuerdos para cuidar el medio ambiente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Inicio: Observa diferentes carteles con acciones que ayudan a cuidar el medio ambiente y explica en que consiste cada una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Desarrollo: Por equipos seleccionan un cartel y lo pintan con acuarelas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Cierre: Coloca los carteles afuera del salón para que los padres de familia y sus demás compañeros los observen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smtClean="0">
                          <a:latin typeface="Berlin Sans FB" panose="020E0602020502020306" pitchFamily="34" charset="0"/>
                        </a:rPr>
                        <a:t>¿Cómo se clasifica la basura?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Inicio: Escucha la explicación de cómo se debe clasificar la basura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Desarrollo: En botes de basura de diferentes colores clasifica imágenes de diferentes desechos o basura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Cierre: Comenta la importancia de clasificar la basura y como lo puede hacer desde casa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baseline="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Carteles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Acuarelas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Pinceles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Botes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de basura para clasificarla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Imágenes de diferentes desechos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Lunes 25 de mayo</a:t>
                      </a: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Lunes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25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de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mayo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 Participa en la conservación del medioambiente y propone medidas para su preservación, a partir del reconocimiento de algunas fuentes de contaminación del agua, aire y suelo.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Expresa con eficacia sus ideas acerca de diversos temas y atiende lo que se dice en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interacciones con otras personas.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 rot="16200000">
            <a:off x="-1121565" y="3478192"/>
            <a:ext cx="4518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Berlin Sans FB" panose="020E0602020502020306" pitchFamily="34" charset="0"/>
              </a:rPr>
              <a:t>Desarrollo </a:t>
            </a:r>
            <a:endParaRPr lang="es-MX" b="1" dirty="0">
              <a:latin typeface="Berlin Sans FB" panose="020E0602020502020306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583598" y="741450"/>
            <a:ext cx="79598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Berlin Sans FB Demi" panose="020E0802020502020306" pitchFamily="34" charset="0"/>
              </a:rPr>
              <a:t>Secuencia de situación didáctica: </a:t>
            </a:r>
            <a:r>
              <a:rPr lang="es-MX" sz="1600" b="1" dirty="0" smtClean="0">
                <a:latin typeface="Berlin Sans FB Demi" panose="020E0802020502020306" pitchFamily="34" charset="0"/>
              </a:rPr>
              <a:t>Guardianes del medio ambiente  </a:t>
            </a:r>
            <a:endParaRPr lang="es-MX" sz="1600" b="1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970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2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3013656" y="-12880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264860" y="312311"/>
            <a:ext cx="8597347" cy="62204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839228"/>
              </p:ext>
            </p:extLst>
          </p:nvPr>
        </p:nvGraphicFramePr>
        <p:xfrm>
          <a:off x="583599" y="557439"/>
          <a:ext cx="7959867" cy="573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6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4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2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0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62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Momento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Actividades, organización y consignas</a:t>
                      </a:r>
                      <a:r>
                        <a:rPr lang="es-MX" sz="1400" b="0" baseline="0" dirty="0" smtClean="0">
                          <a:latin typeface="Berlin Sans FB Demi" panose="020E0802020502020306" pitchFamily="34" charset="0"/>
                        </a:rPr>
                        <a:t>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Recursos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Día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Aprendizaje esperado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4800"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rgbClr val="AC7B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smtClean="0">
                          <a:latin typeface="Berlin Sans FB" panose="020E0602020502020306" pitchFamily="34" charset="0"/>
                        </a:rPr>
                        <a:t>Limpiando el agua contaminada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Inicio: Menciona algunas acciones que contaminan el agua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Desarrollo: Forma equipos de 5 personas y con ayuda de unas pinzas sacan toda la basura que hay en el agua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Cierre: Comenta porque es importante combatir la contaminación del agua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smtClean="0">
                          <a:latin typeface="Berlin Sans FB" panose="020E0602020502020306" pitchFamily="34" charset="0"/>
                        </a:rPr>
                        <a:t>¿Cuántos animales marinos hay?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Inicio: Con ayuda de unas pinzas saca los animales marinos del agua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Desarrollo: Clasifica los diferentes tipos de animales marinos y cuenta cuantos hay de cada uno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Cierre: Escribe en una hoja el numero total de cada conjunto de animales marinos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smtClean="0">
                          <a:latin typeface="Berlin Sans FB" panose="020E0602020502020306" pitchFamily="34" charset="0"/>
                        </a:rPr>
                        <a:t>Bolsas de gel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Inicio: Escucha las indicaciones de la actividad y recibe el material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Desarrollo: Toma una tarjeta con un número y con el dedo lo escribe arriba de la bolsa de gel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Cierre: Escribe los números del 1 al 10 sobre la bolsa del gel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Recipientes con agua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Animales marinos de plástico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Pinzas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Basura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Pinzas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Animales marinos de plástico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 Hojas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con la actividad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Lápiz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Bolsas </a:t>
                      </a:r>
                      <a:r>
                        <a:rPr lang="es-MX" sz="1200" dirty="0" err="1" smtClean="0">
                          <a:latin typeface="Berlin Sans FB" panose="020E0602020502020306" pitchFamily="34" charset="0"/>
                        </a:rPr>
                        <a:t>ziploc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Gel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Colorante</a:t>
                      </a: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Lunes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25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de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mayo</a:t>
                      </a: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Lunes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25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de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mayo </a:t>
                      </a: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Lunes 25 de mayo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Dialoga para solucionar conflictos y ponerse de acuerdo para realizar actividades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en equipo.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Comunica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de manera oral y escrita los números del 1 al 10 en diversas situaciones y de diferentes maneras, incluida la convencional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Comunica de manera oral y escrita los números del 1 al 10 en diversas situaciones y de diferentes maneras, incluida la convencional</a:t>
                      </a: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 rot="16200000">
            <a:off x="-1121565" y="3478192"/>
            <a:ext cx="4518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Berlin Sans FB" panose="020E0602020502020306" pitchFamily="34" charset="0"/>
              </a:rPr>
              <a:t>Desarrollo </a:t>
            </a:r>
            <a:endParaRPr lang="es-MX" b="1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666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2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3013656" y="-12880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264860" y="312311"/>
            <a:ext cx="8597347" cy="62204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415502"/>
              </p:ext>
            </p:extLst>
          </p:nvPr>
        </p:nvGraphicFramePr>
        <p:xfrm>
          <a:off x="583599" y="923199"/>
          <a:ext cx="7959867" cy="499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6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6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0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0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62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Momento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Actividades, organización y consignas</a:t>
                      </a:r>
                      <a:r>
                        <a:rPr lang="es-MX" sz="1400" b="0" baseline="0" dirty="0" smtClean="0">
                          <a:latin typeface="Berlin Sans FB Demi" panose="020E0802020502020306" pitchFamily="34" charset="0"/>
                        </a:rPr>
                        <a:t>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Recursos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Día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Aprendizaje esperado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4800"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rgbClr val="AC7B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smtClean="0">
                          <a:latin typeface="Berlin Sans FB" panose="020E0602020502020306" pitchFamily="34" charset="0"/>
                        </a:rPr>
                        <a:t>Regla de las 3 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Inicio: Observa y escucha un video: Reducir, reutilizar y reciclar. Para mejorar el mundo. Videos educativos para niños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Desarrollo: Responde las siguientes preguntas: ¿Qué es la regla de las 3 R? ¿Para qué sirve? ¿Qué significa cada una de las 3 R? ¿Qué es reducir? ¿Qué es reciclar? ¿Qué es reutilizar?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Cierre: Identifican algunas acciones que él pueda hacer y ayuden a reducir, reutilizar y reciclar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 smtClean="0">
                          <a:latin typeface="Berlin Sans FB" panose="020E0602020502020306" pitchFamily="34" charset="0"/>
                        </a:rPr>
                        <a:t>¿Cómo cuidar el medio ambiente?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 smtClean="0">
                          <a:latin typeface="Berlin Sans FB" panose="020E0602020502020306" pitchFamily="34" charset="0"/>
                        </a:rPr>
                        <a:t>Inicio:</a:t>
                      </a: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 Con ayuda de sus padres investiga en internet como cuidar el medio ambiente y realiza un cartel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Desarrollo: Expone frente al grupo su cartel y realiza el comentario sobre la participación de sus demás compañeros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Cierre: Coloca su cartel en diferentes áreas del jardín de niños para que los padres de familia y los demás alumnos los observen </a:t>
                      </a:r>
                      <a:endParaRPr lang="es-MX" sz="1200" b="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Video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Tv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Imágenes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Carteles elaborados por los alumnos </a:t>
                      </a: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Martes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26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de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mayo </a:t>
                      </a: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Martes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26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de mayo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Expresa con eficacia sus ideas acerca de diversos temas y atiende lo que se dice en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interacciones con otras personas.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Dialoga para solucionar conflictos y ponerse de acuerdo para realizar actividades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en equipo.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 rot="16200000">
            <a:off x="-1121565" y="3478192"/>
            <a:ext cx="4518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Berlin Sans FB" panose="020E0602020502020306" pitchFamily="34" charset="0"/>
              </a:rPr>
              <a:t>Desarrollo </a:t>
            </a:r>
            <a:endParaRPr lang="es-MX" b="1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786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2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3013656" y="-12880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264860" y="312311"/>
            <a:ext cx="8597347" cy="62204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046911"/>
              </p:ext>
            </p:extLst>
          </p:nvPr>
        </p:nvGraphicFramePr>
        <p:xfrm>
          <a:off x="583599" y="1106079"/>
          <a:ext cx="7959867" cy="463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6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4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4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80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62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Momento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Actividades, organización y consignas</a:t>
                      </a:r>
                      <a:r>
                        <a:rPr lang="es-MX" sz="1400" b="0" baseline="0" dirty="0" smtClean="0">
                          <a:latin typeface="Berlin Sans FB Demi" panose="020E0802020502020306" pitchFamily="34" charset="0"/>
                        </a:rPr>
                        <a:t>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Recursos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Día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 Demi" panose="020E0802020502020306" pitchFamily="34" charset="0"/>
                        </a:rPr>
                        <a:t>Aprendizaje esperado </a:t>
                      </a:r>
                      <a:endParaRPr lang="es-MX" sz="1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62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4800"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rgbClr val="AC7B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smtClean="0">
                          <a:latin typeface="Berlin Sans FB" panose="020E0602020502020306" pitchFamily="34" charset="0"/>
                        </a:rPr>
                        <a:t>Adopta un árbol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Inicio: Con ayuda de sus padres personaliza un cuadro de madera con su nombre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Desarrollo: Sale al patio, observa los árboles que hay a su alrededor y menciona cual es la importancia de cuidarlos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Cierre: Selecciona un árbol y lo adopta, le coloca la madera con su nombre y se compromete a cuidarlo, regarlo cada que lo necesite y mantenerlo limpio, todo esto con ayuda de sus padres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smtClean="0">
                          <a:latin typeface="Berlin Sans FB" panose="020E0602020502020306" pitchFamily="34" charset="0"/>
                        </a:rPr>
                        <a:t>Nuestro planeta tierra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Inicio: Por equipo reciben una imagen con la silueta del planeta tierra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Desarrollo: Rasga papel crepe y forma bolitas con él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latin typeface="Berlin Sans FB" panose="020E0602020502020306" pitchFamily="34" charset="0"/>
                        </a:rPr>
                        <a:t>Cierre: Pega todas las bolitas de papel dentro de la silueta para formar el planeta tierra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Maderas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personalizadas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Regaderas ecológicas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baseline="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Papel crepe azul y verde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Pegamento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Hojas con la actividad </a:t>
                      </a: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Martes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26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de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mayo </a:t>
                      </a: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Miércoles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27 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de 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mayo </a:t>
                      </a: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 Participa en la conservación del medioambiente y propone medidas para su preservación, a partir del reconocimiento de algunas fuentes de contaminación del agua, aire y suelo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Dialoga para solucionar conflictos y ponerse de acuerdo para realizar actividades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200" dirty="0" smtClean="0">
                          <a:latin typeface="Berlin Sans FB" panose="020E0602020502020306" pitchFamily="34" charset="0"/>
                        </a:rPr>
                        <a:t>en equipo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 rot="16200000">
            <a:off x="-1121565" y="3478192"/>
            <a:ext cx="4518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Berlin Sans FB" panose="020E0602020502020306" pitchFamily="34" charset="0"/>
              </a:rPr>
              <a:t>Desarrollo </a:t>
            </a:r>
            <a:endParaRPr lang="es-MX" b="1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6601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1617</TotalTime>
  <Words>2019</Words>
  <Application>Microsoft Office PowerPoint</Application>
  <PresentationFormat>Carta (216 x 279 mm)</PresentationFormat>
  <Paragraphs>682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Arial</vt:lpstr>
      <vt:lpstr>Berlin Sans FB</vt:lpstr>
      <vt:lpstr>Berlin Sans FB Demi</vt:lpstr>
      <vt:lpstr>Calibri</vt:lpstr>
      <vt:lpstr>Calibri Light</vt:lpstr>
      <vt:lpstr>Century Gothic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</dc:creator>
  <cp:lastModifiedBy>aagtz99@gmail.com</cp:lastModifiedBy>
  <cp:revision>62</cp:revision>
  <dcterms:created xsi:type="dcterms:W3CDTF">2020-02-18T00:11:27Z</dcterms:created>
  <dcterms:modified xsi:type="dcterms:W3CDTF">2020-04-30T01:55:39Z</dcterms:modified>
</cp:coreProperties>
</file>