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77" r:id="rId5"/>
    <p:sldId id="261" r:id="rId6"/>
    <p:sldId id="274" r:id="rId7"/>
    <p:sldId id="263" r:id="rId8"/>
    <p:sldId id="276" r:id="rId9"/>
    <p:sldId id="275" r:id="rId10"/>
    <p:sldId id="280" r:id="rId11"/>
    <p:sldId id="279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FE87D-46F8-4D54-8496-6F1A45E94976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4089-C130-4C43-90AC-70326BE2CF2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116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421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82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29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72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46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947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79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48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767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91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330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3E10-CF76-4B92-BDA9-EB26019D9250}" type="datetimeFigureOut">
              <a:rPr lang="es-MX" smtClean="0"/>
              <a:t>03/05/2020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E2B6-070C-40D6-8938-63CF9D7A24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37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9352" y="3136032"/>
            <a:ext cx="6880178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Jardín de niños María Pérez De Arreola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Clave: </a:t>
            </a:r>
            <a:r>
              <a:rPr lang="es-MX" sz="1600" dirty="0"/>
              <a:t>05EJN0118Z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Zona Escolar: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107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su práctica: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“2,B”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Nombre del Educador(a) Titular: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Dulce Carolina Hernández Nieto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Total de niños:24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Niños:11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Niñas:13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Nombre del Alumno Practicante: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Daniela Elizabeth Luna Rangel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Grado: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3       </a:t>
            </a: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      </a:t>
            </a: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Número de Lista: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 12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Periodo de Práctica:  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25 al 29 de mayo del 2020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12" y="1402298"/>
            <a:ext cx="1791058" cy="14678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43352" y="305426"/>
            <a:ext cx="4652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600" b="1" dirty="0"/>
          </a:p>
          <a:p>
            <a:pPr algn="ctr"/>
            <a:r>
              <a:rPr lang="es-MX" sz="1600" b="1" dirty="0"/>
              <a:t>ESCUELA NORMAL DE EDUCACIÓN PREESCOLAR DEL </a:t>
            </a:r>
          </a:p>
          <a:p>
            <a:pPr algn="ctr"/>
            <a:r>
              <a:rPr lang="es-MX" sz="1600" b="1" dirty="0"/>
              <a:t>ESTADO DE COAHUILA DE ZARAGOZA</a:t>
            </a:r>
          </a:p>
        </p:txBody>
      </p:sp>
      <p:pic>
        <p:nvPicPr>
          <p:cNvPr id="2050" name="Picture 2" descr="Resultado de imagen para medio ambiente dibujos png">
            <a:extLst>
              <a:ext uri="{FF2B5EF4-FFF2-40B4-BE49-F238E27FC236}">
                <a16:creationId xmlns:a16="http://schemas.microsoft.com/office/drawing/2014/main" id="{D8A32D1B-538B-4E37-AE60-E43B750E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4" y="4481344"/>
            <a:ext cx="4144732" cy="29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edio ambiente dibujos png">
            <a:extLst>
              <a:ext uri="{FF2B5EF4-FFF2-40B4-BE49-F238E27FC236}">
                <a16:creationId xmlns:a16="http://schemas.microsoft.com/office/drawing/2014/main" id="{D0BC0C26-A344-4933-A459-8E7F7978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56" y="1136423"/>
            <a:ext cx="2999557" cy="3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6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08435"/>
              </p:ext>
            </p:extLst>
          </p:nvPr>
        </p:nvGraphicFramePr>
        <p:xfrm>
          <a:off x="302455" y="-3"/>
          <a:ext cx="8539089" cy="556859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937057">
                  <a:extLst>
                    <a:ext uri="{9D8B030D-6E8A-4147-A177-3AD203B41FA5}">
                      <a16:colId xmlns:a16="http://schemas.microsoft.com/office/drawing/2014/main" val="3586492098"/>
                    </a:ext>
                  </a:extLst>
                </a:gridCol>
                <a:gridCol w="1071990">
                  <a:extLst>
                    <a:ext uri="{9D8B030D-6E8A-4147-A177-3AD203B41FA5}">
                      <a16:colId xmlns:a16="http://schemas.microsoft.com/office/drawing/2014/main" val="442084387"/>
                    </a:ext>
                  </a:extLst>
                </a:gridCol>
                <a:gridCol w="3407014">
                  <a:extLst>
                    <a:ext uri="{9D8B030D-6E8A-4147-A177-3AD203B41FA5}">
                      <a16:colId xmlns:a16="http://schemas.microsoft.com/office/drawing/2014/main" val="3453185998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2810444005"/>
                    </a:ext>
                  </a:extLst>
                </a:gridCol>
                <a:gridCol w="525455">
                  <a:extLst>
                    <a:ext uri="{9D8B030D-6E8A-4147-A177-3AD203B41FA5}">
                      <a16:colId xmlns:a16="http://schemas.microsoft.com/office/drawing/2014/main" val="2251365864"/>
                    </a:ext>
                  </a:extLst>
                </a:gridCol>
                <a:gridCol w="1739444">
                  <a:extLst>
                    <a:ext uri="{9D8B030D-6E8A-4147-A177-3AD203B41FA5}">
                      <a16:colId xmlns:a16="http://schemas.microsoft.com/office/drawing/2014/main" val="2369760298"/>
                    </a:ext>
                  </a:extLst>
                </a:gridCol>
              </a:tblGrid>
              <a:tr h="634298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Momento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Nombre de la actividad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Actividades, Organización y Consignas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Recursos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Día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Aprendizaje</a:t>
                      </a:r>
                      <a:r>
                        <a:rPr lang="es-MX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esperado </a:t>
                      </a:r>
                      <a:endParaRPr lang="es-MX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8210"/>
                  </a:ext>
                </a:extLst>
              </a:tr>
              <a:tr h="1644766">
                <a:tc row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</a:t>
                      </a: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Laberinto 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I: Escucha  indicaciones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D: Elabora el laberinto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C: observa si lo hizo de manera correcta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Laberinto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   viernes 29 de mayo</a:t>
                      </a: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Interpreta instructivos, cartas, recados y señalamientos 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02479"/>
                  </a:ext>
                </a:extLst>
              </a:tr>
              <a:tr h="1644766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Móvil del cuidado del agua </a:t>
                      </a:r>
                    </a:p>
                    <a:p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kern="1200">
                          <a:solidFill>
                            <a:schemeClr val="tx1"/>
                          </a:solidFill>
                          <a:effectLst/>
                        </a:rPr>
                        <a:t>I: Menciona una acción buena cuidar el medio ambiente</a:t>
                      </a:r>
                    </a:p>
                    <a:p>
                      <a:r>
                        <a:rPr lang="es-MX" sz="1100" kern="1200">
                          <a:solidFill>
                            <a:schemeClr val="tx1"/>
                          </a:solidFill>
                          <a:effectLst/>
                        </a:rPr>
                        <a:t>D: Dibuja algún aspecto positivo para el planeta, recorta y pega en el móvil del planeta tierra</a:t>
                      </a:r>
                    </a:p>
                    <a:p>
                      <a:r>
                        <a:rPr lang="es-MX" sz="1100" kern="1200">
                          <a:solidFill>
                            <a:schemeClr val="tx1"/>
                          </a:solidFill>
                          <a:effectLst/>
                        </a:rPr>
                        <a:t>C: Reflexiona </a:t>
                      </a:r>
                      <a:endParaRPr lang="es-MX" sz="1100">
                        <a:solidFill>
                          <a:schemeClr val="tx1"/>
                        </a:solidFill>
                      </a:endParaRP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Hojas de maquina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Móvil de planeta tierra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>
                          <a:latin typeface="+mn-lt"/>
                        </a:rPr>
                        <a:t> </a:t>
                      </a: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Dialoga para solucionar conflictos  y ponerse de acuerdo para realizar actividades en equipo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53753"/>
                  </a:ext>
                </a:extLst>
              </a:tr>
              <a:tr h="1644766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3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68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781974" y="407489"/>
          <a:ext cx="7420330" cy="1762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20330">
                  <a:extLst>
                    <a:ext uri="{9D8B030D-6E8A-4147-A177-3AD203B41FA5}">
                      <a16:colId xmlns:a16="http://schemas.microsoft.com/office/drawing/2014/main" val="1003337969"/>
                    </a:ext>
                  </a:extLst>
                </a:gridCol>
              </a:tblGrid>
              <a:tr h="1762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Adecuaciones Curriculares: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2" marR="514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78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781974" y="2339699"/>
          <a:ext cx="7420330" cy="20139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20330">
                  <a:extLst>
                    <a:ext uri="{9D8B030D-6E8A-4147-A177-3AD203B41FA5}">
                      <a16:colId xmlns:a16="http://schemas.microsoft.com/office/drawing/2014/main" val="2555952639"/>
                    </a:ext>
                  </a:extLst>
                </a:gridCol>
              </a:tblGrid>
              <a:tr h="2013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Observaciones: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2" marR="514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2068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520" y="5146286"/>
            <a:ext cx="7047442" cy="14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___________________________                                                                   ________________________</a:t>
            </a:r>
            <a:endParaRPr lang="es-MX" altLang="es-MX" sz="11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Firma de la estudiante normalista                                                                       Firma del profesor titular  </a:t>
            </a:r>
            <a:endParaRPr lang="es-MX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MX" alt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altLang="es-MX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_____________________________                                       </a:t>
            </a:r>
            <a:endParaRPr lang="es-MX" altLang="es-MX" sz="11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Firma del docente de la normal  </a:t>
            </a:r>
            <a:endParaRPr lang="es-MX" altLang="es-MX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9746" y="1175230"/>
            <a:ext cx="531600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Propósito de la práctica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69746" y="2272597"/>
            <a:ext cx="506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Implementar estrategias pedagógicas creativas e innovadoras que nos ayuden a crear conciencia sobre el cuidado del medio ambiente. </a:t>
            </a:r>
          </a:p>
        </p:txBody>
      </p:sp>
      <p:pic>
        <p:nvPicPr>
          <p:cNvPr id="2050" name="Picture 2" descr="Resultado de imagen para maestros animados png">
            <a:extLst>
              <a:ext uri="{FF2B5EF4-FFF2-40B4-BE49-F238E27FC236}">
                <a16:creationId xmlns:a16="http://schemas.microsoft.com/office/drawing/2014/main" id="{06BC269A-9946-41A3-AFF7-5B0F5792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5" y="1035586"/>
            <a:ext cx="2905085" cy="55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medio ambiente dibujos png">
            <a:extLst>
              <a:ext uri="{FF2B5EF4-FFF2-40B4-BE49-F238E27FC236}">
                <a16:creationId xmlns:a16="http://schemas.microsoft.com/office/drawing/2014/main" id="{9746B97E-7E88-451F-8E02-EF75CF10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93" y="3429000"/>
            <a:ext cx="2905085" cy="34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1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41481"/>
              </p:ext>
            </p:extLst>
          </p:nvPr>
        </p:nvGraphicFramePr>
        <p:xfrm>
          <a:off x="1079916" y="1660793"/>
          <a:ext cx="7023075" cy="1429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87">
                  <a:extLst>
                    <a:ext uri="{9D8B030D-6E8A-4147-A177-3AD203B41FA5}">
                      <a16:colId xmlns:a16="http://schemas.microsoft.com/office/drawing/2014/main" val="1905717429"/>
                    </a:ext>
                  </a:extLst>
                </a:gridCol>
                <a:gridCol w="2379418">
                  <a:extLst>
                    <a:ext uri="{9D8B030D-6E8A-4147-A177-3AD203B41FA5}">
                      <a16:colId xmlns:a16="http://schemas.microsoft.com/office/drawing/2014/main" val="3400710490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2350065381"/>
                    </a:ext>
                  </a:extLst>
                </a:gridCol>
              </a:tblGrid>
              <a:tr h="2808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u="sng" dirty="0">
                          <a:latin typeface="+mn-lt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Exploración y Comprensión del Mundo Natural y Social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1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Aprendizaje esperado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71109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social</a:t>
                      </a: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200" b="1" dirty="0"/>
                        <a:t>Interpreta instructivos, cartas, recados y señalamientos 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55390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2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35036"/>
                  </a:ext>
                </a:extLst>
              </a:tr>
              <a:tr h="586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Producción e interpretación de una diversidad de textos cotidianos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44727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36256"/>
              </p:ext>
            </p:extLst>
          </p:nvPr>
        </p:nvGraphicFramePr>
        <p:xfrm>
          <a:off x="1079915" y="3244317"/>
          <a:ext cx="7023075" cy="15596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87">
                  <a:extLst>
                    <a:ext uri="{9D8B030D-6E8A-4147-A177-3AD203B41FA5}">
                      <a16:colId xmlns:a16="http://schemas.microsoft.com/office/drawing/2014/main" val="765889690"/>
                    </a:ext>
                  </a:extLst>
                </a:gridCol>
                <a:gridCol w="2379418">
                  <a:extLst>
                    <a:ext uri="{9D8B030D-6E8A-4147-A177-3AD203B41FA5}">
                      <a16:colId xmlns:a16="http://schemas.microsoft.com/office/drawing/2014/main" val="1411716722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2948386448"/>
                    </a:ext>
                  </a:extLst>
                </a:gridCol>
              </a:tblGrid>
              <a:tr h="2808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u="sng" dirty="0">
                          <a:latin typeface="+mn-lt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Exploración y Comprensión del Mundo Natural y Social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1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Aprendizaje esperado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359995"/>
                  </a:ext>
                </a:extLst>
              </a:tr>
              <a:tr h="4372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Número, álgebra y variación </a:t>
                      </a: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</a:rPr>
                        <a:t> 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</a:rPr>
                        <a:t>resuelve problemas a través del conteo y con acciones sobre las colecciones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02945"/>
                  </a:ext>
                </a:extLst>
              </a:tr>
              <a:tr h="4367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2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71842"/>
                  </a:ext>
                </a:extLst>
              </a:tr>
              <a:tr h="4048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5238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079916" y="5035383"/>
          <a:ext cx="7023075" cy="1531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87">
                  <a:extLst>
                    <a:ext uri="{9D8B030D-6E8A-4147-A177-3AD203B41FA5}">
                      <a16:colId xmlns:a16="http://schemas.microsoft.com/office/drawing/2014/main" val="4160929104"/>
                    </a:ext>
                  </a:extLst>
                </a:gridCol>
                <a:gridCol w="2379418">
                  <a:extLst>
                    <a:ext uri="{9D8B030D-6E8A-4147-A177-3AD203B41FA5}">
                      <a16:colId xmlns:a16="http://schemas.microsoft.com/office/drawing/2014/main" val="1310509245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350734376"/>
                    </a:ext>
                  </a:extLst>
                </a:gridCol>
              </a:tblGrid>
              <a:tr h="2808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latin typeface="+mn-lt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u="sng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Exploración y Comprensión del Mundo Natural y Social</a:t>
                      </a:r>
                      <a:endParaRPr lang="es-MX" sz="1200" b="1" u="sng" baseline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1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Aprendizaje esperado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64204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 y vida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Reconoce y valora costumbres y tradiciones que se manifiestan en los grupos sociales a los que pertenece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94201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Organizador Curricular 2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09204"/>
                  </a:ext>
                </a:extLst>
              </a:tr>
              <a:tr h="586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Interacciones con el entorno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867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4490" y="201822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 dirty="0"/>
          </a:p>
        </p:txBody>
      </p:sp>
      <p:sp>
        <p:nvSpPr>
          <p:cNvPr id="6" name="Rectángulo 5"/>
          <p:cNvSpPr/>
          <p:nvPr/>
        </p:nvSpPr>
        <p:spPr>
          <a:xfrm>
            <a:off x="1079915" y="289205"/>
            <a:ext cx="7023073" cy="116955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es-MX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Nombre Situación Didáctica:</a:t>
            </a:r>
            <a:r>
              <a:rPr lang="es-MX" sz="1400" dirty="0">
                <a:ea typeface="Calibri" panose="020F0502020204030204" pitchFamily="34" charset="0"/>
                <a:cs typeface="Times New Roman" panose="02020603050405020304" pitchFamily="18" charset="0"/>
              </a:rPr>
              <a:t>  cuidamos el medio ambiente </a:t>
            </a:r>
          </a:p>
          <a:p>
            <a:r>
              <a:rPr lang="es-MX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MX" sz="1400" dirty="0">
                <a:ea typeface="Calibri" panose="020F0502020204030204" pitchFamily="34" charset="0"/>
                <a:cs typeface="Times New Roman" panose="02020603050405020304" pitchFamily="18" charset="0"/>
              </a:rPr>
              <a:t> 25 al 29 de mayo 2020</a:t>
            </a:r>
          </a:p>
          <a:p>
            <a:r>
              <a:rPr lang="es-MX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Propósito de la Situación Didáctica:. Resuelve</a:t>
            </a:r>
            <a:r>
              <a:rPr lang="es-MX" sz="1400" dirty="0">
                <a:ea typeface="Calibri" panose="020F0502020204030204" pitchFamily="34" charset="0"/>
                <a:cs typeface="Times New Roman" panose="02020603050405020304" pitchFamily="18" charset="0"/>
              </a:rPr>
              <a:t> problemas a través del conteo, reconoce las buenas y malas acciones sobre el cuidado del medio ambiente así como crear conciencia sobre esto.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90" y="207624"/>
            <a:ext cx="1023381" cy="18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7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95009"/>
              </p:ext>
            </p:extLst>
          </p:nvPr>
        </p:nvGraphicFramePr>
        <p:xfrm>
          <a:off x="913456" y="1026993"/>
          <a:ext cx="7023077" cy="1429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87">
                  <a:extLst>
                    <a:ext uri="{9D8B030D-6E8A-4147-A177-3AD203B41FA5}">
                      <a16:colId xmlns:a16="http://schemas.microsoft.com/office/drawing/2014/main" val="1905717429"/>
                    </a:ext>
                  </a:extLst>
                </a:gridCol>
                <a:gridCol w="2379419">
                  <a:extLst>
                    <a:ext uri="{9D8B030D-6E8A-4147-A177-3AD203B41FA5}">
                      <a16:colId xmlns:a16="http://schemas.microsoft.com/office/drawing/2014/main" val="3400710490"/>
                    </a:ext>
                  </a:extLst>
                </a:gridCol>
                <a:gridCol w="2243171">
                  <a:extLst>
                    <a:ext uri="{9D8B030D-6E8A-4147-A177-3AD203B41FA5}">
                      <a16:colId xmlns:a16="http://schemas.microsoft.com/office/drawing/2014/main" val="2350065381"/>
                    </a:ext>
                  </a:extLst>
                </a:gridCol>
              </a:tblGrid>
              <a:tr h="2808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u="none" dirty="0">
                          <a:effectLst/>
                          <a:latin typeface="+mn-lt"/>
                        </a:rPr>
                        <a:t>Área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u="sng" dirty="0">
                          <a:effectLst/>
                          <a:latin typeface="+mn-lt"/>
                        </a:rPr>
                        <a:t>Artes</a:t>
                      </a:r>
                      <a:endParaRPr lang="es-MX" sz="12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Aprendizaje esperado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71109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artística</a:t>
                      </a: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200" dirty="0"/>
                        <a:t>Produce sonidos al ritmo de la música con distintas partes del cuerpo instrumentos y otros objetos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55390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35036"/>
                  </a:ext>
                </a:extLst>
              </a:tr>
              <a:tr h="586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Familiarización con los elementos básicos de las artes 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44727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67" y="496268"/>
            <a:ext cx="1023381" cy="181059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FB6FF2F-CC2A-4EE8-8918-4D0CF0486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08485"/>
              </p:ext>
            </p:extLst>
          </p:nvPr>
        </p:nvGraphicFramePr>
        <p:xfrm>
          <a:off x="913455" y="2972462"/>
          <a:ext cx="7023077" cy="1429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87">
                  <a:extLst>
                    <a:ext uri="{9D8B030D-6E8A-4147-A177-3AD203B41FA5}">
                      <a16:colId xmlns:a16="http://schemas.microsoft.com/office/drawing/2014/main" val="1905717429"/>
                    </a:ext>
                  </a:extLst>
                </a:gridCol>
                <a:gridCol w="2379419">
                  <a:extLst>
                    <a:ext uri="{9D8B030D-6E8A-4147-A177-3AD203B41FA5}">
                      <a16:colId xmlns:a16="http://schemas.microsoft.com/office/drawing/2014/main" val="3400710490"/>
                    </a:ext>
                  </a:extLst>
                </a:gridCol>
                <a:gridCol w="2243171">
                  <a:extLst>
                    <a:ext uri="{9D8B030D-6E8A-4147-A177-3AD203B41FA5}">
                      <a16:colId xmlns:a16="http://schemas.microsoft.com/office/drawing/2014/main" val="2350065381"/>
                    </a:ext>
                  </a:extLst>
                </a:gridCol>
              </a:tblGrid>
              <a:tr h="28087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u="none" dirty="0">
                          <a:effectLst/>
                          <a:latin typeface="+mn-lt"/>
                        </a:rPr>
                        <a:t>Área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u="none" dirty="0">
                          <a:effectLst/>
                          <a:latin typeface="+mn-lt"/>
                        </a:rPr>
                        <a:t>Educación socioemocional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Aprendizaje esperado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71109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 relación </a:t>
                      </a: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200" dirty="0"/>
                        <a:t>Dialoga para solucionar conflictos  y ponerse de acuerdo para realizar actividades en equipo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55390"/>
                  </a:ext>
                </a:extLst>
              </a:tr>
              <a:tr h="280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35036"/>
                  </a:ext>
                </a:extLst>
              </a:tr>
              <a:tr h="586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de las emociones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44727"/>
                  </a:ext>
                </a:extLst>
              </a:tr>
            </a:tbl>
          </a:graphicData>
        </a:graphic>
      </p:graphicFrame>
      <p:pic>
        <p:nvPicPr>
          <p:cNvPr id="1026" name="Picture 2" descr="Resultado de imagen para medio ambiente png">
            <a:extLst>
              <a:ext uri="{FF2B5EF4-FFF2-40B4-BE49-F238E27FC236}">
                <a16:creationId xmlns:a16="http://schemas.microsoft.com/office/drawing/2014/main" id="{FD83FFCB-49D1-497B-90A3-B0CF6B20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8" y="4401735"/>
            <a:ext cx="3606229" cy="18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7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2218" y="0"/>
            <a:ext cx="1973617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3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 Semanal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64961"/>
              </p:ext>
            </p:extLst>
          </p:nvPr>
        </p:nvGraphicFramePr>
        <p:xfrm>
          <a:off x="174661" y="314638"/>
          <a:ext cx="8850067" cy="623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497">
                  <a:extLst>
                    <a:ext uri="{9D8B030D-6E8A-4147-A177-3AD203B41FA5}">
                      <a16:colId xmlns:a16="http://schemas.microsoft.com/office/drawing/2014/main" val="2978730489"/>
                    </a:ext>
                  </a:extLst>
                </a:gridCol>
                <a:gridCol w="1449497">
                  <a:extLst>
                    <a:ext uri="{9D8B030D-6E8A-4147-A177-3AD203B41FA5}">
                      <a16:colId xmlns:a16="http://schemas.microsoft.com/office/drawing/2014/main" val="1435660495"/>
                    </a:ext>
                  </a:extLst>
                </a:gridCol>
                <a:gridCol w="1449497">
                  <a:extLst>
                    <a:ext uri="{9D8B030D-6E8A-4147-A177-3AD203B41FA5}">
                      <a16:colId xmlns:a16="http://schemas.microsoft.com/office/drawing/2014/main" val="3816757103"/>
                    </a:ext>
                  </a:extLst>
                </a:gridCol>
                <a:gridCol w="1449497">
                  <a:extLst>
                    <a:ext uri="{9D8B030D-6E8A-4147-A177-3AD203B41FA5}">
                      <a16:colId xmlns:a16="http://schemas.microsoft.com/office/drawing/2014/main" val="1193217105"/>
                    </a:ext>
                  </a:extLst>
                </a:gridCol>
                <a:gridCol w="1449497">
                  <a:extLst>
                    <a:ext uri="{9D8B030D-6E8A-4147-A177-3AD203B41FA5}">
                      <a16:colId xmlns:a16="http://schemas.microsoft.com/office/drawing/2014/main" val="1891385414"/>
                    </a:ext>
                  </a:extLst>
                </a:gridCol>
                <a:gridCol w="1602582">
                  <a:extLst>
                    <a:ext uri="{9D8B030D-6E8A-4147-A177-3AD203B41FA5}">
                      <a16:colId xmlns:a16="http://schemas.microsoft.com/office/drawing/2014/main" val="3959271391"/>
                    </a:ext>
                  </a:extLst>
                </a:gridCol>
              </a:tblGrid>
              <a:tr h="70351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Hora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Lunes 25 de 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Martes 26 de 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Miércoles 27 de 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Jueves 28 de 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Viernes 29 de mayo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31885"/>
                  </a:ext>
                </a:extLst>
              </a:tr>
              <a:tr h="74460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9:00 – 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Honores a la bandera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Activación</a:t>
                      </a:r>
                      <a:r>
                        <a:rPr lang="es-MX" sz="1200" baseline="0" dirty="0">
                          <a:latin typeface="+mn-lt"/>
                          <a:cs typeface="Times New Roman" panose="02020603050405020304" pitchFamily="18" charset="0"/>
                        </a:rPr>
                        <a:t> física y saludo 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Activación física y saludo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Activación</a:t>
                      </a:r>
                      <a:r>
                        <a:rPr lang="es-MX" sz="1200" baseline="0" dirty="0">
                          <a:latin typeface="+mn-lt"/>
                          <a:cs typeface="Times New Roman" panose="02020603050405020304" pitchFamily="18" charset="0"/>
                        </a:rPr>
                        <a:t> física y saludo 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Activación</a:t>
                      </a:r>
                      <a:r>
                        <a:rPr lang="es-MX" sz="1200" baseline="0" dirty="0">
                          <a:latin typeface="+mn-lt"/>
                          <a:cs typeface="Times New Roman" panose="02020603050405020304" pitchFamily="18" charset="0"/>
                        </a:rPr>
                        <a:t> física y saludo 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27451"/>
                  </a:ext>
                </a:extLst>
              </a:tr>
              <a:tr h="99973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9:30 –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00" dirty="0">
                          <a:latin typeface="+mn-lt"/>
                          <a:cs typeface="Times New Roman" panose="02020603050405020304" pitchFamily="18" charset="0"/>
                        </a:rPr>
                        <a:t>Adopta un árbol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00" dirty="0">
                          <a:latin typeface="+mn-lt"/>
                          <a:cs typeface="Times New Roman" panose="02020603050405020304" pitchFamily="18" charset="0"/>
                        </a:rPr>
                        <a:t>Vídeo del medio ambiente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00" dirty="0">
                          <a:latin typeface="+mn-lt"/>
                          <a:cs typeface="Times New Roman" panose="02020603050405020304" pitchFamily="18" charset="0"/>
                        </a:rPr>
                        <a:t>Cartel del cuidado del medio ambiente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Educación física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Rincones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Video del cuidado del agua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Goty se agota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Móvil del cuidado del agua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Obra de teatro</a:t>
                      </a:r>
                    </a:p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Laberinto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818573"/>
                  </a:ext>
                </a:extLst>
              </a:tr>
              <a:tr h="128521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10:00</a:t>
                      </a:r>
                      <a:r>
                        <a:rPr lang="es-MX" sz="1200" baseline="0" dirty="0">
                          <a:latin typeface="+mn-lt"/>
                          <a:cs typeface="Times New Roman" panose="02020603050405020304" pitchFamily="18" charset="0"/>
                        </a:rPr>
                        <a:t> – 10:30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</a:rPr>
                        <a:t>Educación física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Señor cabeza de pasto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La basura al mar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Yo cuido al medio ambiente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Rompe cabezas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Movil del cuidado del medio ambiente 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796647"/>
                  </a:ext>
                </a:extLst>
              </a:tr>
              <a:tr h="74460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10:30</a:t>
                      </a:r>
                      <a:r>
                        <a:rPr lang="es-MX" sz="1200" baseline="0" dirty="0">
                          <a:latin typeface="+mn-lt"/>
                          <a:cs typeface="Times New Roman" panose="02020603050405020304" pitchFamily="18" charset="0"/>
                        </a:rPr>
                        <a:t> – 11:00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Recreo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3915"/>
                  </a:ext>
                </a:extLst>
              </a:tr>
              <a:tr h="74460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11:00 – 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Hacemos maracas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Jugamos con maracas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Mundo feliz, mundo triste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Momento de arte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Cuanta </a:t>
                      </a: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basura hay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Cuanta </a:t>
                      </a: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basura hay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200">
                          <a:latin typeface="+mn-lt"/>
                          <a:cs typeface="Times New Roman" panose="02020603050405020304" pitchFamily="18" charset="0"/>
                        </a:rPr>
                        <a:t>Actividad del proyecto </a:t>
                      </a:r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99322"/>
                  </a:ext>
                </a:extLst>
              </a:tr>
              <a:tr h="74460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11:45 –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Asamblea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Asamblea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Asamblea </a:t>
                      </a:r>
                    </a:p>
                    <a:p>
                      <a:pPr algn="ctr"/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Asamblea </a:t>
                      </a:r>
                    </a:p>
                    <a:p>
                      <a:pPr algn="ctr"/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cs typeface="Times New Roman" panose="02020603050405020304" pitchFamily="18" charset="0"/>
                        </a:rPr>
                        <a:t>Asamblea </a:t>
                      </a:r>
                    </a:p>
                    <a:p>
                      <a:pPr algn="ctr"/>
                      <a:endParaRPr lang="es-MX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94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16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01491"/>
              </p:ext>
            </p:extLst>
          </p:nvPr>
        </p:nvGraphicFramePr>
        <p:xfrm>
          <a:off x="92767" y="299959"/>
          <a:ext cx="9051233" cy="655804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993258">
                  <a:extLst>
                    <a:ext uri="{9D8B030D-6E8A-4147-A177-3AD203B41FA5}">
                      <a16:colId xmlns:a16="http://schemas.microsoft.com/office/drawing/2014/main" val="3586492098"/>
                    </a:ext>
                  </a:extLst>
                </a:gridCol>
                <a:gridCol w="1109252">
                  <a:extLst>
                    <a:ext uri="{9D8B030D-6E8A-4147-A177-3AD203B41FA5}">
                      <a16:colId xmlns:a16="http://schemas.microsoft.com/office/drawing/2014/main" val="442084387"/>
                    </a:ext>
                  </a:extLst>
                </a:gridCol>
                <a:gridCol w="3638387">
                  <a:extLst>
                    <a:ext uri="{9D8B030D-6E8A-4147-A177-3AD203B41FA5}">
                      <a16:colId xmlns:a16="http://schemas.microsoft.com/office/drawing/2014/main" val="3453185998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2810444005"/>
                    </a:ext>
                  </a:extLst>
                </a:gridCol>
                <a:gridCol w="500261">
                  <a:extLst>
                    <a:ext uri="{9D8B030D-6E8A-4147-A177-3AD203B41FA5}">
                      <a16:colId xmlns:a16="http://schemas.microsoft.com/office/drawing/2014/main" val="2251365864"/>
                    </a:ext>
                  </a:extLst>
                </a:gridCol>
                <a:gridCol w="1843770">
                  <a:extLst>
                    <a:ext uri="{9D8B030D-6E8A-4147-A177-3AD203B41FA5}">
                      <a16:colId xmlns:a16="http://schemas.microsoft.com/office/drawing/2014/main" val="2369760298"/>
                    </a:ext>
                  </a:extLst>
                </a:gridCol>
              </a:tblGrid>
              <a:tr h="37167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Momento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Nombre de la actividad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Actividades, Organización y Consignas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Recursos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Día 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Aprendizaje</a:t>
                      </a:r>
                      <a:r>
                        <a:rPr lang="es-MX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esperado </a:t>
                      </a:r>
                      <a:endParaRPr lang="es-MX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8210"/>
                  </a:ext>
                </a:extLst>
              </a:tr>
              <a:tr h="2784006">
                <a:tc rowSpan="2"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inicio</a:t>
                      </a:r>
                    </a:p>
                  </a:txBody>
                  <a:tcPr marL="68580" marR="68580" marT="34291" marB="34291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Video del medio ambiente </a:t>
                      </a: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Cartel de cuidado del medio ambiente 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I: </a:t>
                      </a:r>
                      <a:r>
                        <a:rPr lang="es-MX" sz="11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¿Qué es el medio ambiente?, ¿Cómo se daña el medio ambiente? ¿Qué podemos hacer para cuidarlo?</a:t>
                      </a:r>
                    </a:p>
                    <a:p>
                      <a:pPr algn="l"/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D:Observa vídeo informativo</a:t>
                      </a:r>
                    </a:p>
                    <a:p>
                      <a:pPr algn="l"/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C: Comenta lo visto</a:t>
                      </a:r>
                    </a:p>
                    <a:p>
                      <a:pPr algn="l"/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1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I: Responde: ¿Qué podemos hacer para cuidar el medio ambiente?. ¿Cómo podemos hacerle para que las demás personas lo cuiden?</a:t>
                      </a:r>
                    </a:p>
                    <a:p>
                      <a:pPr algn="l"/>
                      <a:r>
                        <a:rPr lang="es-MX" sz="11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D: En equipos crean cartel para concientizar el cuidado del medio ambiente</a:t>
                      </a:r>
                    </a:p>
                    <a:p>
                      <a:pPr algn="l"/>
                      <a:r>
                        <a:rPr lang="es-MX" sz="11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C: En casa comenta a sus padres las acciones para cuidar nuestro planeta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dirty="0">
                          <a:effectLst/>
                        </a:rPr>
                        <a:t>Pizarrón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La top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Carteles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Lunes 35 mayo</a:t>
                      </a:r>
                    </a:p>
                  </a:txBody>
                  <a:tcPr marL="68580" marR="68580" marT="34291" marB="34291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</a:rPr>
                        <a:t>Reconoce y valora costumbres y tradiciones que se manifiestan en los grupos sociales a los que pertenece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Dialoga para solucionar conflictos  y ponerse de acuerdo para realizar actividades en equipo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43360"/>
                  </a:ext>
                </a:extLst>
              </a:tr>
              <a:tr h="32608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Hacemos maracas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Hacemos sonidos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I:</a:t>
                      </a:r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</a:rPr>
                        <a:t>Responde: (¿Alguien</a:t>
                      </a: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 sabe qué es un instrumento musical?, ¿Qué instrumentos musicales conocen?, ¿Cómo se les ocurre que podemos reutilizar una botella de plástico?, ¿Conocen las maracas? ). 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</a:rPr>
                        <a:t>D: Escucha indicaciones y los pasos:</a:t>
                      </a:r>
                    </a:p>
                    <a:p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1. Tener una botella de plástico de 500 ml. 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 Vaciar 1 taza de piedras pequeñas. </a:t>
                      </a:r>
                    </a:p>
                    <a:p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3. Agregar 1 sobre de brillantina. </a:t>
                      </a:r>
                    </a:p>
                    <a:p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4. Decorar la maraca con  tiras o cinta  de colores.</a:t>
                      </a:r>
                    </a:p>
                    <a:p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C: Agita la maraca de acuerdo a la indicación dada. </a:t>
                      </a:r>
                    </a:p>
                    <a:p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Guarda el producto donde se indique.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I: Escucha indicaciones: (Vamos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</a:rPr>
                        <a:t> a escuchar un cuento, deben prestar atención, porque el cuento les dirá qué deben ir haciendo, por ejemplo si dice: “Los niños tocaron 5 veces las maracas”, ustedes toman su maraca y la hacen sonar 5 veces). 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D: Escucha el cuento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</a:rPr>
                        <a:t> e interactúa con él al mismo tiempo. 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C: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</a:rPr>
                        <a:t> Responde: (¿A quién le gustaron los sonidos?, ¿Por qué?). 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s-MX" sz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Botella de plástico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Diamantina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Pintura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Piedras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Video con música 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Produce sonidos al ritmo de la música con distintas partes del cuerpo instrumentos y otros objetos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21059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0132" y="0"/>
            <a:ext cx="5397631" cy="30354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351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Secuencia de Situación Didáctica: Cuidado del medio ambiente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1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41837"/>
              </p:ext>
            </p:extLst>
          </p:nvPr>
        </p:nvGraphicFramePr>
        <p:xfrm>
          <a:off x="106016" y="86893"/>
          <a:ext cx="8700144" cy="63539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348">
                  <a:extLst>
                    <a:ext uri="{9D8B030D-6E8A-4147-A177-3AD203B41FA5}">
                      <a16:colId xmlns:a16="http://schemas.microsoft.com/office/drawing/2014/main" val="3586492098"/>
                    </a:ext>
                  </a:extLst>
                </a:gridCol>
                <a:gridCol w="1094635">
                  <a:extLst>
                    <a:ext uri="{9D8B030D-6E8A-4147-A177-3AD203B41FA5}">
                      <a16:colId xmlns:a16="http://schemas.microsoft.com/office/drawing/2014/main" val="442084387"/>
                    </a:ext>
                  </a:extLst>
                </a:gridCol>
                <a:gridCol w="3590445">
                  <a:extLst>
                    <a:ext uri="{9D8B030D-6E8A-4147-A177-3AD203B41FA5}">
                      <a16:colId xmlns:a16="http://schemas.microsoft.com/office/drawing/2014/main" val="3453185998"/>
                    </a:ext>
                  </a:extLst>
                </a:gridCol>
                <a:gridCol w="897611">
                  <a:extLst>
                    <a:ext uri="{9D8B030D-6E8A-4147-A177-3AD203B41FA5}">
                      <a16:colId xmlns:a16="http://schemas.microsoft.com/office/drawing/2014/main" val="2810444005"/>
                    </a:ext>
                  </a:extLst>
                </a:gridCol>
                <a:gridCol w="549631">
                  <a:extLst>
                    <a:ext uri="{9D8B030D-6E8A-4147-A177-3AD203B41FA5}">
                      <a16:colId xmlns:a16="http://schemas.microsoft.com/office/drawing/2014/main" val="2251365864"/>
                    </a:ext>
                  </a:extLst>
                </a:gridCol>
                <a:gridCol w="1819474">
                  <a:extLst>
                    <a:ext uri="{9D8B030D-6E8A-4147-A177-3AD203B41FA5}">
                      <a16:colId xmlns:a16="http://schemas.microsoft.com/office/drawing/2014/main" val="2369760298"/>
                    </a:ext>
                  </a:extLst>
                </a:gridCol>
              </a:tblGrid>
              <a:tr h="534684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Momento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Nombre de la actividad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Actividades, Organización y Consignas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Recursos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Día 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Aprendizaje</a:t>
                      </a:r>
                      <a:r>
                        <a:rPr lang="es-MX" sz="1100" baseline="0" dirty="0">
                          <a:solidFill>
                            <a:schemeClr val="tx1"/>
                          </a:solidFill>
                        </a:rPr>
                        <a:t> esperado 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91418210"/>
                  </a:ext>
                </a:extLst>
              </a:tr>
              <a:tr h="1578284">
                <a:tc rowSpan="3">
                  <a:txBody>
                    <a:bodyPr/>
                    <a:lstStyle/>
                    <a:p>
                      <a:pPr algn="ctr"/>
                      <a:r>
                        <a:rPr lang="es-MX" sz="1100" baseline="0" dirty="0">
                          <a:solidFill>
                            <a:schemeClr val="tx1"/>
                          </a:solidFill>
                        </a:rPr>
                        <a:t>inicio 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Señor cabeza de pasto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I: Responde: ¿Las plantas son parte del medio ambiente?, ¿Cuál es el cuidado que les debemos dar?</a:t>
                      </a:r>
                    </a:p>
                    <a:p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D: Observa y sigue los pasos: 1. corta la media 2. coloca el aserrín y el alpiste dentro 3. decora </a:t>
                      </a:r>
                    </a:p>
                    <a:p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C: Escucha los cuidados del señor cabeza de pasto, comenta la importancia de cuidar las plantas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Media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Alpiste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Aserrín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Objetos para decorar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s-MX" sz="1050" dirty="0">
                          <a:solidFill>
                            <a:schemeClr val="tx1"/>
                          </a:solidFill>
                        </a:rPr>
                        <a:t> martes 26 de mayo</a:t>
                      </a:r>
                    </a:p>
                  </a:txBody>
                  <a:tcPr marL="68580" marR="68580" marT="34290" marB="34290" vert="wordArt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Interpreta instructivos, cartas, recados y señalamientos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6643360"/>
                  </a:ext>
                </a:extLst>
              </a:tr>
              <a:tr h="2080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Mundo feliz,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Mundo triste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I: Responde: ¿Cuáles son las acciones que pone feliz a nuestro mundo?, ¿Cuáles acciones lo ponen triste?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D: Observa planeta tierra feliz y uno triste, observa recortes e identifica en donde colocarlo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C: Reflexiona: ¿Coloqué mi recorte en el planeta correcto?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Mundo feliz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Mundo triste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recortes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Interpreta instructivos, cartas, recados y señalamientos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8047192"/>
                  </a:ext>
                </a:extLst>
              </a:tr>
              <a:tr h="21604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Momento de arte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I: Responde: ¿Conoces que son las obras de arte?, ¿Las pinturas son obras de arte?, ¿Conoces alguna pintura famosa?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D:Observa algunos ejemplos de pinturas famosas, recrea una de ellas por medio de pinturas y algodón 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C: Observa similitudes, comenta y compara</a:t>
                      </a:r>
                    </a:p>
                    <a:p>
                      <a:endParaRPr lang="es-MX" sz="105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Ejemplo de pintura famosa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endParaRPr lang="es-MX" sz="1000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Pintura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endParaRPr lang="es-MX" sz="1000" kern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</a:rPr>
                        <a:t>Algodón 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070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1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60007"/>
              </p:ext>
            </p:extLst>
          </p:nvPr>
        </p:nvGraphicFramePr>
        <p:xfrm>
          <a:off x="126953" y="306254"/>
          <a:ext cx="9017047" cy="6149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768">
                  <a:extLst>
                    <a:ext uri="{9D8B030D-6E8A-4147-A177-3AD203B41FA5}">
                      <a16:colId xmlns:a16="http://schemas.microsoft.com/office/drawing/2014/main" val="3586492098"/>
                    </a:ext>
                  </a:extLst>
                </a:gridCol>
                <a:gridCol w="1295679">
                  <a:extLst>
                    <a:ext uri="{9D8B030D-6E8A-4147-A177-3AD203B41FA5}">
                      <a16:colId xmlns:a16="http://schemas.microsoft.com/office/drawing/2014/main" val="442084387"/>
                    </a:ext>
                  </a:extLst>
                </a:gridCol>
                <a:gridCol w="3653853">
                  <a:extLst>
                    <a:ext uri="{9D8B030D-6E8A-4147-A177-3AD203B41FA5}">
                      <a16:colId xmlns:a16="http://schemas.microsoft.com/office/drawing/2014/main" val="3453185998"/>
                    </a:ext>
                  </a:extLst>
                </a:gridCol>
                <a:gridCol w="988158">
                  <a:extLst>
                    <a:ext uri="{9D8B030D-6E8A-4147-A177-3AD203B41FA5}">
                      <a16:colId xmlns:a16="http://schemas.microsoft.com/office/drawing/2014/main" val="2810444005"/>
                    </a:ext>
                  </a:extLst>
                </a:gridCol>
                <a:gridCol w="411982">
                  <a:extLst>
                    <a:ext uri="{9D8B030D-6E8A-4147-A177-3AD203B41FA5}">
                      <a16:colId xmlns:a16="http://schemas.microsoft.com/office/drawing/2014/main" val="2251365864"/>
                    </a:ext>
                  </a:extLst>
                </a:gridCol>
                <a:gridCol w="1851607">
                  <a:extLst>
                    <a:ext uri="{9D8B030D-6E8A-4147-A177-3AD203B41FA5}">
                      <a16:colId xmlns:a16="http://schemas.microsoft.com/office/drawing/2014/main" val="2369760298"/>
                    </a:ext>
                  </a:extLst>
                </a:gridCol>
              </a:tblGrid>
              <a:tr h="34994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Momento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Nombre de la actividad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</a:rPr>
                        <a:t>Actividades, Organización y Consignas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Recursos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Aprendizaje</a:t>
                      </a:r>
                      <a:r>
                        <a:rPr lang="es-MX" sz="1100" baseline="0" dirty="0">
                          <a:solidFill>
                            <a:schemeClr val="tx1"/>
                          </a:solidFill>
                        </a:rPr>
                        <a:t> esperado </a:t>
                      </a:r>
                      <a:endParaRPr lang="es-MX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091418210"/>
                  </a:ext>
                </a:extLst>
              </a:tr>
              <a:tr h="785733">
                <a:tc rowSpan="3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desarrollo</a:t>
                      </a:r>
                      <a:endParaRPr lang="es-MX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1" marB="34291" vert="wordArtVert"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Video del cuidado del agua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I: Responde: ¿Es importante cuidar el agua? ¿Qué pasa si no la cuidamos?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D: Observa vídeo del cuidado del agua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</a:rPr>
                        <a:t>C: Comenta las acciones en casa 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Vídeo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 top </a:t>
                      </a:r>
                    </a:p>
                  </a:txBody>
                  <a:tcPr marL="68580" marR="68580" marT="34291" marB="34291"/>
                </a:tc>
                <a:tc rowSpan="3"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miércoles 27 de mayo</a:t>
                      </a:r>
                    </a:p>
                  </a:txBody>
                  <a:tcPr marL="68580" marR="68580" marT="34291" marB="34291" vert="wordArt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/>
                        <a:t>Reconoce y valora costumbres y tradiciones que se manifiestan en los grupos sociales a los que pertenece</a:t>
                      </a:r>
                    </a:p>
                    <a:p>
                      <a:endParaRPr lang="es-MX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3624702479"/>
                  </a:ext>
                </a:extLst>
              </a:tr>
              <a:tr h="15846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Cuidnaod el agua </a:t>
                      </a:r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MX" sz="1050" kern="1200">
                          <a:solidFill>
                            <a:schemeClr val="tx1"/>
                          </a:solidFill>
                          <a:effectLst/>
                        </a:rPr>
                        <a:t>I: observa idstintas imágenes del cuidado del agua</a:t>
                      </a:r>
                    </a:p>
                    <a:p>
                      <a:r>
                        <a:rPr lang="es-MX" sz="1050" kern="1200">
                          <a:solidFill>
                            <a:schemeClr val="tx1"/>
                          </a:solidFill>
                          <a:effectLst/>
                        </a:rPr>
                        <a:t>D: Recorta y pega imágenes creando un cuento y describiendo lo que pasa en cada situación</a:t>
                      </a:r>
                    </a:p>
                    <a:p>
                      <a:r>
                        <a:rPr lang="es-MX" sz="1050" kern="1200">
                          <a:solidFill>
                            <a:schemeClr val="tx1"/>
                          </a:solidFill>
                          <a:effectLst/>
                        </a:rPr>
                        <a:t>C: expone su trabajo </a:t>
                      </a:r>
                      <a:endParaRPr lang="es-MX" sz="105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Dibujos con buenas y malas acciones </a:t>
                      </a:r>
                    </a:p>
                  </a:txBody>
                  <a:tcPr marL="68580" marR="68580" marT="34291" marB="34291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Interpreta instructivos, cartas, recados y señalamientos </a:t>
                      </a:r>
                    </a:p>
                    <a:p>
                      <a:endParaRPr lang="es-MX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22662054"/>
                  </a:ext>
                </a:extLst>
              </a:tr>
              <a:tr h="28193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s-MX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 basura del mar</a:t>
                      </a: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s-MX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s-MX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I: Responde: ¿Quiénes viven en mar? ¿Será bueno tirar basura?, ¿Qué pasa con la basura que tiramos?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D:  Colorea pez, crea pecera, le pone recortes de basura </a:t>
                      </a:r>
                    </a:p>
                    <a:p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</a:rPr>
                        <a:t>C: Reflexiona: ¿Es un buen lugar para los peces vivir entre la basura? ¿Qué pasa con ellos?, ¿Qué podemos hacer en casa para evitar tirar basura? 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Copia de pez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Papel china azul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Dibujos de basura</a:t>
                      </a:r>
                    </a:p>
                  </a:txBody>
                  <a:tcPr marL="68580" marR="68580" marT="34291" marB="34291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Reconoce y valora costumbres y tradiciones que se manifiestan en los grupos sociales a los que pertenece</a:t>
                      </a:r>
                    </a:p>
                    <a:p>
                      <a:endParaRPr lang="es-MX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29240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4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27644"/>
              </p:ext>
            </p:extLst>
          </p:nvPr>
        </p:nvGraphicFramePr>
        <p:xfrm>
          <a:off x="132522" y="-2"/>
          <a:ext cx="8709022" cy="626827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955705">
                  <a:extLst>
                    <a:ext uri="{9D8B030D-6E8A-4147-A177-3AD203B41FA5}">
                      <a16:colId xmlns:a16="http://schemas.microsoft.com/office/drawing/2014/main" val="3586492098"/>
                    </a:ext>
                  </a:extLst>
                </a:gridCol>
                <a:gridCol w="1093323">
                  <a:extLst>
                    <a:ext uri="{9D8B030D-6E8A-4147-A177-3AD203B41FA5}">
                      <a16:colId xmlns:a16="http://schemas.microsoft.com/office/drawing/2014/main" val="442084387"/>
                    </a:ext>
                  </a:extLst>
                </a:gridCol>
                <a:gridCol w="3474816">
                  <a:extLst>
                    <a:ext uri="{9D8B030D-6E8A-4147-A177-3AD203B41FA5}">
                      <a16:colId xmlns:a16="http://schemas.microsoft.com/office/drawing/2014/main" val="3453185998"/>
                    </a:ext>
                  </a:extLst>
                </a:gridCol>
                <a:gridCol w="875206">
                  <a:extLst>
                    <a:ext uri="{9D8B030D-6E8A-4147-A177-3AD203B41FA5}">
                      <a16:colId xmlns:a16="http://schemas.microsoft.com/office/drawing/2014/main" val="2810444005"/>
                    </a:ext>
                  </a:extLst>
                </a:gridCol>
                <a:gridCol w="535912">
                  <a:extLst>
                    <a:ext uri="{9D8B030D-6E8A-4147-A177-3AD203B41FA5}">
                      <a16:colId xmlns:a16="http://schemas.microsoft.com/office/drawing/2014/main" val="2251365864"/>
                    </a:ext>
                  </a:extLst>
                </a:gridCol>
                <a:gridCol w="1774060">
                  <a:extLst>
                    <a:ext uri="{9D8B030D-6E8A-4147-A177-3AD203B41FA5}">
                      <a16:colId xmlns:a16="http://schemas.microsoft.com/office/drawing/2014/main" val="2369760298"/>
                    </a:ext>
                  </a:extLst>
                </a:gridCol>
              </a:tblGrid>
              <a:tr h="551193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Momento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Nombre de la actividad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Actividades, Organización y Consignas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Recursos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Día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+mn-lt"/>
                        </a:rPr>
                        <a:t>Aprendizaje</a:t>
                      </a:r>
                      <a:r>
                        <a:rPr lang="es-MX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esperado </a:t>
                      </a:r>
                      <a:endParaRPr lang="es-MX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8210"/>
                  </a:ext>
                </a:extLst>
              </a:tr>
              <a:tr h="1429271">
                <a:tc row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</a:t>
                      </a: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Yo cuido al medio ambiente</a:t>
                      </a:r>
                    </a:p>
                    <a:p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I: Responde: ¿Quiénes quieren cuidar al medio ambiente? ¿Qué acciones debemos tomar? 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D:Pinta su mano sobre hoja con tallo, simulando una flor, haciendo así un compromiso con el medio ambiente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C: Reflexiona y comenta en casa con sus padres las buenas acciones 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hojas de maquina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Pintura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    jueves 28 de mayo</a:t>
                      </a: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Reconoce y valora costumbres y tradiciones que se manifiestan en los grupos sociales a los que pertenece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02479"/>
                  </a:ext>
                </a:extLst>
              </a:tr>
              <a:tr h="1429271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Separamos la basura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I: observa video de la separaci+on de la basura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D: observa los 3 botes en el pizarrón 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C: coloca la basura en el lugar correspondiente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Botes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Imágenes de basura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Reconoce y valora costumbres y tradiciones que se manifiestan en los grupos sociales a los que pertenece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38941"/>
                  </a:ext>
                </a:extLst>
              </a:tr>
              <a:tr h="1429271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Rompe cabezas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i: Responde: ¿Alguna vez has armado un rompecabezas?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D: Observa, recorta y pega en orden el rompecabezas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C: Reflexiona si lo hizo de la manera correcta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Rompecebzas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</a:rPr>
                        <a:t>Resuelve problemas a través del conteo y con acciones sobre las colecciones </a:t>
                      </a:r>
                      <a:endParaRPr lang="es-MX" sz="11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26463"/>
                  </a:ext>
                </a:extLst>
              </a:tr>
              <a:tr h="1429271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>
                          <a:solidFill>
                            <a:schemeClr val="tx1"/>
                          </a:solidFill>
                        </a:rPr>
                        <a:t>Cuanta basura hay </a:t>
                      </a:r>
                      <a:endParaRPr lang="es-MX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I: Observa cierto numero de basura en el pizarrón, así como árboles etc., cuenta y se coloca el número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D: Realiza el ejercicio de manera individual</a:t>
                      </a:r>
                    </a:p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C: Revisamos si lo hizo correctamente </a:t>
                      </a: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/>
                          </a:solidFill>
                        </a:rPr>
                        <a:t>Grafica de basura 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Resuelve problemas a través del conteo y con acciones sobre las colecciones 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5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73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1779</Words>
  <Application>Microsoft Office PowerPoint</Application>
  <PresentationFormat>Carta (216 x 279 mm)</PresentationFormat>
  <Paragraphs>364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Larissa</dc:creator>
  <cp:lastModifiedBy>Usuario</cp:lastModifiedBy>
  <cp:revision>174</cp:revision>
  <dcterms:created xsi:type="dcterms:W3CDTF">2019-09-30T14:37:25Z</dcterms:created>
  <dcterms:modified xsi:type="dcterms:W3CDTF">2020-05-03T16:17:11Z</dcterms:modified>
</cp:coreProperties>
</file>