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3" r:id="rId9"/>
    <p:sldId id="264" r:id="rId10"/>
    <p:sldId id="265" r:id="rId11"/>
  </p:sldIdLst>
  <p:sldSz cx="6858000" cy="9144000" type="letter"/>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A50021"/>
    <a:srgbClr val="006666"/>
    <a:srgbClr val="00FF00"/>
    <a:srgbClr val="00FFCC"/>
    <a:srgbClr val="FF9966"/>
    <a:srgbClr val="FF66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48" d="100"/>
          <a:sy n="148" d="100"/>
        </p:scale>
        <p:origin x="192"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00187BC-B865-4B3C-A330-CF0B2562BAF8}"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25489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0187BC-B865-4B3C-A330-CF0B2562BAF8}"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286778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0187BC-B865-4B3C-A330-CF0B2562BAF8}"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13053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0187BC-B865-4B3C-A330-CF0B2562BAF8}"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58540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00187BC-B865-4B3C-A330-CF0B2562BAF8}"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423791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00187BC-B865-4B3C-A330-CF0B2562BAF8}"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296369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0187BC-B865-4B3C-A330-CF0B2562BAF8}"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16473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0187BC-B865-4B3C-A330-CF0B2562BAF8}"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81321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187BC-B865-4B3C-A330-CF0B2562BAF8}"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133008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00187BC-B865-4B3C-A330-CF0B2562BAF8}"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220904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00187BC-B865-4B3C-A330-CF0B2562BAF8}"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9605E-1801-484E-A762-C2A890BF7D78}" type="slidenum">
              <a:rPr lang="en-US" smtClean="0"/>
              <a:t>‹Nº›</a:t>
            </a:fld>
            <a:endParaRPr lang="en-US"/>
          </a:p>
        </p:txBody>
      </p:sp>
    </p:spTree>
    <p:extLst>
      <p:ext uri="{BB962C8B-B14F-4D97-AF65-F5344CB8AC3E}">
        <p14:creationId xmlns:p14="http://schemas.microsoft.com/office/powerpoint/2010/main" val="407883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00187BC-B865-4B3C-A330-CF0B2562BAF8}" type="datetimeFigureOut">
              <a:rPr lang="en-US" smtClean="0"/>
              <a:t>5/6/2020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379605E-1801-484E-A762-C2A890BF7D78}" type="slidenum">
              <a:rPr lang="en-US" smtClean="0"/>
              <a:t>‹Nº›</a:t>
            </a:fld>
            <a:endParaRPr lang="en-US"/>
          </a:p>
        </p:txBody>
      </p:sp>
    </p:spTree>
    <p:extLst>
      <p:ext uri="{BB962C8B-B14F-4D97-AF65-F5344CB8AC3E}">
        <p14:creationId xmlns:p14="http://schemas.microsoft.com/office/powerpoint/2010/main" val="1048113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670978" y="691647"/>
            <a:ext cx="5586935" cy="781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7" name="Imagen 6"/>
          <p:cNvPicPr>
            <a:picLocks noChangeAspect="1"/>
          </p:cNvPicPr>
          <p:nvPr/>
        </p:nvPicPr>
        <p:blipFill>
          <a:blip r:embed="rId3"/>
          <a:stretch>
            <a:fillRect/>
          </a:stretch>
        </p:blipFill>
        <p:spPr>
          <a:xfrm>
            <a:off x="-216962" y="-337989"/>
            <a:ext cx="7248772" cy="4188315"/>
          </a:xfrm>
          <a:prstGeom prst="rect">
            <a:avLst/>
          </a:prstGeom>
        </p:spPr>
      </p:pic>
      <p:sp>
        <p:nvSpPr>
          <p:cNvPr id="9" name="CuadroTexto 8"/>
          <p:cNvSpPr txBox="1"/>
          <p:nvPr/>
        </p:nvSpPr>
        <p:spPr>
          <a:xfrm>
            <a:off x="1127882" y="1029775"/>
            <a:ext cx="4673126" cy="861774"/>
          </a:xfrm>
          <a:prstGeom prst="rect">
            <a:avLst/>
          </a:prstGeom>
          <a:noFill/>
        </p:spPr>
        <p:txBody>
          <a:bodyPr wrap="square" rtlCol="0">
            <a:spAutoFit/>
          </a:bodyPr>
          <a:lstStyle/>
          <a:p>
            <a:pPr algn="ctr"/>
            <a:r>
              <a:rPr lang="es-MX" dirty="0">
                <a:ln w="0"/>
                <a:solidFill>
                  <a:prstClr val="black"/>
                </a:solidFill>
                <a:latin typeface="KG Second Chances Solid" panose="02000000000000000000" pitchFamily="2" charset="0"/>
                <a:ea typeface="Cutie Patootie" panose="02000603000000000000" pitchFamily="2" charset="0"/>
              </a:rPr>
              <a:t>ESCUELA NORMAL DE EDUCACIÓN PREESCOLAR</a:t>
            </a:r>
          </a:p>
          <a:p>
            <a:pPr algn="ctr"/>
            <a:r>
              <a:rPr lang="es-MX" sz="1400" dirty="0">
                <a:ln w="0"/>
                <a:solidFill>
                  <a:prstClr val="black"/>
                </a:solidFill>
                <a:latin typeface="KG Second Chances Solid" panose="02000000000000000000" pitchFamily="2" charset="0"/>
                <a:ea typeface="Cutie Patootie" panose="02000603000000000000" pitchFamily="2" charset="0"/>
              </a:rPr>
              <a:t>LICENCIATURA </a:t>
            </a:r>
            <a:r>
              <a:rPr lang="es-MX" sz="1400">
                <a:ln w="0"/>
                <a:solidFill>
                  <a:prstClr val="black"/>
                </a:solidFill>
                <a:latin typeface="KG Second Chances Solid" panose="02000000000000000000" pitchFamily="2" charset="0"/>
                <a:ea typeface="Cutie Patootie" panose="02000603000000000000" pitchFamily="2" charset="0"/>
              </a:rPr>
              <a:t>EN </a:t>
            </a:r>
            <a:r>
              <a:rPr lang="es-MX" sz="1400" smtClean="0">
                <a:ln w="0"/>
                <a:solidFill>
                  <a:prstClr val="black"/>
                </a:solidFill>
                <a:latin typeface="KG Second Chances Solid" panose="02000000000000000000" pitchFamily="2" charset="0"/>
                <a:ea typeface="Cutie Patootie" panose="02000603000000000000" pitchFamily="2" charset="0"/>
              </a:rPr>
              <a:t>EDUCACIÓN </a:t>
            </a:r>
            <a:r>
              <a:rPr lang="es-MX" sz="1400" dirty="0">
                <a:ln w="0"/>
                <a:solidFill>
                  <a:prstClr val="black"/>
                </a:solidFill>
                <a:latin typeface="KG Second Chances Solid" panose="02000000000000000000" pitchFamily="2" charset="0"/>
                <a:ea typeface="Cutie Patootie" panose="02000603000000000000" pitchFamily="2" charset="0"/>
              </a:rPr>
              <a:t>PREESCOLAR</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936" y="1896493"/>
            <a:ext cx="886622" cy="659283"/>
          </a:xfrm>
          <a:prstGeom prst="rect">
            <a:avLst/>
          </a:prstGeom>
        </p:spPr>
      </p:pic>
      <p:sp>
        <p:nvSpPr>
          <p:cNvPr id="12" name="CuadroTexto 11"/>
          <p:cNvSpPr txBox="1"/>
          <p:nvPr/>
        </p:nvSpPr>
        <p:spPr>
          <a:xfrm>
            <a:off x="639531" y="2558330"/>
            <a:ext cx="5535786" cy="307777"/>
          </a:xfrm>
          <a:prstGeom prst="rect">
            <a:avLst/>
          </a:prstGeom>
          <a:noFill/>
        </p:spPr>
        <p:txBody>
          <a:bodyPr wrap="square" rtlCol="0">
            <a:spAutoFit/>
          </a:bodyPr>
          <a:lstStyle/>
          <a:p>
            <a:pPr algn="ctr"/>
            <a:r>
              <a:rPr lang="es-MX" sz="1400" smtClean="0">
                <a:ln w="0"/>
                <a:solidFill>
                  <a:srgbClr val="FF6699"/>
                </a:solidFill>
                <a:latin typeface="KG Second Chances Sketch" panose="02000000000000000000" pitchFamily="2" charset="0"/>
                <a:ea typeface="Cutie Patootie" panose="02000603000000000000" pitchFamily="2" charset="0"/>
              </a:rPr>
              <a:t>Alumna practicante: </a:t>
            </a:r>
            <a:r>
              <a:rPr lang="es-MX" sz="1400" smtClean="0">
                <a:ln w="0"/>
                <a:solidFill>
                  <a:srgbClr val="FF6699"/>
                </a:solidFill>
                <a:latin typeface="KG Blank Space Solid" panose="02000000000000000000" pitchFamily="2" charset="0"/>
                <a:ea typeface="Cutie Patootie" panose="02000603000000000000" pitchFamily="2" charset="0"/>
              </a:rPr>
              <a:t>Natalia Elizabeth Rodríguez Ramos </a:t>
            </a:r>
            <a:endParaRPr lang="es-MX" sz="1400" dirty="0">
              <a:ln w="0"/>
              <a:solidFill>
                <a:srgbClr val="FF6699"/>
              </a:solidFill>
              <a:latin typeface="KG Blank Space Solid" panose="02000000000000000000" pitchFamily="2" charset="0"/>
              <a:ea typeface="Cutie Patootie" panose="02000603000000000000" pitchFamily="2" charset="0"/>
            </a:endParaRPr>
          </a:p>
        </p:txBody>
      </p:sp>
      <p:sp>
        <p:nvSpPr>
          <p:cNvPr id="13" name="Rectángulo 12"/>
          <p:cNvSpPr/>
          <p:nvPr/>
        </p:nvSpPr>
        <p:spPr>
          <a:xfrm>
            <a:off x="544900" y="2814191"/>
            <a:ext cx="5630417" cy="830997"/>
          </a:xfrm>
          <a:prstGeom prst="rect">
            <a:avLst/>
          </a:prstGeom>
        </p:spPr>
        <p:txBody>
          <a:bodyPr wrap="square">
            <a:spAutoFit/>
          </a:bodyPr>
          <a:lstStyle/>
          <a:p>
            <a:pPr algn="ctr"/>
            <a:r>
              <a:rPr lang="es-MX" sz="1200" dirty="0" smtClean="0">
                <a:ln w="0"/>
                <a:solidFill>
                  <a:srgbClr val="E7E6E6">
                    <a:lumMod val="50000"/>
                  </a:srgbClr>
                </a:solidFill>
                <a:latin typeface="KG Blank Space Sketch" panose="02000000000000000000" pitchFamily="2" charset="0"/>
                <a:ea typeface="Cutie Patootie" panose="02000603000000000000" pitchFamily="2" charset="0"/>
              </a:rPr>
              <a:t>Grado</a:t>
            </a:r>
            <a:r>
              <a:rPr lang="es-MX" sz="1200" dirty="0" smtClean="0">
                <a:ln w="0"/>
                <a:solidFill>
                  <a:srgbClr val="E7E6E6">
                    <a:lumMod val="50000"/>
                  </a:srgbClr>
                </a:solidFill>
                <a:latin typeface="KG Blank Space Solid" panose="02000000000000000000" pitchFamily="2" charset="0"/>
                <a:ea typeface="Cutie Patootie" panose="02000603000000000000" pitchFamily="2" charset="0"/>
              </a:rPr>
              <a:t>: 3    </a:t>
            </a:r>
            <a:r>
              <a:rPr lang="es-MX" sz="1200" dirty="0" smtClean="0">
                <a:ln w="0"/>
                <a:solidFill>
                  <a:srgbClr val="E7E6E6">
                    <a:lumMod val="50000"/>
                  </a:srgbClr>
                </a:solidFill>
                <a:latin typeface="KG Blank Space Sketch" panose="02000000000000000000" pitchFamily="2" charset="0"/>
                <a:ea typeface="Cutie Patootie" panose="02000603000000000000" pitchFamily="2" charset="0"/>
              </a:rPr>
              <a:t>Sección</a:t>
            </a:r>
            <a:r>
              <a:rPr lang="es-MX" sz="1200" dirty="0" smtClean="0">
                <a:ln w="0"/>
                <a:solidFill>
                  <a:srgbClr val="E7E6E6">
                    <a:lumMod val="50000"/>
                  </a:srgbClr>
                </a:solidFill>
                <a:latin typeface="KG Blank Space Solid" panose="02000000000000000000" pitchFamily="2" charset="0"/>
                <a:ea typeface="Cutie Patootie" panose="02000603000000000000" pitchFamily="2" charset="0"/>
              </a:rPr>
              <a:t>: A</a:t>
            </a:r>
          </a:p>
          <a:p>
            <a:pPr algn="ctr"/>
            <a:r>
              <a:rPr lang="es-MX" sz="1200" dirty="0" smtClean="0">
                <a:ln w="0"/>
                <a:solidFill>
                  <a:srgbClr val="E7E6E6">
                    <a:lumMod val="50000"/>
                  </a:srgbClr>
                </a:solidFill>
                <a:latin typeface="KG Blank Space Sketch" panose="02000000000000000000" pitchFamily="2" charset="0"/>
                <a:ea typeface="Cutie Patootie" panose="02000603000000000000" pitchFamily="2" charset="0"/>
              </a:rPr>
              <a:t>Jornada</a:t>
            </a:r>
            <a:r>
              <a:rPr lang="es-MX" sz="1200" dirty="0" smtClean="0">
                <a:ln w="0"/>
                <a:solidFill>
                  <a:srgbClr val="E7E6E6">
                    <a:lumMod val="50000"/>
                  </a:srgbClr>
                </a:solidFill>
                <a:latin typeface="KG Blank Space Solid" panose="02000000000000000000" pitchFamily="2" charset="0"/>
                <a:ea typeface="Cutie Patootie" panose="02000603000000000000" pitchFamily="2" charset="0"/>
              </a:rPr>
              <a:t> </a:t>
            </a:r>
            <a:r>
              <a:rPr lang="es-MX" sz="1200" dirty="0" smtClean="0">
                <a:ln w="0"/>
                <a:solidFill>
                  <a:srgbClr val="E7E6E6">
                    <a:lumMod val="50000"/>
                  </a:srgbClr>
                </a:solidFill>
                <a:latin typeface="KG Blank Space Sketch" panose="02000000000000000000" pitchFamily="2" charset="0"/>
                <a:ea typeface="Cutie Patootie" panose="02000603000000000000" pitchFamily="2" charset="0"/>
              </a:rPr>
              <a:t>de</a:t>
            </a:r>
            <a:r>
              <a:rPr lang="es-MX" sz="1200" dirty="0" smtClean="0">
                <a:ln w="0"/>
                <a:solidFill>
                  <a:srgbClr val="E7E6E6">
                    <a:lumMod val="50000"/>
                  </a:srgbClr>
                </a:solidFill>
                <a:latin typeface="KG Blank Space Solid" panose="02000000000000000000" pitchFamily="2" charset="0"/>
                <a:ea typeface="Cutie Patootie" panose="02000603000000000000" pitchFamily="2" charset="0"/>
              </a:rPr>
              <a:t> </a:t>
            </a:r>
            <a:r>
              <a:rPr lang="es-MX" sz="1200" dirty="0" smtClean="0">
                <a:ln w="0"/>
                <a:solidFill>
                  <a:srgbClr val="E7E6E6">
                    <a:lumMod val="50000"/>
                  </a:srgbClr>
                </a:solidFill>
                <a:latin typeface="KG Blank Space Sketch" panose="02000000000000000000" pitchFamily="2" charset="0"/>
                <a:ea typeface="Cutie Patootie" panose="02000603000000000000" pitchFamily="2" charset="0"/>
              </a:rPr>
              <a:t>práctica</a:t>
            </a:r>
            <a:r>
              <a:rPr lang="es-MX" sz="1200" smtClean="0">
                <a:ln w="0"/>
                <a:solidFill>
                  <a:srgbClr val="E7E6E6">
                    <a:lumMod val="50000"/>
                  </a:srgbClr>
                </a:solidFill>
                <a:latin typeface="KG Blank Space Solid" panose="02000000000000000000" pitchFamily="2" charset="0"/>
                <a:ea typeface="Cutie Patootie" panose="02000603000000000000" pitchFamily="2" charset="0"/>
              </a:rPr>
              <a:t>: 25 al 5 Junio de 2020</a:t>
            </a:r>
            <a:endParaRPr lang="es-MX" sz="1200" dirty="0" smtClean="0">
              <a:ln w="0"/>
              <a:solidFill>
                <a:srgbClr val="E7E6E6">
                  <a:lumMod val="50000"/>
                </a:srgbClr>
              </a:solidFill>
              <a:latin typeface="KG Blank Space Solid" panose="02000000000000000000" pitchFamily="2" charset="0"/>
              <a:ea typeface="Cutie Patootie" panose="02000603000000000000" pitchFamily="2" charset="0"/>
            </a:endParaRPr>
          </a:p>
          <a:p>
            <a:pPr algn="ctr"/>
            <a:endParaRPr lang="es-MX" sz="1200" dirty="0">
              <a:ln w="0"/>
              <a:solidFill>
                <a:srgbClr val="E7E6E6">
                  <a:lumMod val="50000"/>
                </a:srgbClr>
              </a:solidFill>
              <a:latin typeface="KG Blank Space Solid" panose="02000000000000000000" pitchFamily="2" charset="0"/>
              <a:ea typeface="Cutie Patootie" panose="02000603000000000000" pitchFamily="2" charset="0"/>
            </a:endParaRPr>
          </a:p>
          <a:p>
            <a:pPr algn="ctr"/>
            <a:endParaRPr lang="es-MX" sz="1200" dirty="0">
              <a:ln w="0"/>
              <a:solidFill>
                <a:srgbClr val="E7E6E6">
                  <a:lumMod val="50000"/>
                </a:srgbClr>
              </a:solidFill>
              <a:latin typeface="KG Blank Space Solid" panose="02000000000000000000" pitchFamily="2" charset="0"/>
              <a:ea typeface="Cutie Patootie" panose="02000603000000000000" pitchFamily="2" charset="0"/>
            </a:endParaRPr>
          </a:p>
        </p:txBody>
      </p:sp>
      <p:sp>
        <p:nvSpPr>
          <p:cNvPr id="14" name="CuadroTexto 13"/>
          <p:cNvSpPr txBox="1"/>
          <p:nvPr/>
        </p:nvSpPr>
        <p:spPr>
          <a:xfrm>
            <a:off x="122892" y="3220411"/>
            <a:ext cx="6605731" cy="830997"/>
          </a:xfrm>
          <a:prstGeom prst="rect">
            <a:avLst/>
          </a:prstGeom>
          <a:noFill/>
        </p:spPr>
        <p:txBody>
          <a:bodyPr wrap="square" rtlCol="0">
            <a:spAutoFit/>
          </a:bodyPr>
          <a:lstStyle/>
          <a:p>
            <a:pPr algn="ctr"/>
            <a:r>
              <a:rPr lang="es-MX" sz="2400" dirty="0" smtClean="0">
                <a:ln w="0"/>
                <a:solidFill>
                  <a:srgbClr val="7030A0"/>
                </a:solidFill>
                <a:latin typeface="KG Blank Space Solid" panose="02000000000000000000" pitchFamily="2" charset="0"/>
                <a:ea typeface="Cutie Patootie" panose="02000603000000000000" pitchFamily="2" charset="0"/>
              </a:rPr>
              <a:t>J</a:t>
            </a:r>
            <a:r>
              <a:rPr lang="es-MX" sz="2400" dirty="0" smtClean="0">
                <a:ln w="0"/>
                <a:solidFill>
                  <a:srgbClr val="9966FF"/>
                </a:solidFill>
                <a:latin typeface="KG Blank Space Solid" panose="02000000000000000000" pitchFamily="2" charset="0"/>
                <a:ea typeface="Cutie Patootie" panose="02000603000000000000" pitchFamily="2" charset="0"/>
              </a:rPr>
              <a:t>A</a:t>
            </a:r>
            <a:r>
              <a:rPr lang="es-MX" sz="2400" dirty="0" smtClean="0">
                <a:ln w="0"/>
                <a:solidFill>
                  <a:srgbClr val="00B0F0"/>
                </a:solidFill>
                <a:latin typeface="KG Blank Space Solid" panose="02000000000000000000" pitchFamily="2" charset="0"/>
                <a:ea typeface="Cutie Patootie" panose="02000603000000000000" pitchFamily="2" charset="0"/>
              </a:rPr>
              <a:t>R</a:t>
            </a:r>
            <a:r>
              <a:rPr lang="es-MX" sz="2400" dirty="0" smtClean="0">
                <a:ln w="0"/>
                <a:solidFill>
                  <a:srgbClr val="CCCC00"/>
                </a:solidFill>
                <a:latin typeface="KG Blank Space Solid" panose="02000000000000000000" pitchFamily="2" charset="0"/>
                <a:ea typeface="Cutie Patootie" panose="02000603000000000000" pitchFamily="2" charset="0"/>
              </a:rPr>
              <a:t>D</a:t>
            </a:r>
            <a:r>
              <a:rPr lang="es-MX" sz="2400" dirty="0" smtClean="0">
                <a:ln w="0"/>
                <a:solidFill>
                  <a:srgbClr val="FFFF00"/>
                </a:solidFill>
                <a:latin typeface="KG Blank Space Solid" panose="02000000000000000000" pitchFamily="2" charset="0"/>
                <a:ea typeface="Cutie Patootie" panose="02000603000000000000" pitchFamily="2" charset="0"/>
              </a:rPr>
              <a:t>Í</a:t>
            </a:r>
            <a:r>
              <a:rPr lang="es-MX" sz="2400" dirty="0" smtClean="0">
                <a:ln w="0"/>
                <a:solidFill>
                  <a:srgbClr val="FF9900"/>
                </a:solidFill>
                <a:latin typeface="KG Blank Space Solid" panose="02000000000000000000" pitchFamily="2" charset="0"/>
                <a:ea typeface="Cutie Patootie" panose="02000603000000000000" pitchFamily="2" charset="0"/>
              </a:rPr>
              <a:t>N</a:t>
            </a:r>
            <a:r>
              <a:rPr lang="es-MX" sz="2400" dirty="0" smtClean="0">
                <a:ln w="0"/>
                <a:solidFill>
                  <a:prstClr val="black"/>
                </a:solidFill>
                <a:latin typeface="KG Blank Space Solid" panose="02000000000000000000" pitchFamily="2" charset="0"/>
                <a:ea typeface="Cutie Patootie" panose="02000603000000000000" pitchFamily="2" charset="0"/>
              </a:rPr>
              <a:t> </a:t>
            </a:r>
            <a:r>
              <a:rPr lang="es-MX" sz="2400" dirty="0" smtClean="0">
                <a:ln w="0"/>
                <a:solidFill>
                  <a:srgbClr val="FF6699"/>
                </a:solidFill>
                <a:latin typeface="KG Blank Space Solid" panose="02000000000000000000" pitchFamily="2" charset="0"/>
                <a:ea typeface="Cutie Patootie" panose="02000603000000000000" pitchFamily="2" charset="0"/>
              </a:rPr>
              <a:t>D</a:t>
            </a:r>
            <a:r>
              <a:rPr lang="es-MX" sz="2400" dirty="0" smtClean="0">
                <a:ln w="0"/>
                <a:solidFill>
                  <a:srgbClr val="FF0066"/>
                </a:solidFill>
                <a:latin typeface="KG Blank Space Solid" panose="02000000000000000000" pitchFamily="2" charset="0"/>
                <a:ea typeface="Cutie Patootie" panose="02000603000000000000" pitchFamily="2" charset="0"/>
              </a:rPr>
              <a:t>E</a:t>
            </a:r>
            <a:r>
              <a:rPr lang="es-MX" sz="2400" dirty="0" smtClean="0">
                <a:ln w="0"/>
                <a:solidFill>
                  <a:prstClr val="black"/>
                </a:solidFill>
                <a:latin typeface="KG Blank Space Solid" panose="02000000000000000000" pitchFamily="2" charset="0"/>
                <a:ea typeface="Cutie Patootie" panose="02000603000000000000" pitchFamily="2" charset="0"/>
              </a:rPr>
              <a:t> </a:t>
            </a:r>
            <a:r>
              <a:rPr lang="es-MX" sz="2400" dirty="0" smtClean="0">
                <a:ln w="0"/>
                <a:solidFill>
                  <a:srgbClr val="CC0000"/>
                </a:solidFill>
                <a:latin typeface="KG Blank Space Solid" panose="02000000000000000000" pitchFamily="2" charset="0"/>
                <a:ea typeface="Cutie Patootie" panose="02000603000000000000" pitchFamily="2" charset="0"/>
              </a:rPr>
              <a:t>N</a:t>
            </a:r>
            <a:r>
              <a:rPr lang="es-MX" sz="2400" dirty="0" smtClean="0">
                <a:ln w="0"/>
                <a:solidFill>
                  <a:srgbClr val="CC0066"/>
                </a:solidFill>
                <a:latin typeface="KG Blank Space Solid" panose="02000000000000000000" pitchFamily="2" charset="0"/>
                <a:ea typeface="Cutie Patootie" panose="02000603000000000000" pitchFamily="2" charset="0"/>
              </a:rPr>
              <a:t>I</a:t>
            </a:r>
            <a:r>
              <a:rPr lang="es-MX" sz="2400" dirty="0" smtClean="0">
                <a:ln w="0"/>
                <a:solidFill>
                  <a:srgbClr val="7030A0"/>
                </a:solidFill>
                <a:latin typeface="KG Blank Space Solid" panose="02000000000000000000" pitchFamily="2" charset="0"/>
                <a:ea typeface="Cutie Patootie" panose="02000603000000000000" pitchFamily="2" charset="0"/>
              </a:rPr>
              <a:t>Ñ</a:t>
            </a:r>
            <a:r>
              <a:rPr lang="es-MX" sz="2400" dirty="0" smtClean="0">
                <a:ln w="0"/>
                <a:solidFill>
                  <a:srgbClr val="CC66FF"/>
                </a:solidFill>
                <a:latin typeface="KG Blank Space Solid" panose="02000000000000000000" pitchFamily="2" charset="0"/>
                <a:ea typeface="Cutie Patootie" panose="02000603000000000000" pitchFamily="2" charset="0"/>
              </a:rPr>
              <a:t>O</a:t>
            </a:r>
            <a:r>
              <a:rPr lang="es-MX" sz="2400" dirty="0" smtClean="0">
                <a:ln w="0"/>
                <a:solidFill>
                  <a:srgbClr val="00B0F0"/>
                </a:solidFill>
                <a:latin typeface="KG Blank Space Solid" panose="02000000000000000000" pitchFamily="2" charset="0"/>
                <a:ea typeface="Cutie Patootie" panose="02000603000000000000" pitchFamily="2" charset="0"/>
              </a:rPr>
              <a:t>S</a:t>
            </a:r>
            <a:r>
              <a:rPr lang="es-MX" sz="2400" dirty="0" smtClean="0">
                <a:ln w="0"/>
                <a:solidFill>
                  <a:prstClr val="black"/>
                </a:solidFill>
                <a:latin typeface="KG Blank Space Solid" panose="02000000000000000000" pitchFamily="2" charset="0"/>
                <a:ea typeface="Cutie Patootie" panose="02000603000000000000" pitchFamily="2" charset="0"/>
              </a:rPr>
              <a:t> </a:t>
            </a:r>
          </a:p>
          <a:p>
            <a:pPr algn="ctr"/>
            <a:r>
              <a:rPr lang="es-MX" sz="2400" dirty="0" smtClean="0">
                <a:ln w="0"/>
                <a:solidFill>
                  <a:srgbClr val="FF0066"/>
                </a:solidFill>
                <a:latin typeface="KG Blank Space Solid" panose="02000000000000000000" pitchFamily="2" charset="0"/>
                <a:ea typeface="Cutie Patootie" panose="02000603000000000000" pitchFamily="2" charset="0"/>
              </a:rPr>
              <a:t>E</a:t>
            </a:r>
            <a:r>
              <a:rPr lang="es-MX" sz="2400" dirty="0" smtClean="0">
                <a:ln w="0"/>
                <a:solidFill>
                  <a:srgbClr val="CC0000"/>
                </a:solidFill>
                <a:latin typeface="KG Blank Space Solid" panose="02000000000000000000" pitchFamily="2" charset="0"/>
                <a:ea typeface="Cutie Patootie" panose="02000603000000000000" pitchFamily="2" charset="0"/>
              </a:rPr>
              <a:t>U</a:t>
            </a:r>
            <a:r>
              <a:rPr lang="es-MX" sz="2400" dirty="0" smtClean="0">
                <a:ln w="0"/>
                <a:solidFill>
                  <a:srgbClr val="CC0066"/>
                </a:solidFill>
                <a:latin typeface="KG Blank Space Solid" panose="02000000000000000000" pitchFamily="2" charset="0"/>
                <a:ea typeface="Cutie Patootie" panose="02000603000000000000" pitchFamily="2" charset="0"/>
              </a:rPr>
              <a:t>R</a:t>
            </a:r>
            <a:r>
              <a:rPr lang="es-MX" sz="2400" dirty="0" smtClean="0">
                <a:ln w="0"/>
                <a:solidFill>
                  <a:srgbClr val="7030A0"/>
                </a:solidFill>
                <a:latin typeface="KG Blank Space Solid" panose="02000000000000000000" pitchFamily="2" charset="0"/>
                <a:ea typeface="Cutie Patootie" panose="02000603000000000000" pitchFamily="2" charset="0"/>
              </a:rPr>
              <a:t>O</a:t>
            </a:r>
            <a:r>
              <a:rPr lang="es-MX" sz="2400" dirty="0" smtClean="0">
                <a:ln w="0"/>
                <a:solidFill>
                  <a:srgbClr val="CC66FF"/>
                </a:solidFill>
                <a:latin typeface="KG Blank Space Solid" panose="02000000000000000000" pitchFamily="2" charset="0"/>
                <a:ea typeface="Cutie Patootie" panose="02000603000000000000" pitchFamily="2" charset="0"/>
              </a:rPr>
              <a:t>P</a:t>
            </a:r>
            <a:r>
              <a:rPr lang="es-MX" sz="2400" dirty="0" smtClean="0">
                <a:ln w="0"/>
                <a:solidFill>
                  <a:srgbClr val="00B0F0"/>
                </a:solidFill>
                <a:latin typeface="KG Blank Space Solid" panose="02000000000000000000" pitchFamily="2" charset="0"/>
                <a:ea typeface="Cutie Patootie" panose="02000603000000000000" pitchFamily="2" charset="0"/>
              </a:rPr>
              <a:t>A </a:t>
            </a:r>
            <a:r>
              <a:rPr lang="es-MX" sz="2400" dirty="0">
                <a:ln w="0"/>
                <a:solidFill>
                  <a:prstClr val="black"/>
                </a:solidFill>
                <a:latin typeface="KG Blank Space Solid" panose="02000000000000000000" pitchFamily="2" charset="0"/>
                <a:ea typeface="Cutie Patootie" panose="02000603000000000000" pitchFamily="2" charset="0"/>
              </a:rPr>
              <a:t> </a:t>
            </a:r>
            <a:r>
              <a:rPr lang="es-MX" sz="2400" dirty="0" smtClean="0">
                <a:ln w="0"/>
                <a:solidFill>
                  <a:srgbClr val="FFCC00"/>
                </a:solidFill>
                <a:latin typeface="KG Blank Space Solid" panose="02000000000000000000" pitchFamily="2" charset="0"/>
                <a:ea typeface="Cutie Patootie" panose="02000603000000000000" pitchFamily="2" charset="0"/>
              </a:rPr>
              <a:t>T.</a:t>
            </a:r>
            <a:r>
              <a:rPr lang="es-MX" sz="2400" dirty="0" smtClean="0">
                <a:ln w="0"/>
                <a:solidFill>
                  <a:srgbClr val="FF6699"/>
                </a:solidFill>
                <a:latin typeface="KG Blank Space Solid" panose="02000000000000000000" pitchFamily="2" charset="0"/>
                <a:ea typeface="Cutie Patootie" panose="02000603000000000000" pitchFamily="2" charset="0"/>
              </a:rPr>
              <a:t>M.</a:t>
            </a:r>
            <a:endParaRPr lang="es-MX" sz="2400" dirty="0">
              <a:ln w="0"/>
              <a:solidFill>
                <a:prstClr val="black"/>
              </a:solidFill>
              <a:latin typeface="KG Blank Space Solid" panose="02000000000000000000" pitchFamily="2" charset="0"/>
              <a:ea typeface="Cutie Patootie" panose="02000603000000000000" pitchFamily="2" charset="0"/>
            </a:endParaRPr>
          </a:p>
        </p:txBody>
      </p:sp>
      <p:sp>
        <p:nvSpPr>
          <p:cNvPr id="15" name="CuadroTexto 14"/>
          <p:cNvSpPr txBox="1"/>
          <p:nvPr/>
        </p:nvSpPr>
        <p:spPr>
          <a:xfrm>
            <a:off x="784731" y="3972763"/>
            <a:ext cx="5385082" cy="954107"/>
          </a:xfrm>
          <a:prstGeom prst="rect">
            <a:avLst/>
          </a:prstGeom>
          <a:noFill/>
        </p:spPr>
        <p:txBody>
          <a:bodyPr wrap="square" rtlCol="0">
            <a:spAutoFit/>
          </a:bodyPr>
          <a:lstStyle/>
          <a:p>
            <a:pPr algn="ctr"/>
            <a:r>
              <a:rPr lang="es-MX" sz="1400" dirty="0">
                <a:ln w="0"/>
                <a:solidFill>
                  <a:srgbClr val="E7E6E6">
                    <a:lumMod val="50000"/>
                  </a:srgbClr>
                </a:solidFill>
                <a:latin typeface="KG Second Chances Sketch" panose="02000000000000000000" pitchFamily="2" charset="0"/>
                <a:ea typeface="Cutie Patootie" panose="02000603000000000000" pitchFamily="2" charset="0"/>
              </a:rPr>
              <a:t>Clave</a:t>
            </a:r>
            <a:r>
              <a:rPr lang="es-MX" sz="1400" dirty="0">
                <a:ln w="0"/>
                <a:solidFill>
                  <a:srgbClr val="E7E6E6">
                    <a:lumMod val="50000"/>
                  </a:srgbClr>
                </a:solidFill>
                <a:latin typeface="KG Blank Space Solid" panose="02000000000000000000" pitchFamily="2" charset="0"/>
                <a:ea typeface="Cutie Patootie" panose="02000603000000000000" pitchFamily="2" charset="0"/>
              </a:rPr>
              <a:t>: </a:t>
            </a:r>
            <a:r>
              <a:rPr lang="es-MX" sz="1400" dirty="0" smtClean="0">
                <a:ln w="0"/>
                <a:solidFill>
                  <a:srgbClr val="E7E6E6">
                    <a:lumMod val="50000"/>
                  </a:srgbClr>
                </a:solidFill>
                <a:latin typeface="KG Blank Space Solid" panose="02000000000000000000" pitchFamily="2" charset="0"/>
                <a:ea typeface="Cutie Patootie" panose="02000603000000000000" pitchFamily="2" charset="0"/>
              </a:rPr>
              <a:t>05DJN0286W  </a:t>
            </a:r>
            <a:r>
              <a:rPr lang="es-MX" sz="1400" dirty="0">
                <a:ln w="0"/>
                <a:solidFill>
                  <a:srgbClr val="E7E6E6">
                    <a:lumMod val="50000"/>
                  </a:srgbClr>
                </a:solidFill>
                <a:latin typeface="KG Second Chances Sketch" panose="02000000000000000000" pitchFamily="2" charset="0"/>
                <a:ea typeface="Cutie Patootie" panose="02000603000000000000" pitchFamily="2" charset="0"/>
              </a:rPr>
              <a:t>Zona</a:t>
            </a:r>
            <a:r>
              <a:rPr lang="es-MX" sz="1400" dirty="0">
                <a:ln w="0"/>
                <a:solidFill>
                  <a:srgbClr val="E7E6E6">
                    <a:lumMod val="50000"/>
                  </a:srgbClr>
                </a:solidFill>
                <a:latin typeface="KG Blank Space Solid" panose="02000000000000000000" pitchFamily="2" charset="0"/>
                <a:ea typeface="Cutie Patootie" panose="02000603000000000000" pitchFamily="2" charset="0"/>
              </a:rPr>
              <a:t> </a:t>
            </a:r>
            <a:r>
              <a:rPr lang="es-MX" sz="1400" dirty="0">
                <a:ln w="0"/>
                <a:solidFill>
                  <a:srgbClr val="E7E6E6">
                    <a:lumMod val="50000"/>
                  </a:srgbClr>
                </a:solidFill>
                <a:latin typeface="KG Second Chances Sketch" panose="02000000000000000000" pitchFamily="2" charset="0"/>
                <a:ea typeface="Cutie Patootie" panose="02000603000000000000" pitchFamily="2" charset="0"/>
              </a:rPr>
              <a:t>escolar</a:t>
            </a:r>
            <a:r>
              <a:rPr lang="es-MX" sz="1400" dirty="0">
                <a:ln w="0"/>
                <a:solidFill>
                  <a:srgbClr val="E7E6E6">
                    <a:lumMod val="50000"/>
                  </a:srgbClr>
                </a:solidFill>
                <a:latin typeface="KG Blank Space Solid" panose="02000000000000000000" pitchFamily="2" charset="0"/>
                <a:ea typeface="Cutie Patootie" panose="02000603000000000000" pitchFamily="2" charset="0"/>
              </a:rPr>
              <a:t>: </a:t>
            </a:r>
            <a:r>
              <a:rPr lang="es-MX" sz="1400" dirty="0" smtClean="0">
                <a:ln w="0"/>
                <a:solidFill>
                  <a:srgbClr val="E7E6E6">
                    <a:lumMod val="50000"/>
                  </a:srgbClr>
                </a:solidFill>
                <a:latin typeface="KG Blank Space Solid" panose="02000000000000000000" pitchFamily="2" charset="0"/>
                <a:ea typeface="Cutie Patootie" panose="02000603000000000000" pitchFamily="2" charset="0"/>
              </a:rPr>
              <a:t>122</a:t>
            </a:r>
            <a:endParaRPr lang="es-MX" sz="1400" dirty="0">
              <a:ln w="0"/>
              <a:solidFill>
                <a:srgbClr val="E7E6E6">
                  <a:lumMod val="50000"/>
                </a:srgbClr>
              </a:solidFill>
              <a:latin typeface="KG Blank Space Solid" panose="02000000000000000000" pitchFamily="2" charset="0"/>
              <a:ea typeface="Cutie Patootie" panose="02000603000000000000" pitchFamily="2" charset="0"/>
            </a:endParaRPr>
          </a:p>
          <a:p>
            <a:pPr algn="ctr"/>
            <a:r>
              <a:rPr lang="es-MX" sz="1400" dirty="0" smtClean="0">
                <a:ln w="0"/>
                <a:solidFill>
                  <a:srgbClr val="E7E6E6">
                    <a:lumMod val="50000"/>
                  </a:srgbClr>
                </a:solidFill>
                <a:latin typeface="KG Second Chances Sketch" panose="02000000000000000000" pitchFamily="2" charset="0"/>
                <a:ea typeface="Cutie Patootie" panose="02000603000000000000" pitchFamily="2" charset="0"/>
              </a:rPr>
              <a:t>Dirección</a:t>
            </a:r>
            <a:r>
              <a:rPr lang="es-MX" sz="1400" dirty="0" smtClean="0">
                <a:ln w="0"/>
                <a:solidFill>
                  <a:srgbClr val="E7E6E6">
                    <a:lumMod val="50000"/>
                  </a:srgbClr>
                </a:solidFill>
                <a:latin typeface="KG Blank Space Solid" panose="02000000000000000000" pitchFamily="2" charset="0"/>
                <a:ea typeface="Cutie Patootie" panose="02000603000000000000" pitchFamily="2" charset="0"/>
              </a:rPr>
              <a:t>: Calle Privada #520 Frac. </a:t>
            </a:r>
          </a:p>
          <a:p>
            <a:pPr algn="ctr"/>
            <a:r>
              <a:rPr lang="es-MX" sz="1400" dirty="0" smtClean="0">
                <a:ln w="0"/>
                <a:solidFill>
                  <a:srgbClr val="E7E6E6">
                    <a:lumMod val="50000"/>
                  </a:srgbClr>
                </a:solidFill>
                <a:latin typeface="KG Blank Space Solid" panose="02000000000000000000" pitchFamily="2" charset="0"/>
                <a:ea typeface="Cutie Patootie" panose="02000603000000000000" pitchFamily="2" charset="0"/>
              </a:rPr>
              <a:t>Europa Saltillo, Coahuila  </a:t>
            </a:r>
          </a:p>
          <a:p>
            <a:pPr algn="ctr"/>
            <a:endParaRPr lang="es-MX" sz="1400" dirty="0">
              <a:ln w="0"/>
              <a:solidFill>
                <a:srgbClr val="E7E6E6">
                  <a:lumMod val="50000"/>
                </a:srgbClr>
              </a:solidFill>
              <a:latin typeface="KG Blank Space Solid" panose="02000000000000000000" pitchFamily="2" charset="0"/>
              <a:ea typeface="Cutie Patootie" panose="02000603000000000000" pitchFamily="2" charset="0"/>
            </a:endParaRPr>
          </a:p>
        </p:txBody>
      </p:sp>
      <p:sp>
        <p:nvSpPr>
          <p:cNvPr id="16" name="CuadroTexto 15"/>
          <p:cNvSpPr txBox="1"/>
          <p:nvPr/>
        </p:nvSpPr>
        <p:spPr>
          <a:xfrm>
            <a:off x="760685" y="4666436"/>
            <a:ext cx="5071123" cy="738664"/>
          </a:xfrm>
          <a:prstGeom prst="rect">
            <a:avLst/>
          </a:prstGeom>
          <a:noFill/>
        </p:spPr>
        <p:txBody>
          <a:bodyPr wrap="square" rtlCol="0">
            <a:spAutoFit/>
          </a:bodyPr>
          <a:lstStyle/>
          <a:p>
            <a:pPr algn="ctr"/>
            <a:r>
              <a:rPr lang="es-MX" sz="1400" dirty="0">
                <a:ln w="0"/>
                <a:solidFill>
                  <a:srgbClr val="00B0F0"/>
                </a:solidFill>
                <a:latin typeface="KG Second Chances Sketch" panose="02000000000000000000" pitchFamily="2" charset="0"/>
                <a:ea typeface="Cutie Patootie" panose="02000603000000000000" pitchFamily="2" charset="0"/>
              </a:rPr>
              <a:t>Educadora titular</a:t>
            </a:r>
            <a:r>
              <a:rPr lang="es-MX" sz="1400" dirty="0">
                <a:ln w="0"/>
                <a:solidFill>
                  <a:srgbClr val="00B0F0"/>
                </a:solidFill>
                <a:latin typeface="KG Blank Space Solid" panose="02000000000000000000" pitchFamily="2" charset="0"/>
                <a:ea typeface="Cutie Patootie" panose="02000603000000000000" pitchFamily="2" charset="0"/>
              </a:rPr>
              <a:t>: </a:t>
            </a:r>
            <a:endParaRPr lang="es-MX" sz="1400" dirty="0" smtClean="0">
              <a:ln w="0"/>
              <a:solidFill>
                <a:srgbClr val="00B0F0"/>
              </a:solidFill>
              <a:latin typeface="KG Blank Space Solid" panose="02000000000000000000" pitchFamily="2" charset="0"/>
              <a:ea typeface="Cutie Patootie" panose="02000603000000000000" pitchFamily="2" charset="0"/>
            </a:endParaRPr>
          </a:p>
          <a:p>
            <a:pPr algn="ctr"/>
            <a:r>
              <a:rPr lang="es-MX" sz="1400" dirty="0" smtClean="0">
                <a:ln w="0"/>
                <a:solidFill>
                  <a:srgbClr val="00B0F0"/>
                </a:solidFill>
                <a:latin typeface="KG Blank Space Solid" panose="02000000000000000000" pitchFamily="2" charset="0"/>
                <a:ea typeface="Cutie Patootie" panose="02000603000000000000" pitchFamily="2" charset="0"/>
              </a:rPr>
              <a:t>Silvia María Ramos </a:t>
            </a:r>
          </a:p>
          <a:p>
            <a:pPr algn="ctr"/>
            <a:endParaRPr lang="es-MX" sz="1400" dirty="0">
              <a:ln w="0"/>
              <a:solidFill>
                <a:srgbClr val="00B0F0"/>
              </a:solidFill>
              <a:latin typeface="KG Blank Space Solid" panose="02000000000000000000" pitchFamily="2" charset="0"/>
              <a:ea typeface="Cutie Patootie" panose="02000603000000000000" pitchFamily="2" charset="0"/>
            </a:endParaRPr>
          </a:p>
        </p:txBody>
      </p:sp>
      <p:sp>
        <p:nvSpPr>
          <p:cNvPr id="20" name="CuadroTexto 19"/>
          <p:cNvSpPr txBox="1"/>
          <p:nvPr/>
        </p:nvSpPr>
        <p:spPr>
          <a:xfrm>
            <a:off x="544900" y="5842961"/>
            <a:ext cx="5240781" cy="584775"/>
          </a:xfrm>
          <a:prstGeom prst="rect">
            <a:avLst/>
          </a:prstGeom>
          <a:noFill/>
        </p:spPr>
        <p:txBody>
          <a:bodyPr wrap="square" rtlCol="0">
            <a:spAutoFit/>
          </a:bodyPr>
          <a:lstStyle/>
          <a:p>
            <a:pPr algn="ctr"/>
            <a:r>
              <a:rPr lang="es-MX" sz="3200" dirty="0">
                <a:ln w="0"/>
                <a:solidFill>
                  <a:prstClr val="black"/>
                </a:solidFill>
                <a:latin typeface="KG Second Chances Sketch" panose="02000000000000000000" pitchFamily="2" charset="0"/>
                <a:ea typeface="Cutie Patootie" panose="02000603000000000000" pitchFamily="2" charset="0"/>
              </a:rPr>
              <a:t>PLAN DE </a:t>
            </a:r>
            <a:r>
              <a:rPr lang="es-MX" sz="3200" dirty="0" smtClean="0">
                <a:ln w="0"/>
                <a:solidFill>
                  <a:prstClr val="black"/>
                </a:solidFill>
                <a:latin typeface="KG Second Chances Sketch" panose="02000000000000000000" pitchFamily="2" charset="0"/>
                <a:ea typeface="Cutie Patootie" panose="02000603000000000000" pitchFamily="2" charset="0"/>
              </a:rPr>
              <a:t>TRABAJO:</a:t>
            </a:r>
            <a:endParaRPr lang="es-MX" sz="3200" dirty="0">
              <a:ln w="0"/>
              <a:solidFill>
                <a:prstClr val="black"/>
              </a:solidFill>
              <a:latin typeface="KG Second Chances Sketch" panose="02000000000000000000" pitchFamily="2" charset="0"/>
              <a:ea typeface="Cutie Patootie" panose="02000603000000000000" pitchFamily="2" charset="0"/>
            </a:endParaRPr>
          </a:p>
        </p:txBody>
      </p:sp>
      <p:sp>
        <p:nvSpPr>
          <p:cNvPr id="21" name="Rectángulo 20"/>
          <p:cNvSpPr/>
          <p:nvPr/>
        </p:nvSpPr>
        <p:spPr>
          <a:xfrm>
            <a:off x="1581746" y="5235067"/>
            <a:ext cx="3429000" cy="523220"/>
          </a:xfrm>
          <a:prstGeom prst="rect">
            <a:avLst/>
          </a:prstGeom>
        </p:spPr>
        <p:txBody>
          <a:bodyPr>
            <a:spAutoFit/>
          </a:bodyPr>
          <a:lstStyle/>
          <a:p>
            <a:pPr algn="ctr"/>
            <a:r>
              <a:rPr lang="es-MX" sz="1400" dirty="0">
                <a:ln w="0"/>
                <a:solidFill>
                  <a:schemeClr val="bg2">
                    <a:lumMod val="50000"/>
                  </a:schemeClr>
                </a:solidFill>
                <a:latin typeface="AdamGorry-Inline" panose="020F0702020204020204" pitchFamily="34" charset="0"/>
                <a:ea typeface="Cutie Patootie" panose="02000603000000000000" pitchFamily="2" charset="0"/>
              </a:rPr>
              <a:t>Grado</a:t>
            </a:r>
            <a:r>
              <a:rPr lang="es-MX" sz="1400">
                <a:ln w="0"/>
                <a:solidFill>
                  <a:schemeClr val="bg2">
                    <a:lumMod val="50000"/>
                  </a:schemeClr>
                </a:solidFill>
                <a:latin typeface="AdamGorry-Inline" panose="020F0702020204020204" pitchFamily="34" charset="0"/>
                <a:ea typeface="Cutie Patootie" panose="02000603000000000000" pitchFamily="2" charset="0"/>
              </a:rPr>
              <a:t>:</a:t>
            </a:r>
            <a:r>
              <a:rPr lang="es-MX" sz="1400">
                <a:ln w="0"/>
                <a:solidFill>
                  <a:schemeClr val="bg2">
                    <a:lumMod val="50000"/>
                  </a:schemeClr>
                </a:solidFill>
                <a:latin typeface="KG Blank Space Solid" panose="02000000000000000000" pitchFamily="2" charset="0"/>
                <a:ea typeface="Cutie Patootie" panose="02000603000000000000" pitchFamily="2" charset="0"/>
              </a:rPr>
              <a:t> </a:t>
            </a:r>
            <a:r>
              <a:rPr lang="es-MX" sz="1400" smtClean="0">
                <a:ln w="0"/>
                <a:solidFill>
                  <a:schemeClr val="bg2">
                    <a:lumMod val="50000"/>
                  </a:schemeClr>
                </a:solidFill>
                <a:latin typeface="KG Blank Space Solid" panose="02000000000000000000" pitchFamily="2" charset="0"/>
                <a:ea typeface="Cutie Patootie" panose="02000603000000000000" pitchFamily="2" charset="0"/>
              </a:rPr>
              <a:t>2°y 3</a:t>
            </a:r>
            <a:r>
              <a:rPr lang="es-MX" sz="1400" dirty="0" smtClean="0">
                <a:ln w="0"/>
                <a:solidFill>
                  <a:schemeClr val="bg2">
                    <a:lumMod val="50000"/>
                  </a:schemeClr>
                </a:solidFill>
                <a:latin typeface="KG Blank Space Solid" panose="02000000000000000000" pitchFamily="2" charset="0"/>
                <a:ea typeface="Cutie Patootie" panose="02000603000000000000" pitchFamily="2" charset="0"/>
              </a:rPr>
              <a:t>°    </a:t>
            </a:r>
            <a:r>
              <a:rPr lang="es-MX" sz="1400" dirty="0">
                <a:ln w="0"/>
                <a:solidFill>
                  <a:schemeClr val="bg2">
                    <a:lumMod val="50000"/>
                  </a:schemeClr>
                </a:solidFill>
                <a:latin typeface="AdamGorry-Inline" panose="020F0702020204020204" pitchFamily="34" charset="0"/>
                <a:ea typeface="Cutie Patootie" panose="02000603000000000000" pitchFamily="2" charset="0"/>
              </a:rPr>
              <a:t>Sección:</a:t>
            </a:r>
            <a:r>
              <a:rPr lang="es-MX" sz="1400" dirty="0">
                <a:ln w="0"/>
                <a:solidFill>
                  <a:schemeClr val="bg2">
                    <a:lumMod val="50000"/>
                  </a:schemeClr>
                </a:solidFill>
                <a:latin typeface="KG Blank Space Solid" panose="02000000000000000000" pitchFamily="2" charset="0"/>
                <a:ea typeface="Cutie Patootie" panose="02000603000000000000" pitchFamily="2" charset="0"/>
              </a:rPr>
              <a:t> A</a:t>
            </a:r>
          </a:p>
          <a:p>
            <a:pPr algn="ctr"/>
            <a:r>
              <a:rPr lang="es-MX" sz="1400" dirty="0">
                <a:ln w="0"/>
                <a:solidFill>
                  <a:schemeClr val="bg2">
                    <a:lumMod val="50000"/>
                  </a:schemeClr>
                </a:solidFill>
                <a:latin typeface="AdamGorry-Inline" panose="020F0702020204020204" pitchFamily="34" charset="0"/>
                <a:ea typeface="Cutie Patootie" panose="02000603000000000000" pitchFamily="2" charset="0"/>
              </a:rPr>
              <a:t>Niños</a:t>
            </a:r>
            <a:r>
              <a:rPr lang="es-MX" sz="1400">
                <a:ln w="0"/>
                <a:solidFill>
                  <a:schemeClr val="bg2">
                    <a:lumMod val="50000"/>
                  </a:schemeClr>
                </a:solidFill>
                <a:latin typeface="AdamGorry-Inline" panose="020F0702020204020204" pitchFamily="34" charset="0"/>
                <a:ea typeface="Cutie Patootie" panose="02000603000000000000" pitchFamily="2" charset="0"/>
              </a:rPr>
              <a:t>: </a:t>
            </a:r>
            <a:r>
              <a:rPr lang="es-MX" sz="1400" smtClean="0">
                <a:ln w="0"/>
                <a:solidFill>
                  <a:schemeClr val="bg2">
                    <a:lumMod val="50000"/>
                  </a:schemeClr>
                </a:solidFill>
                <a:latin typeface="KG Blank Space Solid" panose="02000000000000000000" pitchFamily="2" charset="0"/>
                <a:ea typeface="Cutie Patootie" panose="02000603000000000000" pitchFamily="2" charset="0"/>
              </a:rPr>
              <a:t>12 </a:t>
            </a:r>
            <a:r>
              <a:rPr lang="es-MX" sz="1400" dirty="0">
                <a:ln w="0"/>
                <a:solidFill>
                  <a:schemeClr val="bg2">
                    <a:lumMod val="50000"/>
                  </a:schemeClr>
                </a:solidFill>
                <a:latin typeface="AdamGorry-Inline" panose="020F0702020204020204" pitchFamily="34" charset="0"/>
                <a:ea typeface="Cutie Patootie" panose="02000603000000000000" pitchFamily="2" charset="0"/>
              </a:rPr>
              <a:t>Niñas</a:t>
            </a:r>
            <a:r>
              <a:rPr lang="es-MX" sz="1400">
                <a:ln w="0"/>
                <a:solidFill>
                  <a:schemeClr val="bg2">
                    <a:lumMod val="50000"/>
                  </a:schemeClr>
                </a:solidFill>
                <a:latin typeface="AdamGorry-Inline" panose="020F0702020204020204" pitchFamily="34" charset="0"/>
                <a:ea typeface="Cutie Patootie" panose="02000603000000000000" pitchFamily="2" charset="0"/>
              </a:rPr>
              <a:t>: </a:t>
            </a:r>
            <a:r>
              <a:rPr lang="es-MX" sz="1400" smtClean="0">
                <a:ln w="0"/>
                <a:solidFill>
                  <a:schemeClr val="bg2">
                    <a:lumMod val="50000"/>
                  </a:schemeClr>
                </a:solidFill>
                <a:latin typeface="KG Blank Space Solid" panose="02000000000000000000" pitchFamily="2" charset="0"/>
                <a:ea typeface="Cutie Patootie" panose="02000603000000000000" pitchFamily="2" charset="0"/>
              </a:rPr>
              <a:t>19  </a:t>
            </a:r>
            <a:r>
              <a:rPr lang="es-MX" sz="1400" dirty="0">
                <a:ln w="0"/>
                <a:solidFill>
                  <a:schemeClr val="bg2">
                    <a:lumMod val="50000"/>
                  </a:schemeClr>
                </a:solidFill>
                <a:latin typeface="AdamGorry-Inline" panose="020F0702020204020204" pitchFamily="34" charset="0"/>
                <a:ea typeface="Cutie Patootie" panose="02000603000000000000" pitchFamily="2" charset="0"/>
              </a:rPr>
              <a:t>Total</a:t>
            </a:r>
            <a:r>
              <a:rPr lang="es-MX" sz="1400">
                <a:ln w="0"/>
                <a:solidFill>
                  <a:schemeClr val="bg2">
                    <a:lumMod val="50000"/>
                  </a:schemeClr>
                </a:solidFill>
                <a:latin typeface="AdamGorry-Inline" panose="020F0702020204020204" pitchFamily="34" charset="0"/>
                <a:ea typeface="Cutie Patootie" panose="02000603000000000000" pitchFamily="2" charset="0"/>
              </a:rPr>
              <a:t>: </a:t>
            </a:r>
            <a:r>
              <a:rPr lang="es-MX" sz="1400" smtClean="0">
                <a:ln w="0"/>
                <a:solidFill>
                  <a:schemeClr val="bg2">
                    <a:lumMod val="50000"/>
                  </a:schemeClr>
                </a:solidFill>
                <a:latin typeface="KG Blank Space Solid" panose="02000000000000000000" pitchFamily="2" charset="0"/>
                <a:ea typeface="Cutie Patootie" panose="02000603000000000000" pitchFamily="2" charset="0"/>
              </a:rPr>
              <a:t>31</a:t>
            </a:r>
            <a:endParaRPr lang="es-MX" sz="1400" dirty="0">
              <a:ln w="0"/>
              <a:solidFill>
                <a:schemeClr val="bg2">
                  <a:lumMod val="50000"/>
                </a:schemeClr>
              </a:solidFill>
              <a:latin typeface="KG Blank Space Solid" panose="02000000000000000000" pitchFamily="2" charset="0"/>
              <a:ea typeface="Cutie Patootie" panose="02000603000000000000" pitchFamily="2" charset="0"/>
            </a:endParaRPr>
          </a:p>
        </p:txBody>
      </p:sp>
      <p:pic>
        <p:nvPicPr>
          <p:cNvPr id="24" name="Imagen 23"/>
          <p:cNvPicPr>
            <a:picLocks noChangeAspect="1"/>
          </p:cNvPicPr>
          <p:nvPr/>
        </p:nvPicPr>
        <p:blipFill>
          <a:blip r:embed="rId5"/>
          <a:stretch>
            <a:fillRect/>
          </a:stretch>
        </p:blipFill>
        <p:spPr>
          <a:xfrm>
            <a:off x="226013" y="5304579"/>
            <a:ext cx="6803726" cy="3676207"/>
          </a:xfrm>
          <a:prstGeom prst="rect">
            <a:avLst/>
          </a:prstGeom>
        </p:spPr>
      </p:pic>
      <p:sp>
        <p:nvSpPr>
          <p:cNvPr id="23" name="CuadroTexto 50"/>
          <p:cNvSpPr txBox="1"/>
          <p:nvPr/>
        </p:nvSpPr>
        <p:spPr>
          <a:xfrm>
            <a:off x="441711" y="6480082"/>
            <a:ext cx="4592048" cy="1754326"/>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3600" smtClean="0">
                <a:ln w="0"/>
                <a:solidFill>
                  <a:srgbClr val="7030A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E</a:t>
            </a:r>
            <a:r>
              <a:rPr lang="es-MX" sz="3600" smtClean="0">
                <a:ln w="0"/>
                <a:solidFill>
                  <a:srgbClr val="9966FF"/>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L </a:t>
            </a:r>
            <a:r>
              <a:rPr lang="es-MX" sz="3600" smtClean="0">
                <a:ln w="0"/>
                <a:solidFill>
                  <a:srgbClr val="00B0F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A</a:t>
            </a:r>
            <a:r>
              <a:rPr lang="es-MX" sz="3600" smtClean="0">
                <a:ln w="0"/>
                <a:solidFill>
                  <a:srgbClr val="CCCC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R</a:t>
            </a:r>
            <a:r>
              <a:rPr lang="es-MX" sz="3600" smtClean="0">
                <a:ln w="0"/>
                <a:solidFill>
                  <a:srgbClr val="FFFF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T</a:t>
            </a:r>
            <a:r>
              <a:rPr lang="es-MX" sz="3600" smtClean="0">
                <a:ln w="0"/>
                <a:solidFill>
                  <a:srgbClr val="FF99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E </a:t>
            </a:r>
            <a:r>
              <a:rPr lang="es-MX" sz="3600">
                <a:ln w="0"/>
                <a:solidFill>
                  <a:srgbClr val="FF6699"/>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A</a:t>
            </a:r>
            <a:r>
              <a:rPr lang="es-MX" sz="3600" smtClean="0">
                <a:ln w="0"/>
                <a:solidFill>
                  <a:srgbClr val="FF6699"/>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 </a:t>
            </a:r>
            <a:r>
              <a:rPr lang="es-MX" sz="3600" smtClean="0">
                <a:ln w="0"/>
                <a:solidFill>
                  <a:srgbClr val="FF0066"/>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T</a:t>
            </a:r>
            <a:r>
              <a:rPr lang="es-MX" sz="3600" smtClean="0">
                <a:ln w="0"/>
                <a:solidFill>
                  <a:srgbClr val="3333CC"/>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R</a:t>
            </a:r>
            <a:r>
              <a:rPr lang="es-MX" sz="3600" smtClean="0">
                <a:ln w="0"/>
                <a:solidFill>
                  <a:srgbClr val="FF66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A</a:t>
            </a:r>
            <a:r>
              <a:rPr lang="es-MX" sz="3600" smtClean="0">
                <a:ln w="0"/>
                <a:solidFill>
                  <a:srgbClr val="FF9966"/>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V</a:t>
            </a:r>
            <a:r>
              <a:rPr lang="es-MX" sz="3600" smtClean="0">
                <a:ln w="0"/>
                <a:solidFill>
                  <a:srgbClr val="00FFCC"/>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E</a:t>
            </a:r>
            <a:r>
              <a:rPr lang="es-MX" sz="3600" smtClean="0">
                <a:ln w="0"/>
                <a:solidFill>
                  <a:srgbClr val="00FF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S</a:t>
            </a:r>
            <a:r>
              <a:rPr lang="es-MX" sz="3600" smtClean="0">
                <a:ln w="0"/>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 </a:t>
            </a:r>
            <a:r>
              <a:rPr lang="es-MX" sz="3600" smtClean="0">
                <a:ln w="0"/>
                <a:solidFill>
                  <a:srgbClr val="CC00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D</a:t>
            </a:r>
            <a:r>
              <a:rPr lang="es-MX" sz="3600" smtClean="0">
                <a:ln w="0"/>
                <a:solidFill>
                  <a:srgbClr val="CC0066"/>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E </a:t>
            </a:r>
            <a:r>
              <a:rPr lang="es-MX" sz="3600" smtClean="0">
                <a:ln w="0"/>
                <a:solidFill>
                  <a:srgbClr val="7030A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L</a:t>
            </a:r>
            <a:r>
              <a:rPr lang="es-MX" sz="3600" smtClean="0">
                <a:ln w="0"/>
                <a:solidFill>
                  <a:srgbClr val="006666"/>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A</a:t>
            </a:r>
            <a:r>
              <a:rPr lang="es-MX" sz="3600" smtClean="0">
                <a:ln w="0"/>
                <a:solidFill>
                  <a:srgbClr val="7030A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 </a:t>
            </a:r>
            <a:r>
              <a:rPr lang="es-MX" sz="3600" smtClean="0">
                <a:ln w="0"/>
                <a:solidFill>
                  <a:srgbClr val="CC66FF"/>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H</a:t>
            </a:r>
            <a:r>
              <a:rPr lang="es-MX" sz="3600" smtClean="0">
                <a:ln w="0"/>
                <a:solidFill>
                  <a:srgbClr val="00B0F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I</a:t>
            </a:r>
            <a:r>
              <a:rPr lang="es-MX" sz="3600" smtClean="0">
                <a:ln w="0"/>
                <a:solidFill>
                  <a:srgbClr val="CCCC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S</a:t>
            </a:r>
            <a:r>
              <a:rPr lang="es-MX" sz="3600" smtClean="0">
                <a:ln w="0"/>
                <a:solidFill>
                  <a:srgbClr val="A50021"/>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T</a:t>
            </a:r>
            <a:r>
              <a:rPr lang="es-MX" sz="3600" smtClean="0">
                <a:ln w="0"/>
                <a:solidFill>
                  <a:srgbClr val="FF99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O</a:t>
            </a:r>
            <a:r>
              <a:rPr lang="es-MX" sz="3600" smtClean="0">
                <a:ln w="0"/>
                <a:solidFill>
                  <a:srgbClr val="FF6699"/>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R</a:t>
            </a:r>
            <a:r>
              <a:rPr lang="es-MX" sz="3600" smtClean="0">
                <a:ln w="0"/>
                <a:solidFill>
                  <a:srgbClr val="666699"/>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I</a:t>
            </a:r>
            <a:r>
              <a:rPr lang="es-MX" sz="3600">
                <a:ln w="0"/>
                <a:solidFill>
                  <a:srgbClr val="CC0000"/>
                </a:solidFill>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A</a:t>
            </a:r>
            <a:r>
              <a:rPr lang="es-MX" sz="3600" smtClean="0">
                <a:ln w="0"/>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rPr>
              <a:t> </a:t>
            </a:r>
            <a:endParaRPr lang="es-MX" sz="3600" dirty="0">
              <a:ln w="0"/>
              <a:effectLst>
                <a:outerShdw blurRad="38100" dist="19050" dir="2700000" algn="tl" rotWithShape="0">
                  <a:schemeClr val="dk1">
                    <a:alpha val="40000"/>
                  </a:schemeClr>
                </a:outerShdw>
              </a:effectLst>
              <a:latin typeface="KG HAPPY Solid" panose="02000000000000000000" pitchFamily="2" charset="0"/>
              <a:ea typeface="Cutie Patootie" panose="02000603000000000000" pitchFamily="2" charset="0"/>
            </a:endParaRPr>
          </a:p>
        </p:txBody>
      </p:sp>
      <p:pic>
        <p:nvPicPr>
          <p:cNvPr id="2" name="Imagen 1"/>
          <p:cNvPicPr>
            <a:picLocks noChangeAspect="1"/>
          </p:cNvPicPr>
          <p:nvPr/>
        </p:nvPicPr>
        <p:blipFill>
          <a:blip r:embed="rId6">
            <a:extLst>
              <a:ext uri="{BEBA8EAE-BF5A-486C-A8C5-ECC9F3942E4B}">
                <a14:imgProps xmlns:a14="http://schemas.microsoft.com/office/drawing/2010/main">
                  <a14:imgLayer r:embed="rId7">
                    <a14:imgEffect>
                      <a14:backgroundRemoval t="3125" b="94792" l="9143" r="94286">
                        <a14:foregroundMark x1="44571" y1="21875" x2="46857" y2="77431"/>
                        <a14:foregroundMark x1="49143" y1="21181" x2="53143" y2="7639"/>
                        <a14:foregroundMark x1="58286" y1="53125" x2="84571" y2="46875"/>
                        <a14:foregroundMark x1="53143" y1="49306" x2="29143" y2="47917"/>
                        <a14:foregroundMark x1="34286" y1="44792" x2="35429" y2="33333"/>
                        <a14:foregroundMark x1="35429" y1="47569" x2="9714" y2="57639"/>
                        <a14:foregroundMark x1="26857" y1="53125" x2="28000" y2="41667"/>
                        <a14:foregroundMark x1="52000" y1="34722" x2="64000" y2="89583"/>
                        <a14:foregroundMark x1="46857" y1="57639" x2="39429" y2="84722"/>
                        <a14:foregroundMark x1="36571" y1="60764" x2="36571" y2="79514"/>
                        <a14:foregroundMark x1="36571" y1="86458" x2="35429" y2="93750"/>
                        <a14:foregroundMark x1="70857" y1="55903" x2="77714" y2="52431"/>
                        <a14:foregroundMark x1="78286" y1="52083" x2="81714" y2="52083"/>
                        <a14:foregroundMark x1="55429" y1="62847" x2="46857" y2="72917"/>
                        <a14:foregroundMark x1="13143" y1="37153" x2="13143" y2="37153"/>
                        <a14:foregroundMark x1="94286" y1="44097" x2="94286" y2="44097"/>
                        <a14:foregroundMark x1="84571" y1="45486" x2="84571" y2="45486"/>
                        <a14:foregroundMark x1="84000" y1="36458" x2="84000" y2="36458"/>
                        <a14:foregroundMark x1="84000" y1="38542" x2="84000" y2="38542"/>
                        <a14:foregroundMark x1="75429" y1="50000" x2="84000" y2="37847"/>
                        <a14:foregroundMark x1="58286" y1="46181" x2="58286" y2="46181"/>
                        <a14:foregroundMark x1="58286" y1="43750" x2="58286" y2="43750"/>
                        <a14:foregroundMark x1="58286" y1="41667" x2="58286" y2="38542"/>
                        <a14:foregroundMark x1="35429" y1="14236" x2="29143" y2="3125"/>
                        <a14:foregroundMark x1="52000" y1="89236" x2="60571" y2="93056"/>
                        <a14:foregroundMark x1="61714" y1="93056" x2="74286" y2="94792"/>
                      </a14:backgroundRemoval>
                    </a14:imgEffect>
                  </a14:imgLayer>
                </a14:imgProps>
              </a:ext>
            </a:extLst>
          </a:blip>
          <a:stretch>
            <a:fillRect/>
          </a:stretch>
        </p:blipFill>
        <p:spPr>
          <a:xfrm>
            <a:off x="548914" y="3717687"/>
            <a:ext cx="1304824" cy="2147367"/>
          </a:xfrm>
          <a:prstGeom prst="rect">
            <a:avLst/>
          </a:prstGeom>
        </p:spPr>
      </p:pic>
      <p:pic>
        <p:nvPicPr>
          <p:cNvPr id="4" name="Imagen 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920062" y="6311559"/>
            <a:ext cx="2573206" cy="2206054"/>
          </a:xfrm>
          <a:prstGeom prst="rect">
            <a:avLst/>
          </a:prstGeom>
        </p:spPr>
      </p:pic>
    </p:spTree>
    <p:extLst>
      <p:ext uri="{BB962C8B-B14F-4D97-AF65-F5344CB8AC3E}">
        <p14:creationId xmlns:p14="http://schemas.microsoft.com/office/powerpoint/2010/main" val="268535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380246" y="199176"/>
            <a:ext cx="6147303" cy="7913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CuadroTexto 6"/>
          <p:cNvSpPr txBox="1"/>
          <p:nvPr/>
        </p:nvSpPr>
        <p:spPr>
          <a:xfrm>
            <a:off x="345439" y="798948"/>
            <a:ext cx="5941061" cy="1323439"/>
          </a:xfrm>
          <a:prstGeom prst="rect">
            <a:avLst/>
          </a:prstGeom>
          <a:noFill/>
        </p:spPr>
        <p:txBody>
          <a:bodyPr wrap="square" rtlCol="0">
            <a:spAutoFit/>
          </a:bodyPr>
          <a:lstStyle/>
          <a:p>
            <a:pPr algn="ctr"/>
            <a:r>
              <a:rPr lang="es-MX" sz="4000" dirty="0">
                <a:ln w="0"/>
                <a:solidFill>
                  <a:srgbClr val="7030A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F</a:t>
            </a:r>
            <a:r>
              <a:rPr lang="es-MX" sz="4000" dirty="0">
                <a:ln w="0"/>
                <a:solidFill>
                  <a:srgbClr val="9966FF"/>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I</a:t>
            </a:r>
            <a:r>
              <a:rPr lang="es-MX" sz="4000" dirty="0">
                <a:ln w="0"/>
                <a:solidFill>
                  <a:srgbClr val="00B0F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R</a:t>
            </a:r>
            <a:r>
              <a:rPr lang="es-MX" sz="4000" dirty="0">
                <a:ln w="0"/>
                <a:solidFill>
                  <a:srgbClr val="CCCC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M</a:t>
            </a:r>
            <a:r>
              <a:rPr lang="es-MX" sz="4000" dirty="0">
                <a:ln w="0"/>
                <a:solidFill>
                  <a:srgbClr val="FFFF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A</a:t>
            </a:r>
            <a:r>
              <a:rPr lang="es-MX" sz="4000" dirty="0">
                <a:ln w="0"/>
                <a:solidFill>
                  <a:srgbClr val="FF99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S </a:t>
            </a:r>
            <a:r>
              <a:rPr lang="es-MX" sz="4000" dirty="0">
                <a:ln w="0"/>
                <a:solidFill>
                  <a:srgbClr val="FF6699"/>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D</a:t>
            </a:r>
            <a:r>
              <a:rPr lang="es-MX" sz="4000" dirty="0">
                <a:ln w="0"/>
                <a:solidFill>
                  <a:srgbClr val="FF0066"/>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E</a:t>
            </a:r>
            <a:r>
              <a:rPr lang="es-MX" sz="4000" dirty="0">
                <a:ln w="0"/>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 </a:t>
            </a:r>
            <a:r>
              <a:rPr lang="es-MX" sz="4000" dirty="0">
                <a:ln w="0"/>
                <a:solidFill>
                  <a:srgbClr val="CC00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A</a:t>
            </a:r>
            <a:r>
              <a:rPr lang="es-MX" sz="4000" dirty="0">
                <a:ln w="0"/>
                <a:solidFill>
                  <a:srgbClr val="CC0066"/>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U</a:t>
            </a:r>
            <a:r>
              <a:rPr lang="es-MX" sz="4000" dirty="0">
                <a:ln w="0"/>
                <a:solidFill>
                  <a:srgbClr val="7030A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T</a:t>
            </a:r>
            <a:r>
              <a:rPr lang="es-MX" sz="4000" dirty="0">
                <a:ln w="0"/>
                <a:solidFill>
                  <a:srgbClr val="CC66FF"/>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O</a:t>
            </a:r>
            <a:r>
              <a:rPr lang="es-MX" sz="4000" dirty="0">
                <a:ln w="0"/>
                <a:solidFill>
                  <a:srgbClr val="00B0F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R</a:t>
            </a:r>
            <a:r>
              <a:rPr lang="es-MX" sz="4000" dirty="0">
                <a:ln w="0"/>
                <a:solidFill>
                  <a:srgbClr val="CCCC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I</a:t>
            </a:r>
            <a:r>
              <a:rPr lang="es-MX" sz="4000" dirty="0">
                <a:ln w="0"/>
                <a:solidFill>
                  <a:srgbClr val="FFCC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Z</a:t>
            </a:r>
            <a:r>
              <a:rPr lang="es-MX" sz="4000" dirty="0">
                <a:ln w="0"/>
                <a:solidFill>
                  <a:srgbClr val="FF99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A</a:t>
            </a:r>
            <a:r>
              <a:rPr lang="es-MX" sz="4000" dirty="0">
                <a:ln w="0"/>
                <a:solidFill>
                  <a:srgbClr val="FF6699"/>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C</a:t>
            </a:r>
            <a:r>
              <a:rPr lang="es-MX" sz="4000" dirty="0">
                <a:ln w="0"/>
                <a:solidFill>
                  <a:srgbClr val="FF0066"/>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I</a:t>
            </a:r>
            <a:r>
              <a:rPr lang="es-MX" sz="4000" dirty="0">
                <a:ln w="0"/>
                <a:solidFill>
                  <a:srgbClr val="CC0000"/>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Ó</a:t>
            </a:r>
            <a:r>
              <a:rPr lang="es-MX" sz="4000" dirty="0">
                <a:ln w="0"/>
                <a:solidFill>
                  <a:srgbClr val="CC0066"/>
                </a:solidFill>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N</a:t>
            </a:r>
            <a:r>
              <a:rPr lang="es-MX" sz="4000" dirty="0">
                <a:ln w="0"/>
                <a:effectLst>
                  <a:outerShdw blurRad="38100" dist="19050" dir="2700000" algn="tl" rotWithShape="0">
                    <a:schemeClr val="dk1">
                      <a:alpha val="40000"/>
                    </a:schemeClr>
                  </a:outerShdw>
                </a:effectLst>
                <a:latin typeface="Comic Sans MS" panose="030F0702030302020204" pitchFamily="66" charset="0"/>
                <a:ea typeface="Cutie Patootie" panose="02000603000000000000" pitchFamily="2" charset="0"/>
              </a:rPr>
              <a:t> </a:t>
            </a:r>
          </a:p>
        </p:txBody>
      </p:sp>
      <p:cxnSp>
        <p:nvCxnSpPr>
          <p:cNvPr id="9" name="Conector recto 8"/>
          <p:cNvCxnSpPr/>
          <p:nvPr/>
        </p:nvCxnSpPr>
        <p:spPr>
          <a:xfrm>
            <a:off x="1666910" y="2892891"/>
            <a:ext cx="38003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666910" y="2892891"/>
            <a:ext cx="3800398" cy="1415772"/>
          </a:xfrm>
          <a:prstGeom prst="rect">
            <a:avLst/>
          </a:prstGeom>
          <a:noFill/>
        </p:spPr>
        <p:txBody>
          <a:bodyPr wrap="square" rtlCol="0">
            <a:spAutoFit/>
          </a:bodyPr>
          <a:lstStyle/>
          <a:p>
            <a:pPr algn="ctr"/>
            <a:r>
              <a:rPr lang="es-MX" sz="1400" dirty="0" smtClean="0">
                <a:ln w="0"/>
                <a:latin typeface="Comic Sans MS" panose="030F0702030302020204" pitchFamily="66" charset="0"/>
                <a:ea typeface="Cutie Patootie" panose="02000603000000000000" pitchFamily="2" charset="0"/>
              </a:rPr>
              <a:t>Natalia Elizabeth Rodríguez Ramos</a:t>
            </a:r>
          </a:p>
          <a:p>
            <a:pPr algn="ctr"/>
            <a:r>
              <a:rPr lang="es-MX" sz="2400" dirty="0" smtClean="0">
                <a:ln w="0"/>
                <a:latin typeface="Comic Sans MS" panose="030F0702030302020204" pitchFamily="66" charset="0"/>
                <a:ea typeface="Cutie Patootie" panose="02000603000000000000" pitchFamily="2" charset="0"/>
              </a:rPr>
              <a:t>FIRMA DE LA ESTUDIANTE NORMALISTA</a:t>
            </a:r>
            <a:endParaRPr lang="es-MX" sz="2400" dirty="0">
              <a:ln w="0"/>
              <a:latin typeface="Comic Sans MS" panose="030F0702030302020204" pitchFamily="66" charset="0"/>
              <a:ea typeface="Cutie Patootie" panose="02000603000000000000" pitchFamily="2" charset="0"/>
            </a:endParaRPr>
          </a:p>
        </p:txBody>
      </p:sp>
      <p:cxnSp>
        <p:nvCxnSpPr>
          <p:cNvPr id="11" name="Conector recto 10"/>
          <p:cNvCxnSpPr/>
          <p:nvPr/>
        </p:nvCxnSpPr>
        <p:spPr>
          <a:xfrm>
            <a:off x="1657236" y="4739345"/>
            <a:ext cx="38003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190445" y="4739489"/>
            <a:ext cx="4710023" cy="1046440"/>
          </a:xfrm>
          <a:prstGeom prst="rect">
            <a:avLst/>
          </a:prstGeom>
          <a:noFill/>
        </p:spPr>
        <p:txBody>
          <a:bodyPr wrap="square" rtlCol="0">
            <a:spAutoFit/>
          </a:bodyPr>
          <a:lstStyle/>
          <a:p>
            <a:pPr algn="ctr"/>
            <a:r>
              <a:rPr lang="es-419" sz="1400" smtClean="0">
                <a:ln w="0"/>
                <a:latin typeface="Comic Sans MS" panose="030F0702030302020204" pitchFamily="66" charset="0"/>
                <a:ea typeface="Cutie Patootie" panose="02000603000000000000" pitchFamily="2" charset="0"/>
              </a:rPr>
              <a:t>Isabel del Carmen Aguirre Ramos </a:t>
            </a:r>
            <a:endParaRPr lang="es-MX" sz="1400" smtClean="0">
              <a:ln w="0"/>
              <a:latin typeface="Comic Sans MS" panose="030F0702030302020204" pitchFamily="66" charset="0"/>
              <a:ea typeface="Cutie Patootie" panose="02000603000000000000" pitchFamily="2" charset="0"/>
            </a:endParaRPr>
          </a:p>
          <a:p>
            <a:pPr algn="ctr"/>
            <a:r>
              <a:rPr lang="es-MX" sz="2400" smtClean="0">
                <a:ln w="0"/>
                <a:latin typeface="Comic Sans MS" panose="030F0702030302020204" pitchFamily="66" charset="0"/>
                <a:ea typeface="Cutie Patootie" panose="02000603000000000000" pitchFamily="2" charset="0"/>
              </a:rPr>
              <a:t>FIRMA DEL ASESOR DE PRÁCTICA PROFESIONAL</a:t>
            </a:r>
            <a:endParaRPr lang="es-MX" sz="2400" dirty="0">
              <a:ln w="0"/>
              <a:latin typeface="Comic Sans MS" panose="030F0702030302020204" pitchFamily="66" charset="0"/>
              <a:ea typeface="Cutie Patootie" panose="02000603000000000000" pitchFamily="2" charset="0"/>
            </a:endParaRPr>
          </a:p>
        </p:txBody>
      </p:sp>
      <p:cxnSp>
        <p:nvCxnSpPr>
          <p:cNvPr id="14" name="Conector recto 13"/>
          <p:cNvCxnSpPr/>
          <p:nvPr/>
        </p:nvCxnSpPr>
        <p:spPr>
          <a:xfrm>
            <a:off x="1645257" y="6482714"/>
            <a:ext cx="38003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534228" y="6585799"/>
            <a:ext cx="4022455" cy="677108"/>
          </a:xfrm>
          <a:prstGeom prst="rect">
            <a:avLst/>
          </a:prstGeom>
          <a:noFill/>
        </p:spPr>
        <p:txBody>
          <a:bodyPr wrap="square" rtlCol="0">
            <a:spAutoFit/>
          </a:bodyPr>
          <a:lstStyle/>
          <a:p>
            <a:pPr algn="ctr"/>
            <a:r>
              <a:rPr lang="es-MX" sz="1400" smtClean="0">
                <a:ln w="0"/>
                <a:latin typeface="Comic Sans MS" panose="030F0702030302020204" pitchFamily="66" charset="0"/>
                <a:ea typeface="Cutie Patootie" panose="02000603000000000000" pitchFamily="2" charset="0"/>
              </a:rPr>
              <a:t>Silvia María Ramos </a:t>
            </a:r>
            <a:endParaRPr lang="es-MX" sz="1400" dirty="0">
              <a:ln w="0"/>
              <a:latin typeface="Comic Sans MS" panose="030F0702030302020204" pitchFamily="66" charset="0"/>
              <a:ea typeface="Cutie Patootie" panose="02000603000000000000" pitchFamily="2" charset="0"/>
            </a:endParaRPr>
          </a:p>
          <a:p>
            <a:pPr algn="ctr"/>
            <a:r>
              <a:rPr lang="es-MX" sz="2400" smtClean="0">
                <a:ln w="0"/>
                <a:latin typeface="Comic Sans MS" panose="030F0702030302020204" pitchFamily="66" charset="0"/>
                <a:ea typeface="Cutie Patootie" panose="02000603000000000000" pitchFamily="2" charset="0"/>
              </a:rPr>
              <a:t>FIRMA DEL EDUCADOR </a:t>
            </a:r>
            <a:endParaRPr lang="es-MX" sz="2400" dirty="0">
              <a:ln w="0"/>
              <a:latin typeface="Comic Sans MS" panose="030F0702030302020204" pitchFamily="66" charset="0"/>
              <a:ea typeface="Cutie Patootie" panose="02000603000000000000" pitchFamily="2" charset="0"/>
            </a:endParaRPr>
          </a:p>
        </p:txBody>
      </p:sp>
    </p:spTree>
    <p:extLst>
      <p:ext uri="{BB962C8B-B14F-4D97-AF65-F5344CB8AC3E}">
        <p14:creationId xmlns:p14="http://schemas.microsoft.com/office/powerpoint/2010/main" val="167724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670978" y="691647"/>
            <a:ext cx="5586935" cy="781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24" name="Imagen 23"/>
          <p:cNvPicPr>
            <a:picLocks noChangeAspect="1"/>
          </p:cNvPicPr>
          <p:nvPr/>
        </p:nvPicPr>
        <p:blipFill>
          <a:blip r:embed="rId3"/>
          <a:stretch>
            <a:fillRect/>
          </a:stretch>
        </p:blipFill>
        <p:spPr>
          <a:xfrm>
            <a:off x="285104" y="5246150"/>
            <a:ext cx="6803726" cy="3676207"/>
          </a:xfrm>
          <a:prstGeom prst="rect">
            <a:avLst/>
          </a:prstGeom>
        </p:spPr>
      </p:pic>
      <p:pic>
        <p:nvPicPr>
          <p:cNvPr id="7" name="Imagen 6"/>
          <p:cNvPicPr>
            <a:picLocks noChangeAspect="1"/>
          </p:cNvPicPr>
          <p:nvPr/>
        </p:nvPicPr>
        <p:blipFill>
          <a:blip r:embed="rId4"/>
          <a:stretch>
            <a:fillRect/>
          </a:stretch>
        </p:blipFill>
        <p:spPr>
          <a:xfrm>
            <a:off x="-159942" y="-334421"/>
            <a:ext cx="7248772" cy="4188315"/>
          </a:xfrm>
          <a:prstGeom prst="rect">
            <a:avLst/>
          </a:prstGeom>
        </p:spPr>
      </p:pic>
      <p:graphicFrame>
        <p:nvGraphicFramePr>
          <p:cNvPr id="25" name="Tabla 24"/>
          <p:cNvGraphicFramePr>
            <a:graphicFrameLocks noGrp="1"/>
          </p:cNvGraphicFramePr>
          <p:nvPr>
            <p:extLst>
              <p:ext uri="{D42A27DB-BD31-4B8C-83A1-F6EECF244321}">
                <p14:modId xmlns:p14="http://schemas.microsoft.com/office/powerpoint/2010/main" val="4082014494"/>
              </p:ext>
            </p:extLst>
          </p:nvPr>
        </p:nvGraphicFramePr>
        <p:xfrm>
          <a:off x="1237472" y="1038633"/>
          <a:ext cx="4453943" cy="2675407"/>
        </p:xfrm>
        <a:graphic>
          <a:graphicData uri="http://schemas.openxmlformats.org/drawingml/2006/table">
            <a:tbl>
              <a:tblPr firstRow="1" bandRow="1">
                <a:tableStyleId>{5C22544A-7EE6-4342-B048-85BDC9FD1C3A}</a:tableStyleId>
              </a:tblPr>
              <a:tblGrid>
                <a:gridCol w="4453943">
                  <a:extLst>
                    <a:ext uri="{9D8B030D-6E8A-4147-A177-3AD203B41FA5}">
                      <a16:colId xmlns:a16="http://schemas.microsoft.com/office/drawing/2014/main" val="20000"/>
                    </a:ext>
                  </a:extLst>
                </a:gridCol>
              </a:tblGrid>
              <a:tr h="0">
                <a:tc>
                  <a:txBody>
                    <a:bodyPr/>
                    <a:lstStyle/>
                    <a:p>
                      <a:pPr algn="ctr"/>
                      <a:r>
                        <a:rPr lang="es-MX" sz="1000" b="0" dirty="0" smtClean="0">
                          <a:solidFill>
                            <a:schemeClr val="bg1"/>
                          </a:solidFill>
                          <a:latin typeface="KG HAPPY Solid" panose="02000000000000000000" pitchFamily="2" charset="0"/>
                        </a:rPr>
                        <a:t>  NOMBRE DE LA SITUACIÓN</a:t>
                      </a:r>
                      <a:r>
                        <a:rPr lang="es-MX" sz="1000" b="0" baseline="0" dirty="0" smtClean="0">
                          <a:solidFill>
                            <a:schemeClr val="bg1"/>
                          </a:solidFill>
                          <a:latin typeface="KG HAPPY Solid" panose="02000000000000000000" pitchFamily="2" charset="0"/>
                        </a:rPr>
                        <a:t> DIDÁCTICA:</a:t>
                      </a:r>
                    </a:p>
                    <a:p>
                      <a:pPr algn="ctr"/>
                      <a:r>
                        <a:rPr lang="es-MX" sz="1000" b="0" baseline="0" smtClean="0">
                          <a:solidFill>
                            <a:schemeClr val="bg1"/>
                          </a:solidFill>
                          <a:latin typeface="KG HAPPY Solid" panose="02000000000000000000" pitchFamily="2" charset="0"/>
                        </a:rPr>
                        <a:t> </a:t>
                      </a:r>
                      <a:r>
                        <a:rPr lang="es-419" sz="1000" b="0" baseline="0" smtClean="0">
                          <a:solidFill>
                            <a:schemeClr val="bg1"/>
                          </a:solidFill>
                          <a:latin typeface="KG HAPPY Solid" panose="02000000000000000000" pitchFamily="2" charset="0"/>
                        </a:rPr>
                        <a:t>El arte a través de la historia</a:t>
                      </a:r>
                      <a:endParaRPr lang="es-MX" sz="1000" b="0" baseline="0" dirty="0" smtClean="0">
                        <a:solidFill>
                          <a:schemeClr val="bg1"/>
                        </a:solidFill>
                        <a:latin typeface="KG HAPPY Solid" panose="02000000000000000000"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extLst>
                  <a:ext uri="{0D108BD9-81ED-4DB2-BD59-A6C34878D82A}">
                    <a16:rowId xmlns:a16="http://schemas.microsoft.com/office/drawing/2014/main" val="10000"/>
                  </a:ext>
                </a:extLst>
              </a:tr>
              <a:tr h="585197">
                <a:tc>
                  <a:txBody>
                    <a:bodyPr/>
                    <a:lstStyle/>
                    <a:p>
                      <a:pPr algn="just"/>
                      <a:r>
                        <a:rPr lang="es-MX" sz="900" b="0" dirty="0" smtClean="0">
                          <a:solidFill>
                            <a:schemeClr val="tx1"/>
                          </a:solidFill>
                          <a:latin typeface="KG HAPPY Solid" panose="02000000000000000000" pitchFamily="2" charset="0"/>
                        </a:rPr>
                        <a:t>PROPÓSITO DE LA JORNADA DE </a:t>
                      </a:r>
                      <a:r>
                        <a:rPr lang="es-MX" sz="900" b="0" smtClean="0">
                          <a:solidFill>
                            <a:schemeClr val="tx1"/>
                          </a:solidFill>
                          <a:latin typeface="KG HAPPY Solid" panose="02000000000000000000" pitchFamily="2" charset="0"/>
                        </a:rPr>
                        <a:t>PRÁCTICA: </a:t>
                      </a:r>
                      <a:r>
                        <a:rPr lang="es-419" sz="900" b="0" smtClean="0">
                          <a:solidFill>
                            <a:schemeClr val="tx1"/>
                          </a:solidFill>
                          <a:latin typeface="KG HAPPY Solid" panose="02000000000000000000" pitchFamily="2" charset="0"/>
                        </a:rPr>
                        <a:t>Diseñar y aplicar actividades como parte de un proyecto socioeducativo orientado a la mejora de la problemática detectada, a la par que promuevan el desarrollo de competencias en los niños de tercer grado de preescolar.</a:t>
                      </a:r>
                      <a:endParaRPr lang="es-MX" sz="900" b="0" baseline="0" dirty="0" smtClean="0">
                        <a:solidFill>
                          <a:schemeClr val="tx1"/>
                        </a:solidFill>
                        <a:latin typeface="KG HAPPY Solid" panose="02000000000000000000"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1887">
                <a:tc>
                  <a:txBody>
                    <a:bodyPr/>
                    <a:lstStyle/>
                    <a:p>
                      <a:pPr algn="just"/>
                      <a:r>
                        <a:rPr lang="es-MX" sz="900" b="0" smtClean="0">
                          <a:solidFill>
                            <a:schemeClr val="tx1"/>
                          </a:solidFill>
                          <a:latin typeface="KG HAPPY Solid" panose="02000000000000000000" pitchFamily="2" charset="0"/>
                        </a:rPr>
                        <a:t>PROPÓSITO</a:t>
                      </a:r>
                      <a:r>
                        <a:rPr lang="es-MX" sz="900" b="0" baseline="0" smtClean="0">
                          <a:solidFill>
                            <a:schemeClr val="tx1"/>
                          </a:solidFill>
                          <a:latin typeface="KG HAPPY Solid" panose="02000000000000000000" pitchFamily="2" charset="0"/>
                        </a:rPr>
                        <a:t> </a:t>
                      </a:r>
                      <a:r>
                        <a:rPr lang="es-MX" sz="900" b="0" smtClean="0">
                          <a:solidFill>
                            <a:schemeClr val="tx1"/>
                          </a:solidFill>
                          <a:latin typeface="KG HAPPY Solid" panose="02000000000000000000" pitchFamily="2" charset="0"/>
                        </a:rPr>
                        <a:t>DE </a:t>
                      </a:r>
                      <a:r>
                        <a:rPr lang="es-MX" sz="900" b="0" dirty="0" smtClean="0">
                          <a:solidFill>
                            <a:schemeClr val="tx1"/>
                          </a:solidFill>
                          <a:latin typeface="KG HAPPY Solid" panose="02000000000000000000" pitchFamily="2" charset="0"/>
                        </a:rPr>
                        <a:t>LA </a:t>
                      </a:r>
                      <a:r>
                        <a:rPr lang="es-MX" sz="900" b="0" smtClean="0">
                          <a:solidFill>
                            <a:schemeClr val="tx1"/>
                          </a:solidFill>
                          <a:latin typeface="KG HAPPY Solid" panose="02000000000000000000" pitchFamily="2" charset="0"/>
                        </a:rPr>
                        <a:t>SITUACIÓN DIDÁCTICA: </a:t>
                      </a:r>
                      <a:r>
                        <a:rPr lang="es-419" sz="900" b="0" smtClean="0">
                          <a:solidFill>
                            <a:schemeClr val="tx1"/>
                          </a:solidFill>
                          <a:latin typeface="KG HAPPY Solid" panose="02000000000000000000" pitchFamily="2" charset="0"/>
                        </a:rPr>
                        <a:t>Aportar conocimientos de cultura general, favoreciendo la adquisición de contenidos históricos, con personajes reconocidos alrededor de todo el mundo, técnicas que permiten la experimentación y manipulación de materiales, y demás, con secuencias de todos los campos y áreas.</a:t>
                      </a:r>
                      <a:endParaRPr lang="es-419" sz="900" b="0" dirty="0" smtClean="0">
                        <a:solidFill>
                          <a:schemeClr val="tx1"/>
                        </a:solidFill>
                        <a:latin typeface="KG HAPPY Solid" panose="02000000000000000000"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r>
                        <a:rPr lang="es-MX" sz="900" b="0" dirty="0" smtClean="0">
                          <a:solidFill>
                            <a:schemeClr val="tx1"/>
                          </a:solidFill>
                          <a:latin typeface="KG HAPPY Solid" panose="02000000000000000000" pitchFamily="2" charset="0"/>
                        </a:rPr>
                        <a:t>FECHA DE </a:t>
                      </a:r>
                      <a:r>
                        <a:rPr lang="es-MX" sz="900" b="0" smtClean="0">
                          <a:solidFill>
                            <a:schemeClr val="tx1"/>
                          </a:solidFill>
                          <a:latin typeface="KG HAPPY Solid" panose="02000000000000000000" pitchFamily="2" charset="0"/>
                        </a:rPr>
                        <a:t>APLICACIÓN:</a:t>
                      </a:r>
                      <a:r>
                        <a:rPr lang="es-MX" sz="900" b="0" baseline="0" smtClean="0">
                          <a:solidFill>
                            <a:schemeClr val="tx1"/>
                          </a:solidFill>
                          <a:latin typeface="KG HAPPY Solid" panose="02000000000000000000" pitchFamily="2" charset="0"/>
                        </a:rPr>
                        <a:t> </a:t>
                      </a:r>
                      <a:r>
                        <a:rPr lang="es-419" sz="900" b="0" baseline="0" smtClean="0">
                          <a:solidFill>
                            <a:schemeClr val="tx1"/>
                          </a:solidFill>
                          <a:latin typeface="KG HAPPY Solid" panose="02000000000000000000" pitchFamily="2" charset="0"/>
                        </a:rPr>
                        <a:t>25 de Mayo al 5 de Junio</a:t>
                      </a:r>
                      <a:endParaRPr lang="es-MX" sz="800" b="0" dirty="0" smtClean="0">
                        <a:solidFill>
                          <a:schemeClr val="tx1"/>
                        </a:solidFill>
                        <a:latin typeface="KG HAPPY Solid" panose="02000000000000000000"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2882022998"/>
              </p:ext>
            </p:extLst>
          </p:nvPr>
        </p:nvGraphicFramePr>
        <p:xfrm>
          <a:off x="760796" y="3954581"/>
          <a:ext cx="5336407" cy="902212"/>
        </p:xfrm>
        <a:graphic>
          <a:graphicData uri="http://schemas.openxmlformats.org/drawingml/2006/table">
            <a:tbl>
              <a:tblPr firstRow="1" firstCol="1" bandRow="1">
                <a:tableStyleId>{5940675A-B579-460E-94D1-54222C63F5DA}</a:tableStyleId>
              </a:tblPr>
              <a:tblGrid>
                <a:gridCol w="1600354">
                  <a:extLst>
                    <a:ext uri="{9D8B030D-6E8A-4147-A177-3AD203B41FA5}">
                      <a16:colId xmlns:a16="http://schemas.microsoft.com/office/drawing/2014/main" val="20000"/>
                    </a:ext>
                  </a:extLst>
                </a:gridCol>
                <a:gridCol w="1772156">
                  <a:extLst>
                    <a:ext uri="{9D8B030D-6E8A-4147-A177-3AD203B41FA5}">
                      <a16:colId xmlns:a16="http://schemas.microsoft.com/office/drawing/2014/main" val="20001"/>
                    </a:ext>
                  </a:extLst>
                </a:gridCol>
                <a:gridCol w="1963897">
                  <a:extLst>
                    <a:ext uri="{9D8B030D-6E8A-4147-A177-3AD203B41FA5}">
                      <a16:colId xmlns:a16="http://schemas.microsoft.com/office/drawing/2014/main" val="20002"/>
                    </a:ext>
                  </a:extLst>
                </a:gridCol>
              </a:tblGrid>
              <a:tr h="362206">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extLst>
                  <a:ext uri="{0D108BD9-81ED-4DB2-BD59-A6C34878D82A}">
                    <a16:rowId xmlns:a16="http://schemas.microsoft.com/office/drawing/2014/main" val="10000"/>
                  </a:ext>
                </a:extLst>
              </a:tr>
              <a:tr h="152909">
                <a:tc rowSpan="3">
                  <a:txBody>
                    <a:bodyPr/>
                    <a:lstStyle/>
                    <a:p>
                      <a:pPr algn="ctr"/>
                      <a:r>
                        <a:rPr lang="es-MX" sz="800" dirty="0" smtClean="0">
                          <a:latin typeface="KG HAPPY Solid" panose="02000000000000000000" pitchFamily="2" charset="0"/>
                        </a:rPr>
                        <a:t>Lenguaje y comunicación </a:t>
                      </a:r>
                      <a:endParaRPr lang="es-MX" sz="800" dirty="0">
                        <a:latin typeface="KG HAPPY Solid" panose="02000000000000000000" pitchFamily="2" charset="0"/>
                      </a:endParaRPr>
                    </a:p>
                  </a:txBody>
                  <a:tcPr marT="0" marB="0" anchor="ct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Oralidad</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tc rowSpan="3">
                  <a:txBody>
                    <a:bodyPr/>
                    <a:lstStyle/>
                    <a:p>
                      <a:pPr marL="0" indent="0" algn="l">
                        <a:lnSpc>
                          <a:spcPct val="107000"/>
                        </a:lnSpc>
                        <a:spcAft>
                          <a:spcPts val="0"/>
                        </a:spcAft>
                        <a:buFont typeface="Arial" panose="020B0604020202020204" pitchFamily="34" charset="0"/>
                        <a:buNone/>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Solicita</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la palabra para participar y escucha las ideas de sus compañeros</a:t>
                      </a: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144477">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vMerge="1">
                  <a:txBody>
                    <a:bodyPr/>
                    <a:lstStyle/>
                    <a:p>
                      <a:endParaRPr lang="es-MX"/>
                    </a:p>
                  </a:txBody>
                  <a:tcPr/>
                </a:tc>
                <a:extLst>
                  <a:ext uri="{0D108BD9-81ED-4DB2-BD59-A6C34878D82A}">
                    <a16:rowId xmlns:a16="http://schemas.microsoft.com/office/drawing/2014/main" val="10002"/>
                  </a:ext>
                </a:extLst>
              </a:tr>
              <a:tr h="120542">
                <a:tc vMerge="1">
                  <a:txBody>
                    <a:bodyPr/>
                    <a:lstStyle/>
                    <a:p>
                      <a:endParaRPr lang="es-MX"/>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s-MX" sz="800" dirty="0" smtClean="0">
                          <a:effectLst/>
                          <a:latin typeface="KG HAPPY Solid" panose="02000000000000000000" pitchFamily="2" charset="0"/>
                          <a:ea typeface="+mn-ea"/>
                          <a:cs typeface="+mn-cs"/>
                        </a:rPr>
                        <a:t>Conversación</a:t>
                      </a:r>
                    </a:p>
                  </a:txBody>
                  <a:tcPr marT="0" marB="0" anchor="ctr"/>
                </a:tc>
                <a:tc vMerge="1">
                  <a:txBody>
                    <a:bodyPr/>
                    <a:lstStyle/>
                    <a:p>
                      <a:endParaRPr lang="es-MX" dirty="0"/>
                    </a:p>
                  </a:txBody>
                  <a:tcPr/>
                </a:tc>
                <a:extLst>
                  <a:ext uri="{0D108BD9-81ED-4DB2-BD59-A6C34878D82A}">
                    <a16:rowId xmlns:a16="http://schemas.microsoft.com/office/drawing/2014/main" val="10003"/>
                  </a:ext>
                </a:extLst>
              </a:tr>
            </a:tbl>
          </a:graphicData>
        </a:graphic>
      </p:graphicFrame>
      <p:graphicFrame>
        <p:nvGraphicFramePr>
          <p:cNvPr id="31" name="Tabla 30"/>
          <p:cNvGraphicFramePr>
            <a:graphicFrameLocks noGrp="1"/>
          </p:cNvGraphicFramePr>
          <p:nvPr>
            <p:extLst>
              <p:ext uri="{D42A27DB-BD31-4B8C-83A1-F6EECF244321}">
                <p14:modId xmlns:p14="http://schemas.microsoft.com/office/powerpoint/2010/main" val="18766655"/>
              </p:ext>
            </p:extLst>
          </p:nvPr>
        </p:nvGraphicFramePr>
        <p:xfrm>
          <a:off x="760795" y="4869384"/>
          <a:ext cx="5336407" cy="1012256"/>
        </p:xfrm>
        <a:graphic>
          <a:graphicData uri="http://schemas.openxmlformats.org/drawingml/2006/table">
            <a:tbl>
              <a:tblPr firstRow="1" firstCol="1" bandRow="1">
                <a:tableStyleId>{5940675A-B579-460E-94D1-54222C63F5DA}</a:tableStyleId>
              </a:tblPr>
              <a:tblGrid>
                <a:gridCol w="1600354">
                  <a:extLst>
                    <a:ext uri="{9D8B030D-6E8A-4147-A177-3AD203B41FA5}">
                      <a16:colId xmlns:a16="http://schemas.microsoft.com/office/drawing/2014/main" val="20000"/>
                    </a:ext>
                  </a:extLst>
                </a:gridCol>
                <a:gridCol w="1772156">
                  <a:extLst>
                    <a:ext uri="{9D8B030D-6E8A-4147-A177-3AD203B41FA5}">
                      <a16:colId xmlns:a16="http://schemas.microsoft.com/office/drawing/2014/main" val="20001"/>
                    </a:ext>
                  </a:extLst>
                </a:gridCol>
                <a:gridCol w="1963897">
                  <a:extLst>
                    <a:ext uri="{9D8B030D-6E8A-4147-A177-3AD203B41FA5}">
                      <a16:colId xmlns:a16="http://schemas.microsoft.com/office/drawing/2014/main" val="20002"/>
                    </a:ext>
                  </a:extLst>
                </a:gridCol>
              </a:tblGrid>
              <a:tr h="362206">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extLst>
                  <a:ext uri="{0D108BD9-81ED-4DB2-BD59-A6C34878D82A}">
                    <a16:rowId xmlns:a16="http://schemas.microsoft.com/office/drawing/2014/main" val="10000"/>
                  </a:ext>
                </a:extLst>
              </a:tr>
              <a:tr h="152909">
                <a:tc rowSpan="3">
                  <a:txBody>
                    <a:bodyPr/>
                    <a:lstStyle/>
                    <a:p>
                      <a:pPr algn="ctr"/>
                      <a:r>
                        <a:rPr lang="es-MX" sz="800" dirty="0" smtClean="0">
                          <a:latin typeface="KG HAPPY Solid" panose="02000000000000000000" pitchFamily="2" charset="0"/>
                        </a:rPr>
                        <a:t>Lenguaje y comunicación </a:t>
                      </a:r>
                      <a:endParaRPr lang="es-MX" sz="800" dirty="0">
                        <a:latin typeface="KG HAPPY Solid" panose="02000000000000000000" pitchFamily="2" charset="0"/>
                      </a:endParaRPr>
                    </a:p>
                  </a:txBody>
                  <a:tcPr marT="0" marB="0" anchor="ct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Oralidad</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tc rowSpan="3">
                  <a:txBody>
                    <a:bodyPr/>
                    <a:lstStyle/>
                    <a:p>
                      <a:pPr marL="0" indent="0" algn="l">
                        <a:lnSpc>
                          <a:spcPct val="107000"/>
                        </a:lnSpc>
                        <a:spcAft>
                          <a:spcPts val="0"/>
                        </a:spcAft>
                        <a:buFont typeface="Arial" panose="020B0604020202020204" pitchFamily="34" charset="0"/>
                        <a:buNone/>
                      </a:pPr>
                      <a:r>
                        <a:rPr lang="es-419" sz="800" smtClean="0">
                          <a:effectLst/>
                          <a:latin typeface="KG HAPPY Solid" panose="02000000000000000000" pitchFamily="2" charset="0"/>
                          <a:ea typeface="Calibri" panose="020F0502020204030204" pitchFamily="34" charset="0"/>
                          <a:cs typeface="Times New Roman" panose="02020603050405020304" pitchFamily="18" charset="0"/>
                        </a:rPr>
                        <a:t>Expresa con eficacia sus ideas acerca de diversos temas y atiende lo que se dice en interacciones con otras personas</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144477">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vMerge="1">
                  <a:txBody>
                    <a:bodyPr/>
                    <a:lstStyle/>
                    <a:p>
                      <a:endParaRPr lang="es-MX"/>
                    </a:p>
                  </a:txBody>
                  <a:tcPr/>
                </a:tc>
                <a:extLst>
                  <a:ext uri="{0D108BD9-81ED-4DB2-BD59-A6C34878D82A}">
                    <a16:rowId xmlns:a16="http://schemas.microsoft.com/office/drawing/2014/main" val="10002"/>
                  </a:ext>
                </a:extLst>
              </a:tr>
              <a:tr h="120542">
                <a:tc vMerge="1">
                  <a:txBody>
                    <a:bodyPr/>
                    <a:lstStyle/>
                    <a:p>
                      <a:endParaRPr lang="es-MX"/>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s-MX" sz="800" dirty="0" smtClean="0">
                          <a:effectLst/>
                          <a:latin typeface="KG HAPPY Solid" panose="02000000000000000000" pitchFamily="2" charset="0"/>
                          <a:ea typeface="+mn-ea"/>
                          <a:cs typeface="+mn-cs"/>
                        </a:rPr>
                        <a:t>Conversación</a:t>
                      </a:r>
                    </a:p>
                  </a:txBody>
                  <a:tcPr marT="0" marB="0" anchor="ctr"/>
                </a:tc>
                <a:tc vMerge="1">
                  <a:txBody>
                    <a:bodyPr/>
                    <a:lstStyle/>
                    <a:p>
                      <a:endParaRPr lang="es-MX" dirty="0"/>
                    </a:p>
                  </a:txBody>
                  <a:tcPr/>
                </a:tc>
                <a:extLst>
                  <a:ext uri="{0D108BD9-81ED-4DB2-BD59-A6C34878D82A}">
                    <a16:rowId xmlns:a16="http://schemas.microsoft.com/office/drawing/2014/main" val="10003"/>
                  </a:ext>
                </a:extLst>
              </a:tr>
            </a:tbl>
          </a:graphicData>
        </a:graphic>
      </p:graphicFrame>
      <p:graphicFrame>
        <p:nvGraphicFramePr>
          <p:cNvPr id="33" name="Tabla 32"/>
          <p:cNvGraphicFramePr>
            <a:graphicFrameLocks noGrp="1"/>
          </p:cNvGraphicFramePr>
          <p:nvPr>
            <p:extLst>
              <p:ext uri="{D42A27DB-BD31-4B8C-83A1-F6EECF244321}">
                <p14:modId xmlns:p14="http://schemas.microsoft.com/office/powerpoint/2010/main" val="3363411467"/>
              </p:ext>
            </p:extLst>
          </p:nvPr>
        </p:nvGraphicFramePr>
        <p:xfrm>
          <a:off x="796239" y="5932138"/>
          <a:ext cx="5336407" cy="1293499"/>
        </p:xfrm>
        <a:graphic>
          <a:graphicData uri="http://schemas.openxmlformats.org/drawingml/2006/table">
            <a:tbl>
              <a:tblPr firstRow="1" firstCol="1" bandRow="1">
                <a:tableStyleId>{5940675A-B579-460E-94D1-54222C63F5DA}</a:tableStyleId>
              </a:tblPr>
              <a:tblGrid>
                <a:gridCol w="1600354">
                  <a:extLst>
                    <a:ext uri="{9D8B030D-6E8A-4147-A177-3AD203B41FA5}">
                      <a16:colId xmlns:a16="http://schemas.microsoft.com/office/drawing/2014/main" val="20000"/>
                    </a:ext>
                  </a:extLst>
                </a:gridCol>
                <a:gridCol w="1772156">
                  <a:extLst>
                    <a:ext uri="{9D8B030D-6E8A-4147-A177-3AD203B41FA5}">
                      <a16:colId xmlns:a16="http://schemas.microsoft.com/office/drawing/2014/main" val="20001"/>
                    </a:ext>
                  </a:extLst>
                </a:gridCol>
                <a:gridCol w="1963897">
                  <a:extLst>
                    <a:ext uri="{9D8B030D-6E8A-4147-A177-3AD203B41FA5}">
                      <a16:colId xmlns:a16="http://schemas.microsoft.com/office/drawing/2014/main" val="20002"/>
                    </a:ext>
                  </a:extLst>
                </a:gridCol>
              </a:tblGrid>
              <a:tr h="362206">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extLst>
                  <a:ext uri="{0D108BD9-81ED-4DB2-BD59-A6C34878D82A}">
                    <a16:rowId xmlns:a16="http://schemas.microsoft.com/office/drawing/2014/main" val="10000"/>
                  </a:ext>
                </a:extLst>
              </a:tr>
              <a:tr h="152909">
                <a:tc rowSpan="3">
                  <a:txBody>
                    <a:bodyPr/>
                    <a:lstStyle/>
                    <a:p>
                      <a:pPr algn="ctr"/>
                      <a:r>
                        <a:rPr lang="es-MX" sz="800" dirty="0" smtClean="0">
                          <a:latin typeface="KG HAPPY Solid" panose="02000000000000000000" pitchFamily="2" charset="0"/>
                        </a:rPr>
                        <a:t>Lenguaje y comunicación </a:t>
                      </a:r>
                      <a:endParaRPr lang="es-MX" sz="800" dirty="0">
                        <a:latin typeface="KG HAPPY Solid" panose="02000000000000000000" pitchFamily="2" charset="0"/>
                      </a:endParaRPr>
                    </a:p>
                  </a:txBody>
                  <a:tcPr marT="0" marB="0" anchor="ct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Literatura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tc rowSpan="3">
                  <a:txBody>
                    <a:bodyPr/>
                    <a:lstStyle/>
                    <a:p>
                      <a:pPr marL="0" indent="0" algn="l">
                        <a:lnSpc>
                          <a:spcPct val="107000"/>
                        </a:lnSpc>
                        <a:spcAft>
                          <a:spcPts val="0"/>
                        </a:spcAft>
                        <a:buFont typeface="Arial" panose="020B0604020202020204" pitchFamily="34" charset="0"/>
                        <a:buNone/>
                      </a:pPr>
                      <a:r>
                        <a:rPr lang="es-419" sz="800" smtClean="0">
                          <a:effectLst/>
                          <a:latin typeface="KG HAPPY Solid" panose="02000000000000000000" pitchFamily="2" charset="0"/>
                          <a:ea typeface="Calibri" panose="020F0502020204030204" pitchFamily="34" charset="0"/>
                          <a:cs typeface="Times New Roman" panose="02020603050405020304" pitchFamily="18" charset="0"/>
                        </a:rPr>
                        <a:t>Construye colectivamente narraciones con la expresión de las ideas que quiere comunicar por escrito y que dicta a la educadora.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144477">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66"/>
                    </a:solidFill>
                  </a:tcPr>
                </a:tc>
                <a:tc vMerge="1">
                  <a:txBody>
                    <a:bodyPr/>
                    <a:lstStyle/>
                    <a:p>
                      <a:endParaRPr lang="es-MX"/>
                    </a:p>
                  </a:txBody>
                  <a:tcPr/>
                </a:tc>
                <a:extLst>
                  <a:ext uri="{0D108BD9-81ED-4DB2-BD59-A6C34878D82A}">
                    <a16:rowId xmlns:a16="http://schemas.microsoft.com/office/drawing/2014/main" val="10002"/>
                  </a:ext>
                </a:extLst>
              </a:tr>
              <a:tr h="120542">
                <a:tc vMerge="1">
                  <a:txBody>
                    <a:bodyPr/>
                    <a:lstStyle/>
                    <a:p>
                      <a:endParaRPr lang="es-MX"/>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s-419" sz="800" smtClean="0">
                          <a:effectLst/>
                          <a:latin typeface="KG HAPPY Solid" panose="02000000000000000000" pitchFamily="2" charset="0"/>
                          <a:ea typeface="+mn-ea"/>
                          <a:cs typeface="+mn-cs"/>
                        </a:rPr>
                        <a:t>Producción, interpretación e intercambio de narraciones</a:t>
                      </a:r>
                      <a:endParaRPr lang="es-MX" sz="800" dirty="0" smtClean="0">
                        <a:effectLst/>
                        <a:latin typeface="KG HAPPY Solid" panose="02000000000000000000" pitchFamily="2" charset="0"/>
                        <a:ea typeface="+mn-ea"/>
                        <a:cs typeface="+mn-cs"/>
                      </a:endParaRPr>
                    </a:p>
                  </a:txBody>
                  <a:tcPr marT="0" marB="0" anchor="ctr"/>
                </a:tc>
                <a:tc vMerge="1">
                  <a:txBody>
                    <a:bodyPr/>
                    <a:lstStyle/>
                    <a:p>
                      <a:endParaRPr lang="es-MX"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019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738347" y="774999"/>
            <a:ext cx="5586935" cy="781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24" name="Imagen 23"/>
          <p:cNvPicPr>
            <a:picLocks noChangeAspect="1"/>
          </p:cNvPicPr>
          <p:nvPr/>
        </p:nvPicPr>
        <p:blipFill>
          <a:blip r:embed="rId3"/>
          <a:stretch>
            <a:fillRect/>
          </a:stretch>
        </p:blipFill>
        <p:spPr>
          <a:xfrm>
            <a:off x="285104" y="5246150"/>
            <a:ext cx="6803726" cy="3676207"/>
          </a:xfrm>
          <a:prstGeom prst="rect">
            <a:avLst/>
          </a:prstGeom>
        </p:spPr>
      </p:pic>
      <p:pic>
        <p:nvPicPr>
          <p:cNvPr id="7" name="Imagen 6"/>
          <p:cNvPicPr>
            <a:picLocks noChangeAspect="1"/>
          </p:cNvPicPr>
          <p:nvPr/>
        </p:nvPicPr>
        <p:blipFill>
          <a:blip r:embed="rId4"/>
          <a:stretch>
            <a:fillRect/>
          </a:stretch>
        </p:blipFill>
        <p:spPr>
          <a:xfrm>
            <a:off x="-159942" y="-297153"/>
            <a:ext cx="7248772" cy="4188315"/>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3567690359"/>
              </p:ext>
            </p:extLst>
          </p:nvPr>
        </p:nvGraphicFramePr>
        <p:xfrm>
          <a:off x="796240" y="1621128"/>
          <a:ext cx="5336407" cy="1144780"/>
        </p:xfrm>
        <a:graphic>
          <a:graphicData uri="http://schemas.openxmlformats.org/drawingml/2006/table">
            <a:tbl>
              <a:tblPr firstRow="1" firstCol="1" bandRow="1">
                <a:tableStyleId>{5940675A-B579-460E-94D1-54222C63F5DA}</a:tableStyleId>
              </a:tblPr>
              <a:tblGrid>
                <a:gridCol w="1600354">
                  <a:extLst>
                    <a:ext uri="{9D8B030D-6E8A-4147-A177-3AD203B41FA5}">
                      <a16:colId xmlns:a16="http://schemas.microsoft.com/office/drawing/2014/main" val="20000"/>
                    </a:ext>
                  </a:extLst>
                </a:gridCol>
                <a:gridCol w="1772156">
                  <a:extLst>
                    <a:ext uri="{9D8B030D-6E8A-4147-A177-3AD203B41FA5}">
                      <a16:colId xmlns:a16="http://schemas.microsoft.com/office/drawing/2014/main" val="20001"/>
                    </a:ext>
                  </a:extLst>
                </a:gridCol>
                <a:gridCol w="1963897">
                  <a:extLst>
                    <a:ext uri="{9D8B030D-6E8A-4147-A177-3AD203B41FA5}">
                      <a16:colId xmlns:a16="http://schemas.microsoft.com/office/drawing/2014/main" val="20002"/>
                    </a:ext>
                  </a:extLst>
                </a:gridCol>
              </a:tblGrid>
              <a:tr h="362206">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00B0F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extLst>
                  <a:ext uri="{0D108BD9-81ED-4DB2-BD59-A6C34878D82A}">
                    <a16:rowId xmlns:a16="http://schemas.microsoft.com/office/drawing/2014/main" val="10000"/>
                  </a:ext>
                </a:extLst>
              </a:tr>
              <a:tr h="152909">
                <a:tc rowSpan="3">
                  <a:txBody>
                    <a:bodyPr/>
                    <a:lstStyle/>
                    <a:p>
                      <a:pPr algn="ctr"/>
                      <a:r>
                        <a:rPr lang="es-MX" sz="800" dirty="0" smtClean="0">
                          <a:latin typeface="KG HAPPY Solid" panose="02000000000000000000" pitchFamily="2" charset="0"/>
                        </a:rPr>
                        <a:t>Pensamiento</a:t>
                      </a:r>
                      <a:r>
                        <a:rPr lang="es-MX" sz="800" baseline="0" dirty="0" smtClean="0">
                          <a:latin typeface="KG HAPPY Solid" panose="02000000000000000000" pitchFamily="2" charset="0"/>
                        </a:rPr>
                        <a:t> matemático </a:t>
                      </a:r>
                      <a:endParaRPr lang="es-MX" sz="800" dirty="0">
                        <a:latin typeface="KG HAPPY Solid" panose="02000000000000000000" pitchFamily="2" charset="0"/>
                      </a:endParaRPr>
                    </a:p>
                  </a:txBody>
                  <a:tcPr marT="0" marB="0" anchor="ct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Forma, espacio y medida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tc rowSpan="3">
                  <a:txBody>
                    <a:bodyPr/>
                    <a:lstStyle/>
                    <a:p>
                      <a:pPr marL="0" indent="0" algn="l">
                        <a:lnSpc>
                          <a:spcPct val="107000"/>
                        </a:lnSpc>
                        <a:spcAft>
                          <a:spcPts val="0"/>
                        </a:spcAft>
                        <a:buFont typeface="Arial" panose="020B0604020202020204" pitchFamily="34" charset="0"/>
                        <a:buNone/>
                      </a:pPr>
                      <a:r>
                        <a:rPr lang="es-419" sz="800" baseline="0" smtClean="0">
                          <a:effectLst/>
                          <a:latin typeface="KG HAPPY Solid" panose="02000000000000000000" pitchFamily="2" charset="0"/>
                          <a:ea typeface="Calibri" panose="020F0502020204030204" pitchFamily="34" charset="0"/>
                          <a:cs typeface="Times New Roman" panose="02020603050405020304" pitchFamily="18" charset="0"/>
                        </a:rPr>
                        <a:t>Reproduce modelos con formas, figuras y cuerpos geométricos.</a:t>
                      </a:r>
                      <a:endPar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144477">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tc vMerge="1">
                  <a:txBody>
                    <a:bodyPr/>
                    <a:lstStyle/>
                    <a:p>
                      <a:endParaRPr lang="es-MX"/>
                    </a:p>
                  </a:txBody>
                  <a:tcPr/>
                </a:tc>
                <a:extLst>
                  <a:ext uri="{0D108BD9-81ED-4DB2-BD59-A6C34878D82A}">
                    <a16:rowId xmlns:a16="http://schemas.microsoft.com/office/drawing/2014/main" val="10002"/>
                  </a:ext>
                </a:extLst>
              </a:tr>
              <a:tr h="120542">
                <a:tc vMerge="1">
                  <a:txBody>
                    <a:bodyPr/>
                    <a:lstStyle/>
                    <a:p>
                      <a:endParaRPr lang="es-MX"/>
                    </a:p>
                  </a:txBody>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s-MX" sz="800" smtClean="0">
                          <a:effectLst/>
                          <a:latin typeface="KG HAPPY Solid" panose="02000000000000000000" pitchFamily="2" charset="0"/>
                          <a:ea typeface="+mn-ea"/>
                          <a:cs typeface="+mn-cs"/>
                        </a:rPr>
                        <a:t>Figuras y cuerpos geométricos</a:t>
                      </a:r>
                      <a:endParaRPr lang="es-MX" sz="800" dirty="0" smtClean="0">
                        <a:effectLst/>
                        <a:latin typeface="KG HAPPY Solid" panose="02000000000000000000" pitchFamily="2" charset="0"/>
                        <a:ea typeface="+mn-ea"/>
                        <a:cs typeface="+mn-cs"/>
                      </a:endParaRPr>
                    </a:p>
                  </a:txBody>
                  <a:tcPr marT="0" marB="0" anchor="ctr"/>
                </a:tc>
                <a:tc vMerge="1">
                  <a:txBody>
                    <a:bodyPr/>
                    <a:lstStyle/>
                    <a:p>
                      <a:endParaRPr lang="es-MX" dirty="0"/>
                    </a:p>
                  </a:txBody>
                  <a:tcPr/>
                </a:tc>
                <a:extLst>
                  <a:ext uri="{0D108BD9-81ED-4DB2-BD59-A6C34878D82A}">
                    <a16:rowId xmlns:a16="http://schemas.microsoft.com/office/drawing/2014/main" val="10003"/>
                  </a:ext>
                </a:extLst>
              </a:tr>
            </a:tbl>
          </a:graphicData>
        </a:graphic>
      </p:graphicFrame>
      <p:graphicFrame>
        <p:nvGraphicFramePr>
          <p:cNvPr id="13" name="Tabla 5"/>
          <p:cNvGraphicFramePr>
            <a:graphicFrameLocks noGrp="1"/>
          </p:cNvGraphicFramePr>
          <p:nvPr>
            <p:extLst>
              <p:ext uri="{D42A27DB-BD31-4B8C-83A1-F6EECF244321}">
                <p14:modId xmlns:p14="http://schemas.microsoft.com/office/powerpoint/2010/main" val="3810529309"/>
              </p:ext>
            </p:extLst>
          </p:nvPr>
        </p:nvGraphicFramePr>
        <p:xfrm>
          <a:off x="796240" y="4312301"/>
          <a:ext cx="5370955" cy="1176384"/>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a:t>
                      </a:r>
                    </a:p>
                    <a:p>
                      <a:pPr algn="ctr">
                        <a:lnSpc>
                          <a:spcPct val="107000"/>
                        </a:lnSpc>
                        <a:spcAft>
                          <a:spcPts val="0"/>
                        </a:spcAft>
                      </a:pPr>
                      <a:r>
                        <a:rPr lang="es-MX" sz="800" dirty="0" smtClean="0">
                          <a:solidFill>
                            <a:schemeClr val="bg1"/>
                          </a:solidFill>
                          <a:effectLst/>
                          <a:latin typeface="KG HAPPY Solid" panose="02000000000000000000" pitchFamily="2" charset="0"/>
                        </a:rPr>
                        <a:t>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Artes</a:t>
                      </a:r>
                      <a:r>
                        <a:rPr lang="es-MX" sz="800" baseline="0" dirty="0" smtClean="0">
                          <a:latin typeface="KG HAPPY Solid" panose="02000000000000000000" pitchFamily="2" charset="0"/>
                        </a:rPr>
                        <a:t> </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Expresión</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artística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419" sz="800" smtClean="0">
                          <a:effectLst/>
                          <a:latin typeface="KG HAPPY Solid" panose="02000000000000000000" pitchFamily="2" charset="0"/>
                          <a:ea typeface="+mn-ea"/>
                          <a:cs typeface="+mn-cs"/>
                        </a:rPr>
                        <a:t>Representa la imagen que tiene de sí mismo y expresa ideas mediante modelado, dibujo y pintura.</a:t>
                      </a:r>
                    </a:p>
                    <a:p>
                      <a:pPr algn="l">
                        <a:lnSpc>
                          <a:spcPct val="107000"/>
                        </a:lnSpc>
                        <a:spcAft>
                          <a:spcPts val="0"/>
                        </a:spcAft>
                      </a:pPr>
                      <a:endParaRPr lang="es-419" sz="800" smtClean="0">
                        <a:effectLst/>
                        <a:latin typeface="KG HAPPY Solid" panose="02000000000000000000" pitchFamily="2" charset="0"/>
                        <a:ea typeface="+mn-ea"/>
                        <a:cs typeface="+mn-cs"/>
                      </a:endParaRPr>
                    </a:p>
                    <a:p>
                      <a:pPr algn="l">
                        <a:lnSpc>
                          <a:spcPct val="107000"/>
                        </a:lnSpc>
                        <a:spcAft>
                          <a:spcPts val="0"/>
                        </a:spcAft>
                      </a:pP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Familiarización</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con los elementos básicos de las artes </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graphicFrame>
        <p:nvGraphicFramePr>
          <p:cNvPr id="15" name="Tabla 5"/>
          <p:cNvGraphicFramePr>
            <a:graphicFrameLocks noGrp="1"/>
          </p:cNvGraphicFramePr>
          <p:nvPr>
            <p:extLst>
              <p:ext uri="{D42A27DB-BD31-4B8C-83A1-F6EECF244321}">
                <p14:modId xmlns:p14="http://schemas.microsoft.com/office/powerpoint/2010/main" val="4215814372"/>
              </p:ext>
            </p:extLst>
          </p:nvPr>
        </p:nvGraphicFramePr>
        <p:xfrm>
          <a:off x="738347" y="5637261"/>
          <a:ext cx="5370955" cy="2086864"/>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a:t>
                      </a:r>
                    </a:p>
                    <a:p>
                      <a:pPr algn="ctr">
                        <a:lnSpc>
                          <a:spcPct val="107000"/>
                        </a:lnSpc>
                        <a:spcAft>
                          <a:spcPts val="0"/>
                        </a:spcAft>
                      </a:pPr>
                      <a:r>
                        <a:rPr lang="es-MX" sz="800" dirty="0" smtClean="0">
                          <a:solidFill>
                            <a:schemeClr val="bg1"/>
                          </a:solidFill>
                          <a:effectLst/>
                          <a:latin typeface="KG HAPPY Solid" panose="02000000000000000000" pitchFamily="2" charset="0"/>
                        </a:rPr>
                        <a:t>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Artes</a:t>
                      </a:r>
                      <a:r>
                        <a:rPr lang="es-MX" sz="800" baseline="0" dirty="0" smtClean="0">
                          <a:latin typeface="KG HAPPY Solid" panose="02000000000000000000" pitchFamily="2" charset="0"/>
                        </a:rPr>
                        <a:t> </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Apreciación artística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419" sz="800" smtClean="0">
                          <a:effectLst/>
                          <a:latin typeface="KG HAPPY Solid" panose="02000000000000000000" pitchFamily="2" charset="0"/>
                          <a:ea typeface="+mn-ea"/>
                          <a:cs typeface="+mn-cs"/>
                        </a:rPr>
                        <a:t>Conoce y describe obras artísticas, y manifiesta opiniones sobre ellas.</a:t>
                      </a:r>
                    </a:p>
                    <a:p>
                      <a:pPr algn="l">
                        <a:lnSpc>
                          <a:spcPct val="107000"/>
                        </a:lnSpc>
                        <a:spcAft>
                          <a:spcPts val="0"/>
                        </a:spcAft>
                      </a:pPr>
                      <a:endParaRPr lang="es-419" sz="800" smtClean="0">
                        <a:effectLst/>
                        <a:latin typeface="KG HAPPY Solid" panose="02000000000000000000" pitchFamily="2" charset="0"/>
                        <a:ea typeface="+mn-ea"/>
                        <a:cs typeface="+mn-cs"/>
                      </a:endParaRPr>
                    </a:p>
                    <a:p>
                      <a:pPr algn="l">
                        <a:lnSpc>
                          <a:spcPct val="107000"/>
                        </a:lnSpc>
                        <a:spcAft>
                          <a:spcPts val="0"/>
                        </a:spcAft>
                      </a:pPr>
                      <a:r>
                        <a:rPr lang="es-419" sz="800" smtClean="0">
                          <a:effectLst/>
                          <a:latin typeface="KG HAPPY Solid" panose="02000000000000000000" pitchFamily="2" charset="0"/>
                          <a:ea typeface="+mn-ea"/>
                          <a:cs typeface="+mn-cs"/>
                        </a:rPr>
                        <a:t>Observa obras del patrimonio artístico de su localidad, su país o de otro lugar (fotografías, pinturas, esculturas y representaciones escénicas de danza y teatro) y describe lo que le hace sentir e imaginar.</a:t>
                      </a:r>
                    </a:p>
                    <a:p>
                      <a:pPr algn="l">
                        <a:lnSpc>
                          <a:spcPct val="107000"/>
                        </a:lnSpc>
                        <a:spcAft>
                          <a:spcPts val="0"/>
                        </a:spcAft>
                      </a:pP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419" sz="800" smtClean="0">
                          <a:effectLst/>
                          <a:latin typeface="KG HAPPY Solid" panose="02000000000000000000" pitchFamily="2" charset="0"/>
                          <a:ea typeface="Calibri" panose="020F0502020204030204" pitchFamily="34" charset="0"/>
                          <a:cs typeface="Times New Roman" panose="02020603050405020304" pitchFamily="18" charset="0"/>
                        </a:rPr>
                        <a:t>Sensibilidad, percepción e interpretación de manifestaciones artísticas</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graphicFrame>
        <p:nvGraphicFramePr>
          <p:cNvPr id="16" name="Tabla 5"/>
          <p:cNvGraphicFramePr>
            <a:graphicFrameLocks noGrp="1"/>
          </p:cNvGraphicFramePr>
          <p:nvPr>
            <p:extLst>
              <p:ext uri="{D42A27DB-BD31-4B8C-83A1-F6EECF244321}">
                <p14:modId xmlns:p14="http://schemas.microsoft.com/office/powerpoint/2010/main" val="3636267837"/>
              </p:ext>
            </p:extLst>
          </p:nvPr>
        </p:nvGraphicFramePr>
        <p:xfrm>
          <a:off x="853762" y="2926388"/>
          <a:ext cx="5370955" cy="1176384"/>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a:t>
                      </a:r>
                    </a:p>
                    <a:p>
                      <a:pPr algn="ctr">
                        <a:lnSpc>
                          <a:spcPct val="107000"/>
                        </a:lnSpc>
                        <a:spcAft>
                          <a:spcPts val="0"/>
                        </a:spcAft>
                      </a:pPr>
                      <a:r>
                        <a:rPr lang="es-MX" sz="800" dirty="0" smtClean="0">
                          <a:solidFill>
                            <a:schemeClr val="bg1"/>
                          </a:solidFill>
                          <a:effectLst/>
                          <a:latin typeface="KG HAPPY Solid" panose="02000000000000000000" pitchFamily="2" charset="0"/>
                        </a:rPr>
                        <a:t>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Artes</a:t>
                      </a:r>
                      <a:r>
                        <a:rPr lang="es-MX" sz="800" baseline="0" dirty="0" smtClean="0">
                          <a:latin typeface="KG HAPPY Solid" panose="02000000000000000000" pitchFamily="2" charset="0"/>
                        </a:rPr>
                        <a:t> </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Expresión</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artística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419" sz="800" smtClean="0">
                          <a:effectLst/>
                          <a:latin typeface="KG HAPPY Solid" panose="02000000000000000000" pitchFamily="2" charset="0"/>
                          <a:ea typeface="+mn-ea"/>
                          <a:cs typeface="+mn-cs"/>
                        </a:rPr>
                        <a:t>Usa recursos de las artes visuales en creaciones propias.</a:t>
                      </a: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0066"/>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Familiarización</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 con los elementos básicos de las artes </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80406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738347" y="774999"/>
            <a:ext cx="5586935" cy="781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24" name="Imagen 23"/>
          <p:cNvPicPr>
            <a:picLocks noChangeAspect="1"/>
          </p:cNvPicPr>
          <p:nvPr/>
        </p:nvPicPr>
        <p:blipFill>
          <a:blip r:embed="rId3"/>
          <a:stretch>
            <a:fillRect/>
          </a:stretch>
        </p:blipFill>
        <p:spPr>
          <a:xfrm>
            <a:off x="285104" y="5246150"/>
            <a:ext cx="6803726" cy="3676207"/>
          </a:xfrm>
          <a:prstGeom prst="rect">
            <a:avLst/>
          </a:prstGeom>
        </p:spPr>
      </p:pic>
      <p:pic>
        <p:nvPicPr>
          <p:cNvPr id="7" name="Imagen 6"/>
          <p:cNvPicPr>
            <a:picLocks noChangeAspect="1"/>
          </p:cNvPicPr>
          <p:nvPr/>
        </p:nvPicPr>
        <p:blipFill>
          <a:blip r:embed="rId4"/>
          <a:stretch>
            <a:fillRect/>
          </a:stretch>
        </p:blipFill>
        <p:spPr>
          <a:xfrm>
            <a:off x="-159942" y="-297153"/>
            <a:ext cx="7248772" cy="4188315"/>
          </a:xfrm>
          <a:prstGeom prst="rect">
            <a:avLst/>
          </a:prstGeom>
        </p:spPr>
      </p:pic>
      <p:graphicFrame>
        <p:nvGraphicFramePr>
          <p:cNvPr id="10" name="Tabla 5"/>
          <p:cNvGraphicFramePr>
            <a:graphicFrameLocks noGrp="1"/>
          </p:cNvGraphicFramePr>
          <p:nvPr>
            <p:extLst>
              <p:ext uri="{D42A27DB-BD31-4B8C-83A1-F6EECF244321}">
                <p14:modId xmlns:p14="http://schemas.microsoft.com/office/powerpoint/2010/main" val="3035065824"/>
              </p:ext>
            </p:extLst>
          </p:nvPr>
        </p:nvGraphicFramePr>
        <p:xfrm>
          <a:off x="846336" y="1527718"/>
          <a:ext cx="5370955" cy="1043860"/>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FFC00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a:t>
                      </a:r>
                    </a:p>
                    <a:p>
                      <a:pPr algn="ctr">
                        <a:lnSpc>
                          <a:spcPct val="107000"/>
                        </a:lnSpc>
                        <a:spcAft>
                          <a:spcPts val="0"/>
                        </a:spcAft>
                      </a:pPr>
                      <a:r>
                        <a:rPr lang="es-MX" sz="800" dirty="0" smtClean="0">
                          <a:solidFill>
                            <a:schemeClr val="bg1"/>
                          </a:solidFill>
                          <a:effectLst/>
                          <a:latin typeface="KG HAPPY Solid" panose="02000000000000000000" pitchFamily="2" charset="0"/>
                        </a:rPr>
                        <a:t>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C00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C000"/>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Educación socioemocional</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Autorregulación</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419" sz="800" smtClean="0">
                          <a:effectLst/>
                          <a:latin typeface="KG HAPPY Solid" panose="02000000000000000000" pitchFamily="2" charset="0"/>
                          <a:ea typeface="+mn-ea"/>
                          <a:cs typeface="+mn-cs"/>
                        </a:rPr>
                        <a:t>Dialoga para solucionar conflictos y ponerse de acuerdo para realizar actividades en equipo.</a:t>
                      </a: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FFC000"/>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Expresión de las emociones</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graphicFrame>
        <p:nvGraphicFramePr>
          <p:cNvPr id="14" name="Tabla 5"/>
          <p:cNvGraphicFramePr>
            <a:graphicFrameLocks noGrp="1"/>
          </p:cNvGraphicFramePr>
          <p:nvPr>
            <p:extLst>
              <p:ext uri="{D42A27DB-BD31-4B8C-83A1-F6EECF244321}">
                <p14:modId xmlns:p14="http://schemas.microsoft.com/office/powerpoint/2010/main" val="3995773194"/>
              </p:ext>
            </p:extLst>
          </p:nvPr>
        </p:nvGraphicFramePr>
        <p:xfrm>
          <a:off x="846335" y="2965262"/>
          <a:ext cx="5370955" cy="961304"/>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92D05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a:t>
                      </a:r>
                    </a:p>
                    <a:p>
                      <a:pPr algn="ctr">
                        <a:lnSpc>
                          <a:spcPct val="107000"/>
                        </a:lnSpc>
                        <a:spcAft>
                          <a:spcPts val="0"/>
                        </a:spcAft>
                      </a:pPr>
                      <a:r>
                        <a:rPr lang="es-MX" sz="800" dirty="0" smtClean="0">
                          <a:solidFill>
                            <a:schemeClr val="bg1"/>
                          </a:solidFill>
                          <a:effectLst/>
                          <a:latin typeface="KG HAPPY Solid" panose="02000000000000000000" pitchFamily="2" charset="0"/>
                        </a:rPr>
                        <a:t>CURRICULAR 1</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Exploración</a:t>
                      </a:r>
                      <a:r>
                        <a:rPr lang="es-MX" sz="800" baseline="0" dirty="0" smtClean="0">
                          <a:latin typeface="KG HAPPY Solid" panose="02000000000000000000" pitchFamily="2" charset="0"/>
                        </a:rPr>
                        <a:t> y compresión del mundo natural y social </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dirty="0" smtClean="0">
                          <a:effectLst/>
                          <a:latin typeface="KG HAPPY Solid" panose="02000000000000000000" pitchFamily="2" charset="0"/>
                          <a:ea typeface="Calibri" panose="020F0502020204030204" pitchFamily="34" charset="0"/>
                          <a:cs typeface="Times New Roman" panose="02020603050405020304" pitchFamily="18" charset="0"/>
                        </a:rPr>
                        <a:t>Mund</a:t>
                      </a:r>
                      <a:r>
                        <a:rPr lang="es-MX" sz="800" baseline="0" dirty="0" smtClean="0">
                          <a:effectLst/>
                          <a:latin typeface="KG HAPPY Solid" panose="02000000000000000000" pitchFamily="2" charset="0"/>
                          <a:ea typeface="Calibri" panose="020F0502020204030204" pitchFamily="34" charset="0"/>
                          <a:cs typeface="Times New Roman" panose="02020603050405020304" pitchFamily="18" charset="0"/>
                        </a:rPr>
                        <a:t>o natural </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endParaRPr lang="es-419" sz="800" smtClean="0">
                        <a:effectLst/>
                        <a:latin typeface="KG HAPPY Solid" panose="02000000000000000000" pitchFamily="2" charset="0"/>
                        <a:ea typeface="+mn-ea"/>
                        <a:cs typeface="+mn-cs"/>
                      </a:endParaRPr>
                    </a:p>
                    <a:p>
                      <a:pPr algn="l">
                        <a:lnSpc>
                          <a:spcPct val="107000"/>
                        </a:lnSpc>
                        <a:spcAft>
                          <a:spcPts val="0"/>
                        </a:spcAft>
                      </a:pPr>
                      <a:r>
                        <a:rPr lang="es-419" sz="800" smtClean="0">
                          <a:effectLst/>
                          <a:latin typeface="KG HAPPY Solid" panose="02000000000000000000" pitchFamily="2" charset="0"/>
                          <a:ea typeface="+mn-ea"/>
                          <a:cs typeface="+mn-cs"/>
                        </a:rPr>
                        <a:t>Experimenta con objetos y materiales para poner a prueba ideas y supuestos.</a:t>
                      </a:r>
                    </a:p>
                    <a:p>
                      <a:pPr algn="l">
                        <a:lnSpc>
                          <a:spcPct val="107000"/>
                        </a:lnSpc>
                        <a:spcAft>
                          <a:spcPts val="0"/>
                        </a:spcAft>
                      </a:pP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ORGANIZADOR CURRICULAR 2</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Expresión artística</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graphicFrame>
        <p:nvGraphicFramePr>
          <p:cNvPr id="16" name="Tabla 5"/>
          <p:cNvGraphicFramePr>
            <a:graphicFrameLocks noGrp="1"/>
          </p:cNvGraphicFramePr>
          <p:nvPr>
            <p:extLst>
              <p:ext uri="{D42A27DB-BD31-4B8C-83A1-F6EECF244321}">
                <p14:modId xmlns:p14="http://schemas.microsoft.com/office/powerpoint/2010/main" val="1932682083"/>
              </p:ext>
            </p:extLst>
          </p:nvPr>
        </p:nvGraphicFramePr>
        <p:xfrm>
          <a:off x="846336" y="4202290"/>
          <a:ext cx="5370955" cy="1043860"/>
        </p:xfrm>
        <a:graphic>
          <a:graphicData uri="http://schemas.openxmlformats.org/drawingml/2006/table">
            <a:tbl>
              <a:tblPr firstRow="1" firstCol="1" bandRow="1">
                <a:tableStyleId>{5940675A-B579-460E-94D1-54222C63F5DA}</a:tableStyleId>
              </a:tblPr>
              <a:tblGrid>
                <a:gridCol w="161941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23349">
                  <a:extLst>
                    <a:ext uri="{9D8B030D-6E8A-4147-A177-3AD203B41FA5}">
                      <a16:colId xmlns:a16="http://schemas.microsoft.com/office/drawing/2014/main" val="20002"/>
                    </a:ext>
                  </a:extLst>
                </a:gridCol>
              </a:tblGrid>
              <a:tr h="257123">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ÁREA</a:t>
                      </a:r>
                      <a:r>
                        <a:rPr lang="es-MX" sz="800" baseline="0" dirty="0" smtClean="0">
                          <a:solidFill>
                            <a:schemeClr val="bg1"/>
                          </a:solidFill>
                          <a:effectLst/>
                          <a:latin typeface="KG HAPPY Solid" panose="02000000000000000000" pitchFamily="2" charset="0"/>
                        </a:rPr>
                        <a:t> DE DESARROLLO PERSONAL Y SOCIAL</a:t>
                      </a:r>
                      <a:endParaRPr lang="es-MX" sz="800" dirty="0">
                        <a:solidFill>
                          <a:schemeClr val="bg1"/>
                        </a:solidFill>
                        <a:effectLst/>
                        <a:latin typeface="KG HAPPY Solid" panose="02000000000000000000" pitchFamily="2" charset="0"/>
                      </a:endParaRPr>
                    </a:p>
                  </a:txBody>
                  <a:tcPr marT="0" marB="0" anchor="ctr">
                    <a:solidFill>
                      <a:srgbClr val="CC000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rPr>
                        <a:t>Ejes</a:t>
                      </a:r>
                      <a:r>
                        <a:rPr lang="es-MX" sz="800" baseline="0" dirty="0" smtClean="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rPr>
                        <a:t> </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00"/>
                    </a:solidFill>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rPr>
                        <a:t>APRENDIZAJE ESPERADO</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00"/>
                    </a:solidFill>
                  </a:tcPr>
                </a:tc>
                <a:extLst>
                  <a:ext uri="{0D108BD9-81ED-4DB2-BD59-A6C34878D82A}">
                    <a16:rowId xmlns:a16="http://schemas.microsoft.com/office/drawing/2014/main" val="10000"/>
                  </a:ext>
                </a:extLst>
              </a:tr>
              <a:tr h="223519">
                <a:tc rowSpan="3">
                  <a:txBody>
                    <a:bodyPr/>
                    <a:lstStyle/>
                    <a:p>
                      <a:pPr algn="ctr"/>
                      <a:r>
                        <a:rPr lang="es-MX" sz="800" dirty="0" smtClean="0">
                          <a:latin typeface="KG HAPPY Solid" panose="02000000000000000000" pitchFamily="2" charset="0"/>
                        </a:rPr>
                        <a:t>Educación</a:t>
                      </a:r>
                      <a:r>
                        <a:rPr lang="es-MX" sz="800" baseline="0" dirty="0" smtClean="0">
                          <a:latin typeface="KG HAPPY Solid" panose="02000000000000000000" pitchFamily="2" charset="0"/>
                        </a:rPr>
                        <a:t> Física </a:t>
                      </a:r>
                      <a:endParaRPr lang="es-MX" sz="800" dirty="0">
                        <a:latin typeface="KG HAPPY Solid"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Competencia motriz</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419" sz="800" smtClean="0">
                          <a:effectLst/>
                          <a:latin typeface="KG HAPPY Solid" panose="02000000000000000000" pitchFamily="2" charset="0"/>
                          <a:ea typeface="+mn-ea"/>
                          <a:cs typeface="+mn-cs"/>
                        </a:rPr>
                        <a:t>Utiliza herramientas, instrumentos y materiales en actividades que requieren de control y precisión en sus movimientos.</a:t>
                      </a:r>
                      <a:endParaRPr lang="es-MX" sz="800" dirty="0" smtClean="0">
                        <a:effectLst/>
                        <a:latin typeface="KG HAPPY Solid" panose="02000000000000000000" pitchFamily="2" charset="0"/>
                        <a:ea typeface="+mn-ea"/>
                        <a:cs typeface="+mn-cs"/>
                      </a:endParaRPr>
                    </a:p>
                  </a:txBody>
                  <a:tcPr marT="0" marB="0" anchor="ctr">
                    <a:solidFill>
                      <a:schemeClr val="bg1"/>
                    </a:solidFill>
                  </a:tcPr>
                </a:tc>
                <a:extLst>
                  <a:ext uri="{0D108BD9-81ED-4DB2-BD59-A6C34878D82A}">
                    <a16:rowId xmlns:a16="http://schemas.microsoft.com/office/drawing/2014/main" val="10001"/>
                  </a:ext>
                </a:extLst>
              </a:tr>
              <a:tr h="300720">
                <a:tc vMerge="1">
                  <a:txBody>
                    <a:bodyPr/>
                    <a:lstStyle/>
                    <a:p>
                      <a:endParaRPr lang="es-MX"/>
                    </a:p>
                  </a:txBody>
                  <a:tcPr/>
                </a:tc>
                <a:tc>
                  <a:txBody>
                    <a:bodyPr/>
                    <a:lstStyle/>
                    <a:p>
                      <a:pPr algn="ctr">
                        <a:lnSpc>
                          <a:spcPct val="107000"/>
                        </a:lnSpc>
                        <a:spcAft>
                          <a:spcPts val="0"/>
                        </a:spcAft>
                      </a:pPr>
                      <a:r>
                        <a:rPr lang="es-MX" sz="800" dirty="0" smtClean="0">
                          <a:solidFill>
                            <a:schemeClr val="bg1"/>
                          </a:solidFill>
                          <a:effectLst/>
                          <a:latin typeface="KG HAPPY Solid" panose="02000000000000000000" pitchFamily="2" charset="0"/>
                          <a:ea typeface="+mn-ea"/>
                          <a:cs typeface="+mn-cs"/>
                        </a:rPr>
                        <a:t>Componente</a:t>
                      </a:r>
                      <a:r>
                        <a:rPr lang="es-MX" sz="800" baseline="0" dirty="0" smtClean="0">
                          <a:solidFill>
                            <a:schemeClr val="bg1"/>
                          </a:solidFill>
                          <a:effectLst/>
                          <a:latin typeface="KG HAPPY Solid" panose="02000000000000000000" pitchFamily="2" charset="0"/>
                          <a:ea typeface="+mn-ea"/>
                          <a:cs typeface="+mn-cs"/>
                        </a:rPr>
                        <a:t>s pedagógico-didácticos </a:t>
                      </a:r>
                      <a:endParaRPr lang="es-MX" sz="800" dirty="0">
                        <a:solidFill>
                          <a:schemeClr val="bg1"/>
                        </a:solidFill>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rgbClr val="CC0000"/>
                    </a:solidFill>
                  </a:tcPr>
                </a:tc>
                <a:tc vMerge="1">
                  <a:txBody>
                    <a:bodyPr/>
                    <a:lstStyle/>
                    <a:p>
                      <a:endParaRPr lang="es-MX"/>
                    </a:p>
                  </a:txBody>
                  <a:tcPr/>
                </a:tc>
                <a:extLst>
                  <a:ext uri="{0D108BD9-81ED-4DB2-BD59-A6C34878D82A}">
                    <a16:rowId xmlns:a16="http://schemas.microsoft.com/office/drawing/2014/main" val="10002"/>
                  </a:ext>
                </a:extLst>
              </a:tr>
              <a:tr h="176207">
                <a:tc vMerge="1">
                  <a:txBody>
                    <a:bodyPr/>
                    <a:lstStyle/>
                    <a:p>
                      <a:endParaRPr lang="es-MX"/>
                    </a:p>
                  </a:txBody>
                  <a:tcPr/>
                </a:tc>
                <a:tc>
                  <a:txBody>
                    <a:bodyPr/>
                    <a:lstStyle/>
                    <a:p>
                      <a:pPr algn="ctr">
                        <a:lnSpc>
                          <a:spcPct val="107000"/>
                        </a:lnSpc>
                        <a:spcAft>
                          <a:spcPts val="0"/>
                        </a:spcAft>
                      </a:pPr>
                      <a:r>
                        <a:rPr lang="es-MX" sz="800" smtClean="0">
                          <a:effectLst/>
                          <a:latin typeface="KG HAPPY Solid" panose="02000000000000000000" pitchFamily="2" charset="0"/>
                          <a:ea typeface="Calibri" panose="020F0502020204030204" pitchFamily="34" charset="0"/>
                          <a:cs typeface="Times New Roman" panose="02020603050405020304" pitchFamily="18" charset="0"/>
                        </a:rPr>
                        <a:t>Desarrollo de la motricidad</a:t>
                      </a:r>
                      <a:endParaRPr lang="es-MX" sz="800" dirty="0">
                        <a:effectLst/>
                        <a:latin typeface="KG HAPPY Solid"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327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738347" y="774999"/>
            <a:ext cx="5586935" cy="7817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24" name="Imagen 23"/>
          <p:cNvPicPr>
            <a:picLocks noChangeAspect="1"/>
          </p:cNvPicPr>
          <p:nvPr/>
        </p:nvPicPr>
        <p:blipFill>
          <a:blip r:embed="rId3"/>
          <a:stretch>
            <a:fillRect/>
          </a:stretch>
        </p:blipFill>
        <p:spPr>
          <a:xfrm>
            <a:off x="285104" y="5246150"/>
            <a:ext cx="6803726" cy="3676207"/>
          </a:xfrm>
          <a:prstGeom prst="rect">
            <a:avLst/>
          </a:prstGeom>
        </p:spPr>
      </p:pic>
      <p:pic>
        <p:nvPicPr>
          <p:cNvPr id="7" name="Imagen 6"/>
          <p:cNvPicPr>
            <a:picLocks noChangeAspect="1"/>
          </p:cNvPicPr>
          <p:nvPr/>
        </p:nvPicPr>
        <p:blipFill>
          <a:blip r:embed="rId4"/>
          <a:stretch>
            <a:fillRect/>
          </a:stretch>
        </p:blipFill>
        <p:spPr>
          <a:xfrm>
            <a:off x="-159942" y="-297153"/>
            <a:ext cx="7248772" cy="4188315"/>
          </a:xfrm>
          <a:prstGeom prst="rect">
            <a:avLst/>
          </a:prstGeom>
        </p:spPr>
      </p:pic>
      <p:sp>
        <p:nvSpPr>
          <p:cNvPr id="12" name="CuadroTexto 11"/>
          <p:cNvSpPr txBox="1"/>
          <p:nvPr/>
        </p:nvSpPr>
        <p:spPr>
          <a:xfrm>
            <a:off x="1537912" y="807614"/>
            <a:ext cx="3878185" cy="523220"/>
          </a:xfrm>
          <a:prstGeom prst="rect">
            <a:avLst/>
          </a:prstGeom>
          <a:noFill/>
        </p:spPr>
        <p:txBody>
          <a:bodyPr wrap="square" rtlCol="0">
            <a:spAutoFit/>
          </a:bodyPr>
          <a:lstStyle/>
          <a:p>
            <a:pPr algn="ctr"/>
            <a:r>
              <a:rPr lang="es-MX" sz="2800" dirty="0">
                <a:ln w="28575">
                  <a:noFill/>
                </a:ln>
                <a:solidFill>
                  <a:srgbClr val="7030A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C</a:t>
            </a:r>
            <a:r>
              <a:rPr lang="es-MX" sz="2800" dirty="0">
                <a:ln w="28575">
                  <a:noFill/>
                </a:ln>
                <a:solidFill>
                  <a:srgbClr val="9966FF"/>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R</a:t>
            </a:r>
            <a:r>
              <a:rPr lang="es-MX" sz="2800" dirty="0">
                <a:ln w="28575">
                  <a:noFill/>
                </a:ln>
                <a:solidFill>
                  <a:srgbClr val="00B0F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O</a:t>
            </a:r>
            <a:r>
              <a:rPr lang="es-MX" sz="2800" dirty="0">
                <a:ln w="28575">
                  <a:noFill/>
                </a:ln>
                <a:solidFill>
                  <a:srgbClr val="CCCC0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N</a:t>
            </a:r>
            <a:r>
              <a:rPr lang="es-MX" sz="2800" dirty="0">
                <a:ln w="28575">
                  <a:noFill/>
                </a:ln>
                <a:solidFill>
                  <a:srgbClr val="FFFF0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O</a:t>
            </a:r>
            <a:r>
              <a:rPr lang="es-MX" sz="2800" dirty="0">
                <a:ln w="28575">
                  <a:noFill/>
                </a:ln>
                <a:solidFill>
                  <a:srgbClr val="FF990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G</a:t>
            </a:r>
            <a:r>
              <a:rPr lang="es-MX" sz="2800" dirty="0">
                <a:ln w="28575">
                  <a:noFill/>
                </a:ln>
                <a:solidFill>
                  <a:srgbClr val="FF6699"/>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R</a:t>
            </a:r>
            <a:r>
              <a:rPr lang="es-MX" sz="2800" dirty="0">
                <a:ln w="28575">
                  <a:noFill/>
                </a:ln>
                <a:solidFill>
                  <a:srgbClr val="FF0066"/>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A</a:t>
            </a:r>
            <a:r>
              <a:rPr lang="es-MX" sz="2800" dirty="0">
                <a:ln w="28575">
                  <a:noFill/>
                </a:ln>
                <a:solidFill>
                  <a:srgbClr val="CC0000"/>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M</a:t>
            </a:r>
            <a:r>
              <a:rPr lang="es-MX" sz="2800" dirty="0">
                <a:ln w="28575">
                  <a:noFill/>
                </a:ln>
                <a:solidFill>
                  <a:srgbClr val="CC0066"/>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A</a:t>
            </a:r>
            <a:endParaRPr lang="es-MX" sz="2800" dirty="0">
              <a:ln w="28575">
                <a:noFill/>
              </a:ln>
              <a:solidFill>
                <a:prstClr val="black"/>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endParaRPr>
          </a:p>
        </p:txBody>
      </p:sp>
      <p:sp>
        <p:nvSpPr>
          <p:cNvPr id="13" name="CuadroTexto 12"/>
          <p:cNvSpPr txBox="1"/>
          <p:nvPr/>
        </p:nvSpPr>
        <p:spPr>
          <a:xfrm>
            <a:off x="1176950" y="1259632"/>
            <a:ext cx="4404264" cy="584775"/>
          </a:xfrm>
          <a:prstGeom prst="rect">
            <a:avLst/>
          </a:prstGeom>
          <a:noFill/>
        </p:spPr>
        <p:txBody>
          <a:bodyPr wrap="square" rtlCol="0">
            <a:spAutoFit/>
          </a:bodyPr>
          <a:lstStyle/>
          <a:p>
            <a:pPr algn="ctr"/>
            <a:r>
              <a:rPr lang="es-419" sz="1600" smtClean="0">
                <a:ln w="28575">
                  <a:noFill/>
                </a:ln>
                <a:solidFill>
                  <a:prstClr val="black"/>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rPr>
              <a:t>25 de Mayo al 5 de Junio del 2020</a:t>
            </a:r>
          </a:p>
          <a:p>
            <a:pPr algn="ctr"/>
            <a:endParaRPr lang="es-MX" sz="1600" dirty="0">
              <a:ln w="28575">
                <a:noFill/>
              </a:ln>
              <a:solidFill>
                <a:prstClr val="black"/>
              </a:solidFill>
              <a:effectLst>
                <a:outerShdw blurRad="38100" dist="19050" dir="2700000" algn="tl" rotWithShape="0">
                  <a:prstClr val="black">
                    <a:alpha val="40000"/>
                  </a:prstClr>
                </a:outerShdw>
              </a:effectLst>
              <a:latin typeface="KG HAPPY Solid" panose="02000000000000000000" pitchFamily="2" charset="0"/>
              <a:ea typeface="Cutie Patootie" panose="02000603000000000000" pitchFamily="2"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24315515"/>
              </p:ext>
            </p:extLst>
          </p:nvPr>
        </p:nvGraphicFramePr>
        <p:xfrm>
          <a:off x="860078" y="1695670"/>
          <a:ext cx="5102885" cy="6411490"/>
        </p:xfrm>
        <a:graphic>
          <a:graphicData uri="http://schemas.openxmlformats.org/drawingml/2006/table">
            <a:tbl>
              <a:tblPr firstRow="1" firstCol="1" bandRow="1">
                <a:tableStyleId>{5940675A-B579-460E-94D1-54222C63F5DA}</a:tableStyleId>
              </a:tblPr>
              <a:tblGrid>
                <a:gridCol w="849120">
                  <a:extLst>
                    <a:ext uri="{9D8B030D-6E8A-4147-A177-3AD203B41FA5}">
                      <a16:colId xmlns:a16="http://schemas.microsoft.com/office/drawing/2014/main" val="20000"/>
                    </a:ext>
                  </a:extLst>
                </a:gridCol>
                <a:gridCol w="891985">
                  <a:extLst>
                    <a:ext uri="{9D8B030D-6E8A-4147-A177-3AD203B41FA5}">
                      <a16:colId xmlns:a16="http://schemas.microsoft.com/office/drawing/2014/main" val="20001"/>
                    </a:ext>
                  </a:extLst>
                </a:gridCol>
                <a:gridCol w="758289">
                  <a:extLst>
                    <a:ext uri="{9D8B030D-6E8A-4147-A177-3AD203B41FA5}">
                      <a16:colId xmlns:a16="http://schemas.microsoft.com/office/drawing/2014/main" val="20002"/>
                    </a:ext>
                  </a:extLst>
                </a:gridCol>
                <a:gridCol w="953219">
                  <a:extLst>
                    <a:ext uri="{9D8B030D-6E8A-4147-A177-3AD203B41FA5}">
                      <a16:colId xmlns:a16="http://schemas.microsoft.com/office/drawing/2014/main" val="20003"/>
                    </a:ext>
                  </a:extLst>
                </a:gridCol>
                <a:gridCol w="953219">
                  <a:extLst>
                    <a:ext uri="{9D8B030D-6E8A-4147-A177-3AD203B41FA5}">
                      <a16:colId xmlns:a16="http://schemas.microsoft.com/office/drawing/2014/main" val="20004"/>
                    </a:ext>
                  </a:extLst>
                </a:gridCol>
                <a:gridCol w="697053">
                  <a:extLst>
                    <a:ext uri="{9D8B030D-6E8A-4147-A177-3AD203B41FA5}">
                      <a16:colId xmlns:a16="http://schemas.microsoft.com/office/drawing/2014/main" val="20005"/>
                    </a:ext>
                  </a:extLst>
                </a:gridCol>
              </a:tblGrid>
              <a:tr h="553266">
                <a:tc>
                  <a:txBody>
                    <a:bodyPr/>
                    <a:lstStyle/>
                    <a:p>
                      <a:pPr algn="ctr">
                        <a:lnSpc>
                          <a:spcPct val="107000"/>
                        </a:lnSpc>
                        <a:spcAft>
                          <a:spcPts val="0"/>
                        </a:spcAft>
                      </a:pPr>
                      <a:r>
                        <a:rPr lang="es-MX" sz="900" dirty="0">
                          <a:solidFill>
                            <a:schemeClr val="bg1"/>
                          </a:solidFill>
                          <a:effectLst/>
                          <a:latin typeface="Comic Sans MS" panose="030F0702030302020204" pitchFamily="66" charset="0"/>
                        </a:rPr>
                        <a:t> </a:t>
                      </a:r>
                      <a:endParaRPr lang="es-MX" sz="900" dirty="0" smtClean="0">
                        <a:solidFill>
                          <a:schemeClr val="bg1"/>
                        </a:solidFill>
                        <a:effectLst/>
                        <a:latin typeface="Comic Sans MS" panose="030F0702030302020204" pitchFamily="66" charset="0"/>
                      </a:endParaRPr>
                    </a:p>
                    <a:p>
                      <a:pPr marL="0" marR="0" indent="0" algn="ctr" defTabSz="685800" rtl="0" eaLnBrk="1" fontAlgn="auto" latinLnBrk="0" hangingPunct="1">
                        <a:lnSpc>
                          <a:spcPct val="107000"/>
                        </a:lnSpc>
                        <a:spcBef>
                          <a:spcPts val="0"/>
                        </a:spcBef>
                        <a:spcAft>
                          <a:spcPts val="0"/>
                        </a:spcAft>
                        <a:buClrTx/>
                        <a:buSzTx/>
                        <a:buFontTx/>
                        <a:buNone/>
                        <a:tabLst/>
                        <a:defRPr/>
                      </a:pPr>
                      <a:r>
                        <a:rPr lang="es-MX" sz="900" dirty="0" smtClean="0">
                          <a:solidFill>
                            <a:schemeClr val="bg1"/>
                          </a:solidFill>
                          <a:effectLst/>
                          <a:latin typeface="Comic Sans MS" panose="030F0702030302020204" pitchFamily="66" charset="0"/>
                        </a:rPr>
                        <a:t> </a:t>
                      </a:r>
                      <a:r>
                        <a:rPr lang="es-MX" sz="900" dirty="0" smtClean="0">
                          <a:solidFill>
                            <a:schemeClr val="bg1"/>
                          </a:solidFill>
                          <a:effectLst/>
                          <a:latin typeface="Comic Sans MS" panose="030F0702030302020204" pitchFamily="66" charset="0"/>
                          <a:cs typeface="Times New Roman" panose="02020603050405020304" pitchFamily="18" charset="0"/>
                        </a:rPr>
                        <a:t>HORARIO</a:t>
                      </a:r>
                      <a:endParaRPr lang="es-MX" sz="900" dirty="0">
                        <a:solidFill>
                          <a:schemeClr val="bg1"/>
                        </a:solidFill>
                        <a:effectLst/>
                        <a:latin typeface="Comic Sans MS" panose="030F0702030302020204" pitchFamily="66" charset="0"/>
                      </a:endParaRPr>
                    </a:p>
                    <a:p>
                      <a:pPr algn="ctr">
                        <a:lnSpc>
                          <a:spcPct val="107000"/>
                        </a:lnSpc>
                        <a:spcAft>
                          <a:spcPts val="0"/>
                        </a:spcAft>
                      </a:pPr>
                      <a:r>
                        <a:rPr lang="es-MX" sz="900" dirty="0">
                          <a:solidFill>
                            <a:schemeClr val="bg1"/>
                          </a:solidFill>
                          <a:effectLst/>
                          <a:latin typeface="Comic Sans MS" panose="030F0702030302020204" pitchFamily="66" charset="0"/>
                        </a:rPr>
                        <a:t> </a:t>
                      </a:r>
                      <a:endParaRPr lang="es-MX" sz="9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900" dirty="0">
                          <a:solidFill>
                            <a:schemeClr val="bg1"/>
                          </a:solidFill>
                          <a:effectLst/>
                          <a:latin typeface="KG Second Chances Solid" panose="02000000000000000000" pitchFamily="2" charset="0"/>
                        </a:rPr>
                        <a:t>LUNES</a:t>
                      </a:r>
                      <a:endParaRPr lang="es-MX" sz="900" dirty="0">
                        <a:solidFill>
                          <a:schemeClr val="bg1"/>
                        </a:solidFill>
                        <a:effectLst/>
                        <a:latin typeface="KG Second Chances Solid"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900" dirty="0">
                          <a:solidFill>
                            <a:schemeClr val="bg1"/>
                          </a:solidFill>
                          <a:effectLst/>
                          <a:latin typeface="KG Second Chances Solid" panose="02000000000000000000" pitchFamily="2" charset="0"/>
                        </a:rPr>
                        <a:t>MARTES</a:t>
                      </a:r>
                      <a:endParaRPr lang="es-MX" sz="900" dirty="0">
                        <a:solidFill>
                          <a:schemeClr val="bg1"/>
                        </a:solidFill>
                        <a:effectLst/>
                        <a:latin typeface="KG Second Chances Solid"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900" dirty="0">
                          <a:solidFill>
                            <a:schemeClr val="bg1"/>
                          </a:solidFill>
                          <a:effectLst/>
                          <a:latin typeface="KG Second Chances Solid" panose="02000000000000000000" pitchFamily="2" charset="0"/>
                        </a:rPr>
                        <a:t>MIERCOLES</a:t>
                      </a:r>
                      <a:endParaRPr lang="es-MX" sz="900" dirty="0">
                        <a:solidFill>
                          <a:schemeClr val="bg1"/>
                        </a:solidFill>
                        <a:effectLst/>
                        <a:latin typeface="KG Second Chances Solid"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900" dirty="0">
                          <a:solidFill>
                            <a:schemeClr val="bg1"/>
                          </a:solidFill>
                          <a:effectLst/>
                          <a:latin typeface="KG Second Chances Solid" panose="02000000000000000000" pitchFamily="2" charset="0"/>
                        </a:rPr>
                        <a:t>JUEVES</a:t>
                      </a:r>
                      <a:endParaRPr lang="es-MX" sz="900" dirty="0">
                        <a:solidFill>
                          <a:schemeClr val="bg1"/>
                        </a:solidFill>
                        <a:effectLst/>
                        <a:latin typeface="KG Second Chances Solid"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900" dirty="0">
                          <a:solidFill>
                            <a:schemeClr val="bg1"/>
                          </a:solidFill>
                          <a:effectLst/>
                          <a:latin typeface="KG Second Chances Solid" panose="02000000000000000000" pitchFamily="2" charset="0"/>
                        </a:rPr>
                        <a:t>VIERNES</a:t>
                      </a:r>
                      <a:endParaRPr lang="es-MX" sz="900" dirty="0">
                        <a:solidFill>
                          <a:schemeClr val="bg1"/>
                        </a:solidFill>
                        <a:effectLst/>
                        <a:latin typeface="KG Second Chances Solid"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extLst>
                  <a:ext uri="{0D108BD9-81ED-4DB2-BD59-A6C34878D82A}">
                    <a16:rowId xmlns:a16="http://schemas.microsoft.com/office/drawing/2014/main" val="10000"/>
                  </a:ext>
                </a:extLst>
              </a:tr>
              <a:tr h="437271">
                <a:tc>
                  <a:txBody>
                    <a:bodyPr/>
                    <a:lstStyle/>
                    <a:p>
                      <a:pPr algn="ctr">
                        <a:lnSpc>
                          <a:spcPct val="107000"/>
                        </a:lnSpc>
                        <a:spcAft>
                          <a:spcPts val="0"/>
                        </a:spcAft>
                      </a:pPr>
                      <a:endParaRPr lang="es-MX" sz="800" dirty="0" smtClean="0">
                        <a:solidFill>
                          <a:schemeClr val="bg1"/>
                        </a:solidFill>
                        <a:effectLst/>
                        <a:latin typeface="Comic Sans MS" panose="030F0702030302020204" pitchFamily="66" charset="0"/>
                      </a:endParaRPr>
                    </a:p>
                    <a:p>
                      <a:pPr algn="ctr">
                        <a:lnSpc>
                          <a:spcPct val="107000"/>
                        </a:lnSpc>
                        <a:spcAft>
                          <a:spcPts val="0"/>
                        </a:spcAft>
                      </a:pPr>
                      <a:r>
                        <a:rPr lang="es-MX" sz="800" dirty="0" smtClean="0">
                          <a:solidFill>
                            <a:schemeClr val="bg1"/>
                          </a:solidFill>
                          <a:effectLst/>
                          <a:latin typeface="Comic Sans MS" panose="030F0702030302020204" pitchFamily="66" charset="0"/>
                        </a:rPr>
                        <a:t>8:00-8:15</a:t>
                      </a:r>
                      <a:r>
                        <a:rPr lang="es-MX" sz="800" dirty="0">
                          <a:solidFill>
                            <a:schemeClr val="bg1"/>
                          </a:solidFill>
                          <a:effectLst/>
                          <a:latin typeface="Comic Sans MS" panose="030F0702030302020204" pitchFamily="66" charset="0"/>
                        </a:rPr>
                        <a:t> </a:t>
                      </a: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Comic Sans MS" panose="030F0702030302020204" pitchFamily="66" charset="0"/>
                        </a:rPr>
                        <a:t>Honore</a:t>
                      </a:r>
                      <a:r>
                        <a:rPr lang="es-MX" sz="700" baseline="0" dirty="0" smtClean="0">
                          <a:effectLst/>
                          <a:latin typeface="Comic Sans MS" panose="030F0702030302020204" pitchFamily="66" charset="0"/>
                        </a:rPr>
                        <a:t>s a </a:t>
                      </a:r>
                      <a:r>
                        <a:rPr lang="es-MX" sz="700" baseline="0" smtClean="0">
                          <a:effectLst/>
                          <a:latin typeface="Comic Sans MS" panose="030F0702030302020204" pitchFamily="66" charset="0"/>
                        </a:rPr>
                        <a:t>la Bandera</a:t>
                      </a:r>
                      <a:endParaRPr lang="es-MX" sz="700" baseline="0" dirty="0" smtClean="0">
                        <a:effectLst/>
                        <a:latin typeface="Comic Sans MS" panose="030F0702030302020204" pitchFamily="66"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Comic Sans MS" panose="030F0702030302020204" pitchFamily="66" charset="0"/>
                        </a:rPr>
                        <a:t>Activación</a:t>
                      </a:r>
                      <a:r>
                        <a:rPr lang="es-MX" sz="700" baseline="0" dirty="0" smtClean="0">
                          <a:effectLst/>
                          <a:latin typeface="Comic Sans MS" panose="030F0702030302020204" pitchFamily="66" charset="0"/>
                        </a:rPr>
                        <a:t>  Física </a:t>
                      </a:r>
                      <a:endParaRPr lang="es-MX" sz="700" dirty="0">
                        <a:effectLst/>
                        <a:latin typeface="Comic Sans MS" panose="030F0702030302020204" pitchFamily="66"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Comic Sans MS" panose="030F0702030302020204" pitchFamily="66" charset="0"/>
                        </a:rPr>
                        <a:t>Activación</a:t>
                      </a:r>
                      <a:r>
                        <a:rPr lang="es-MX" sz="700" baseline="0" dirty="0" smtClean="0">
                          <a:effectLst/>
                          <a:latin typeface="Comic Sans MS" panose="030F0702030302020204" pitchFamily="66" charset="0"/>
                        </a:rPr>
                        <a:t> Física </a:t>
                      </a:r>
                      <a:endParaRPr lang="es-MX" sz="700" dirty="0">
                        <a:effectLst/>
                        <a:latin typeface="Comic Sans MS" panose="030F0702030302020204" pitchFamily="66"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Comic Sans MS" panose="030F0702030302020204" pitchFamily="66" charset="0"/>
                        </a:rPr>
                        <a:t>Activación</a:t>
                      </a:r>
                      <a:r>
                        <a:rPr lang="es-MX" sz="700" baseline="0" dirty="0" smtClean="0">
                          <a:effectLst/>
                          <a:latin typeface="Comic Sans MS" panose="030F0702030302020204" pitchFamily="66" charset="0"/>
                        </a:rPr>
                        <a:t> Física </a:t>
                      </a:r>
                      <a:endParaRPr lang="es-MX" sz="700" dirty="0">
                        <a:effectLst/>
                        <a:latin typeface="Comic Sans MS" panose="030F0702030302020204" pitchFamily="66"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Comic Sans MS" panose="030F0702030302020204" pitchFamily="66" charset="0"/>
                        </a:rPr>
                        <a:t>Activación</a:t>
                      </a:r>
                      <a:r>
                        <a:rPr lang="es-MX" sz="700" baseline="0" dirty="0" smtClean="0">
                          <a:effectLst/>
                          <a:latin typeface="Comic Sans MS" panose="030F0702030302020204" pitchFamily="66" charset="0"/>
                        </a:rPr>
                        <a:t> Física </a:t>
                      </a:r>
                      <a:endParaRPr lang="es-MX" sz="700" dirty="0">
                        <a:effectLst/>
                        <a:latin typeface="Comic Sans MS" panose="030F0702030302020204" pitchFamily="66" charset="0"/>
                      </a:endParaRPr>
                    </a:p>
                  </a:txBody>
                  <a:tcPr marL="38363" marR="38363" marT="0" marB="0" anchor="ctr">
                    <a:solidFill>
                      <a:srgbClr val="FF7C80"/>
                    </a:solidFill>
                  </a:tcPr>
                </a:tc>
                <a:extLst>
                  <a:ext uri="{0D108BD9-81ED-4DB2-BD59-A6C34878D82A}">
                    <a16:rowId xmlns:a16="http://schemas.microsoft.com/office/drawing/2014/main" val="10001"/>
                  </a:ext>
                </a:extLst>
              </a:tr>
              <a:tr h="260462">
                <a:tc>
                  <a:txBody>
                    <a:bodyPr/>
                    <a:lstStyle/>
                    <a:p>
                      <a:pPr algn="ctr">
                        <a:lnSpc>
                          <a:spcPct val="107000"/>
                        </a:lnSpc>
                        <a:spcAft>
                          <a:spcPts val="0"/>
                        </a:spcAft>
                      </a:pP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8:45 a 9:00</a:t>
                      </a: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gridSpan="5">
                  <a:txBody>
                    <a:bodyPr/>
                    <a:lstStyle/>
                    <a:p>
                      <a:pPr algn="ctr">
                        <a:lnSpc>
                          <a:spcPct val="107000"/>
                        </a:lnSpc>
                        <a:spcAft>
                          <a:spcPts val="0"/>
                        </a:spcAft>
                      </a:pPr>
                      <a:r>
                        <a:rPr lang="es-MX" sz="700" b="1" dirty="0" smtClean="0">
                          <a:effectLst/>
                          <a:latin typeface="Comic Sans MS" panose="030F0702030302020204" pitchFamily="66" charset="0"/>
                        </a:rPr>
                        <a:t>Actividades de rutina </a:t>
                      </a:r>
                      <a:endParaRPr lang="es-MX" sz="700" b="1" dirty="0">
                        <a:effectLst/>
                        <a:latin typeface="Comic Sans MS" panose="030F0702030302020204" pitchFamily="66" charset="0"/>
                      </a:endParaRPr>
                    </a:p>
                  </a:txBody>
                  <a:tcPr marL="38363" marR="38363" marT="0" marB="0" anchor="ctr">
                    <a:solidFill>
                      <a:srgbClr val="D60093"/>
                    </a:solidFill>
                  </a:tcPr>
                </a:tc>
                <a:tc hMerge="1">
                  <a:txBody>
                    <a:bodyPr/>
                    <a:lstStyle/>
                    <a:p>
                      <a:pPr algn="ctr">
                        <a:lnSpc>
                          <a:spcPct val="107000"/>
                        </a:lnSpc>
                        <a:spcAft>
                          <a:spcPts val="0"/>
                        </a:spcAft>
                      </a:pPr>
                      <a:endParaRPr lang="es-MX" sz="600" dirty="0">
                        <a:effectLst/>
                        <a:latin typeface="KG Miss Kindy Chunky" panose="02000000000000000000" pitchFamily="2" charset="0"/>
                      </a:endParaRPr>
                    </a:p>
                  </a:txBody>
                  <a:tcPr marL="38363" marR="38363" marT="0" marB="0" anchor="ctr">
                    <a:solidFill>
                      <a:srgbClr val="FF7C80"/>
                    </a:solidFill>
                  </a:tcPr>
                </a:tc>
                <a:tc hMerge="1">
                  <a:txBody>
                    <a:bodyPr/>
                    <a:lstStyle/>
                    <a:p>
                      <a:pPr algn="ctr">
                        <a:lnSpc>
                          <a:spcPct val="107000"/>
                        </a:lnSpc>
                        <a:spcAft>
                          <a:spcPts val="0"/>
                        </a:spcAft>
                      </a:pPr>
                      <a:endParaRPr lang="es-MX" sz="600" dirty="0">
                        <a:effectLst/>
                        <a:latin typeface="KG Miss Kindy Chunky" panose="02000000000000000000" pitchFamily="2" charset="0"/>
                      </a:endParaRPr>
                    </a:p>
                  </a:txBody>
                  <a:tcPr marL="38363" marR="38363" marT="0" marB="0" anchor="ctr">
                    <a:solidFill>
                      <a:srgbClr val="FF7C80"/>
                    </a:solidFill>
                  </a:tcPr>
                </a:tc>
                <a:tc hMerge="1">
                  <a:txBody>
                    <a:bodyPr/>
                    <a:lstStyle/>
                    <a:p>
                      <a:pPr algn="ctr">
                        <a:lnSpc>
                          <a:spcPct val="107000"/>
                        </a:lnSpc>
                        <a:spcAft>
                          <a:spcPts val="0"/>
                        </a:spcAft>
                      </a:pPr>
                      <a:endParaRPr lang="es-MX" sz="600" dirty="0">
                        <a:effectLst/>
                        <a:latin typeface="KG Miss Kindy Chunky" panose="02000000000000000000" pitchFamily="2" charset="0"/>
                      </a:endParaRPr>
                    </a:p>
                  </a:txBody>
                  <a:tcPr marL="38363" marR="38363" marT="0" marB="0" anchor="ctr">
                    <a:solidFill>
                      <a:srgbClr val="FF7C80"/>
                    </a:solidFill>
                  </a:tcPr>
                </a:tc>
                <a:tc hMerge="1">
                  <a:txBody>
                    <a:bodyPr/>
                    <a:lstStyle/>
                    <a:p>
                      <a:pPr algn="ctr">
                        <a:lnSpc>
                          <a:spcPct val="107000"/>
                        </a:lnSpc>
                        <a:spcAft>
                          <a:spcPts val="0"/>
                        </a:spcAft>
                      </a:pPr>
                      <a:endParaRPr lang="es-MX" sz="600" dirty="0">
                        <a:effectLst/>
                        <a:latin typeface="KG Miss Kindy Chunky" panose="02000000000000000000" pitchFamily="2" charset="0"/>
                      </a:endParaRPr>
                    </a:p>
                  </a:txBody>
                  <a:tcPr marL="38363" marR="38363" marT="0" marB="0" anchor="ctr">
                    <a:solidFill>
                      <a:srgbClr val="FF7C80"/>
                    </a:solidFill>
                  </a:tcPr>
                </a:tc>
                <a:extLst>
                  <a:ext uri="{0D108BD9-81ED-4DB2-BD59-A6C34878D82A}">
                    <a16:rowId xmlns:a16="http://schemas.microsoft.com/office/drawing/2014/main" val="3595770157"/>
                  </a:ext>
                </a:extLst>
              </a:tr>
              <a:tr h="573934">
                <a:tc>
                  <a:txBody>
                    <a:bodyPr/>
                    <a:lstStyle/>
                    <a:p>
                      <a:pPr algn="ctr">
                        <a:lnSpc>
                          <a:spcPct val="107000"/>
                        </a:lnSpc>
                        <a:spcAft>
                          <a:spcPts val="0"/>
                        </a:spcAft>
                      </a:pP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9:15 a 9:45</a:t>
                      </a: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b="0" smtClean="0">
                          <a:effectLst/>
                          <a:latin typeface="Comic Sans MS" panose="030F0702030302020204" pitchFamily="66" charset="0"/>
                        </a:rPr>
                        <a:t>Línea del Tiempo </a:t>
                      </a:r>
                      <a:endParaRPr lang="es-MX" sz="700" b="0" dirty="0">
                        <a:effectLst/>
                        <a:latin typeface="Comic Sans MS" panose="030F0702030302020204" pitchFamily="66" charset="0"/>
                      </a:endParaRPr>
                    </a:p>
                  </a:txBody>
                  <a:tcPr marL="38363" marR="38363"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es-MX" sz="700" smtClean="0">
                          <a:latin typeface="Comic Sans MS" panose="030F0702030302020204" pitchFamily="66" charset="0"/>
                        </a:rPr>
                        <a:t>Descubriendo el Nombre </a:t>
                      </a:r>
                      <a:endParaRPr lang="es-MX" sz="700" dirty="0">
                        <a:latin typeface="Comic Sans MS" panose="030F0702030302020204" pitchFamily="66" charset="0"/>
                      </a:endParaRPr>
                    </a:p>
                  </a:txBody>
                  <a:tcPr marL="38363" marR="38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es-MX" sz="700" smtClean="0">
                          <a:latin typeface="Comic Sans MS" panose="030F0702030302020204" pitchFamily="66" charset="0"/>
                        </a:rPr>
                        <a:t>Contando</a:t>
                      </a:r>
                      <a:r>
                        <a:rPr lang="es-MX" sz="700" baseline="0" smtClean="0">
                          <a:latin typeface="Comic Sans MS" panose="030F0702030302020204" pitchFamily="66" charset="0"/>
                        </a:rPr>
                        <a:t> una Historia </a:t>
                      </a:r>
                      <a:endParaRPr lang="es-MX" sz="700" dirty="0">
                        <a:latin typeface="Comic Sans MS" panose="030F0702030302020204" pitchFamily="66" charset="0"/>
                      </a:endParaRPr>
                    </a:p>
                  </a:txBody>
                  <a:tcPr marL="38363" marR="38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es-MX" sz="700" smtClean="0">
                          <a:latin typeface="Comic Sans MS" panose="030F0702030302020204" pitchFamily="66" charset="0"/>
                        </a:rPr>
                        <a:t>Sigamos</a:t>
                      </a:r>
                      <a:r>
                        <a:rPr lang="es-MX" sz="700" baseline="0" smtClean="0">
                          <a:latin typeface="Comic Sans MS" panose="030F0702030302020204" pitchFamily="66" charset="0"/>
                        </a:rPr>
                        <a:t> en movimiento </a:t>
                      </a:r>
                      <a:endParaRPr lang="es-MX" sz="700" dirty="0">
                        <a:latin typeface="Comic Sans MS" panose="030F0702030302020204" pitchFamily="66" charset="0"/>
                      </a:endParaRPr>
                    </a:p>
                  </a:txBody>
                  <a:tcPr marL="38363" marR="38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s-MX" sz="700" smtClean="0">
                          <a:latin typeface="Comic Sans MS" panose="030F0702030302020204" pitchFamily="66" charset="0"/>
                        </a:rPr>
                        <a:t>Taller. ¡Somos Escultores! </a:t>
                      </a:r>
                    </a:p>
                    <a:p>
                      <a:pPr algn="ctr"/>
                      <a:endParaRPr lang="es-MX" sz="700" dirty="0">
                        <a:latin typeface="Comic Sans MS" panose="030F0702030302020204" pitchFamily="66" charset="0"/>
                      </a:endParaRPr>
                    </a:p>
                  </a:txBody>
                  <a:tcPr marL="38363" marR="3836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735174327"/>
                  </a:ext>
                </a:extLst>
              </a:tr>
              <a:tr h="394009">
                <a:tc>
                  <a:txBody>
                    <a:bodyPr/>
                    <a:lstStyle/>
                    <a:p>
                      <a:pPr algn="ctr">
                        <a:lnSpc>
                          <a:spcPct val="107000"/>
                        </a:lnSpc>
                        <a:spcAft>
                          <a:spcPts val="0"/>
                        </a:spcAft>
                      </a:pP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9:45 a 10:15</a:t>
                      </a: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smtClean="0">
                          <a:effectLst/>
                          <a:latin typeface="Comic Sans MS" panose="030F0702030302020204" pitchFamily="66" charset="0"/>
                          <a:ea typeface="Calibri" panose="020F0502020204030204" pitchFamily="34" charset="0"/>
                          <a:cs typeface="Times New Roman" panose="02020603050405020304" pitchFamily="18" charset="0"/>
                        </a:rPr>
                        <a:t>Las</a:t>
                      </a:r>
                      <a:r>
                        <a:rPr lang="es-MX" sz="700" baseline="0" smtClean="0">
                          <a:effectLst/>
                          <a:latin typeface="Comic Sans MS" panose="030F0702030302020204" pitchFamily="66" charset="0"/>
                          <a:ea typeface="Calibri" panose="020F0502020204030204" pitchFamily="34" charset="0"/>
                          <a:cs typeface="Times New Roman" panose="02020603050405020304" pitchFamily="18" charset="0"/>
                        </a:rPr>
                        <a:t> huellas del Cupable </a:t>
                      </a:r>
                      <a:endParaRPr lang="es-MX" sz="7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chemeClr val="accent2"/>
                    </a:solidFill>
                  </a:tcPr>
                </a:tc>
                <a:tc>
                  <a:txBody>
                    <a:bodyPr/>
                    <a:lstStyle/>
                    <a:p>
                      <a:pPr algn="ctr"/>
                      <a:r>
                        <a:rPr lang="es-MX" sz="700" smtClean="0">
                          <a:latin typeface="Comic Sans MS" panose="030F0702030302020204" pitchFamily="66" charset="0"/>
                        </a:rPr>
                        <a:t>Resolviendo Dudas </a:t>
                      </a:r>
                      <a:endParaRPr lang="es-MX" sz="700" dirty="0">
                        <a:latin typeface="Comic Sans MS" panose="030F0702030302020204" pitchFamily="66" charset="0"/>
                      </a:endParaRPr>
                    </a:p>
                  </a:txBody>
                  <a:tcPr marL="38363" marR="38363" marT="0" marB="0" anchor="ctr">
                    <a:solidFill>
                      <a:schemeClr val="accent2"/>
                    </a:solidFill>
                  </a:tcPr>
                </a:tc>
                <a:tc>
                  <a:txBody>
                    <a:bodyPr/>
                    <a:lstStyle/>
                    <a:p>
                      <a:pPr algn="ctr"/>
                      <a:r>
                        <a:rPr lang="es-MX" sz="700" baseline="0" smtClean="0">
                          <a:latin typeface="Comic Sans MS" panose="030F0702030302020204" pitchFamily="66" charset="0"/>
                        </a:rPr>
                        <a:t> Pinta Paredes </a:t>
                      </a:r>
                      <a:endParaRPr lang="es-MX" sz="700" dirty="0">
                        <a:latin typeface="Comic Sans MS" panose="030F0702030302020204" pitchFamily="66" charset="0"/>
                      </a:endParaRPr>
                    </a:p>
                  </a:txBody>
                  <a:tcPr marL="38363" marR="38363"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algn="ctr"/>
                      <a:r>
                        <a:rPr lang="es-MX" sz="700" smtClean="0">
                          <a:latin typeface="Comic Sans MS" panose="030F0702030302020204" pitchFamily="66" charset="0"/>
                        </a:rPr>
                        <a:t>Galeria</a:t>
                      </a:r>
                      <a:r>
                        <a:rPr lang="es-MX" sz="700" baseline="0" smtClean="0">
                          <a:latin typeface="Comic Sans MS" panose="030F0702030302020204" pitchFamily="66" charset="0"/>
                        </a:rPr>
                        <a:t> de Expresionismp</a:t>
                      </a:r>
                      <a:endParaRPr lang="es-MX" sz="700" dirty="0">
                        <a:latin typeface="Comic Sans MS" panose="030F0702030302020204" pitchFamily="66" charset="0"/>
                      </a:endParaRPr>
                    </a:p>
                  </a:txBody>
                  <a:tcPr marL="38363" marR="383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MX" sz="700" smtClean="0">
                          <a:latin typeface="Comic Sans MS" panose="030F0702030302020204" pitchFamily="66" charset="0"/>
                        </a:rPr>
                        <a:t>Un</a:t>
                      </a:r>
                      <a:r>
                        <a:rPr lang="es-MX" sz="700" baseline="0" smtClean="0">
                          <a:latin typeface="Comic Sans MS" panose="030F0702030302020204" pitchFamily="66" charset="0"/>
                        </a:rPr>
                        <a:t> </a:t>
                      </a:r>
                      <a:r>
                        <a:rPr lang="es-MX" sz="700" smtClean="0">
                          <a:latin typeface="Comic Sans MS" panose="030F0702030302020204" pitchFamily="66" charset="0"/>
                        </a:rPr>
                        <a:t>caricaturista</a:t>
                      </a:r>
                    </a:p>
                    <a:p>
                      <a:pPr algn="ctr"/>
                      <a:endParaRPr lang="es-MX" sz="700" dirty="0">
                        <a:latin typeface="Comic Sans MS" panose="030F0702030302020204" pitchFamily="66" charset="0"/>
                      </a:endParaRPr>
                    </a:p>
                  </a:txBody>
                  <a:tcPr marL="38363" marR="38363" marT="0" marB="0" anchor="ct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2"/>
                  </a:ext>
                </a:extLst>
              </a:tr>
              <a:tr h="548743">
                <a:tc>
                  <a:txBody>
                    <a:bodyPr/>
                    <a:lstStyle/>
                    <a:p>
                      <a:pPr algn="ctr">
                        <a:lnSpc>
                          <a:spcPct val="107000"/>
                        </a:lnSpc>
                        <a:spcAft>
                          <a:spcPts val="0"/>
                        </a:spcAft>
                      </a:pPr>
                      <a:r>
                        <a:rPr lang="es-MX" sz="800" dirty="0">
                          <a:solidFill>
                            <a:schemeClr val="bg1"/>
                          </a:solidFill>
                          <a:effectLst/>
                          <a:latin typeface="Comic Sans MS" panose="030F0702030302020204" pitchFamily="66" charset="0"/>
                        </a:rPr>
                        <a:t> </a:t>
                      </a:r>
                      <a:r>
                        <a:rPr lang="es-MX" sz="800" dirty="0" smtClean="0">
                          <a:solidFill>
                            <a:schemeClr val="bg1"/>
                          </a:solidFill>
                          <a:effectLst/>
                          <a:latin typeface="Comic Sans MS" panose="030F0702030302020204" pitchFamily="66" charset="0"/>
                        </a:rPr>
                        <a:t>10:15-10:30</a:t>
                      </a:r>
                    </a:p>
                    <a:p>
                      <a:pPr algn="ctr">
                        <a:lnSpc>
                          <a:spcPct val="107000"/>
                        </a:lnSpc>
                        <a:spcAft>
                          <a:spcPts val="0"/>
                        </a:spcAft>
                      </a:pPr>
                      <a:endParaRPr lang="es-MX" sz="800" dirty="0">
                        <a:solidFill>
                          <a:schemeClr val="bg1"/>
                        </a:solidFill>
                        <a:effectLst/>
                        <a:latin typeface="Comic Sans MS" panose="030F0702030302020204" pitchFamily="66" charset="0"/>
                      </a:endParaRPr>
                    </a:p>
                  </a:txBody>
                  <a:tcPr marL="38363" marR="38363" marT="0" marB="0" anchor="ctr">
                    <a:solidFill>
                      <a:srgbClr val="00DCCA"/>
                    </a:solidFill>
                  </a:tcPr>
                </a:tc>
                <a:tc>
                  <a:txBody>
                    <a:bodyPr/>
                    <a:lstStyle/>
                    <a:p>
                      <a:pPr algn="ctr">
                        <a:lnSpc>
                          <a:spcPct val="107000"/>
                        </a:lnSpc>
                        <a:spcAft>
                          <a:spcPts val="0"/>
                        </a:spcAft>
                      </a:pPr>
                      <a:r>
                        <a:rPr lang="es-MX" sz="700" smtClean="0">
                          <a:effectLst/>
                          <a:latin typeface="Comic Sans MS" panose="030F0702030302020204" pitchFamily="66" charset="0"/>
                          <a:ea typeface="Calibri" panose="020F0502020204030204" pitchFamily="34" charset="0"/>
                          <a:cs typeface="Times New Roman" panose="02020603050405020304" pitchFamily="18" charset="0"/>
                        </a:rPr>
                        <a:t>Tiempo de Esculpir</a:t>
                      </a:r>
                      <a:r>
                        <a:rPr lang="es-MX" sz="700" baseline="0" smtClean="0">
                          <a:effectLst/>
                          <a:latin typeface="Comic Sans MS" panose="030F0702030302020204" pitchFamily="66" charset="0"/>
                          <a:ea typeface="Calibri" panose="020F0502020204030204" pitchFamily="34" charset="0"/>
                          <a:cs typeface="Times New Roman" panose="02020603050405020304" pitchFamily="18" charset="0"/>
                        </a:rPr>
                        <a:t> </a:t>
                      </a:r>
                      <a:endParaRPr lang="es-MX" sz="7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r>
                        <a:rPr lang="es-MX" sz="700" smtClean="0">
                          <a:latin typeface="Comic Sans MS" panose="030F0702030302020204" pitchFamily="66" charset="0"/>
                        </a:rPr>
                        <a:t>Recorrido de Obras</a:t>
                      </a:r>
                      <a:endParaRPr lang="es-MX" sz="700" dirty="0">
                        <a:latin typeface="Comic Sans MS" panose="030F0702030302020204" pitchFamily="66" charset="0"/>
                      </a:endParaRPr>
                    </a:p>
                  </a:txBody>
                  <a:tcPr marL="38363" marR="38363" marT="0" marB="0" anchor="ctr">
                    <a:solidFill>
                      <a:srgbClr val="92D050"/>
                    </a:solidFill>
                  </a:tcPr>
                </a:tc>
                <a:tc>
                  <a:txBody>
                    <a:bodyPr/>
                    <a:lstStyle/>
                    <a:p>
                      <a:pPr algn="ctr"/>
                      <a:r>
                        <a:rPr lang="es-MX" sz="700" smtClean="0">
                          <a:latin typeface="Comic Sans MS" panose="030F0702030302020204" pitchFamily="66" charset="0"/>
                        </a:rPr>
                        <a:t>Sellos Geométricos </a:t>
                      </a:r>
                      <a:endParaRPr lang="es-MX" sz="700" dirty="0">
                        <a:latin typeface="Comic Sans MS" panose="030F0702030302020204" pitchFamily="66" charset="0"/>
                      </a:endParaRPr>
                    </a:p>
                  </a:txBody>
                  <a:tcPr marL="38363" marR="38363" marT="0" marB="0" anchor="ctr">
                    <a:solidFill>
                      <a:srgbClr val="F77520"/>
                    </a:solidFill>
                  </a:tcPr>
                </a:tc>
                <a:tc>
                  <a:txBody>
                    <a:bodyPr/>
                    <a:lstStyle/>
                    <a:p>
                      <a:pPr algn="ctr"/>
                      <a:r>
                        <a:rPr lang="es-MX" sz="700" smtClean="0">
                          <a:latin typeface="Comic Sans MS" panose="030F0702030302020204" pitchFamily="66" charset="0"/>
                        </a:rPr>
                        <a:t>Taller</a:t>
                      </a:r>
                      <a:r>
                        <a:rPr lang="es-MX" sz="700" baseline="0" smtClean="0">
                          <a:latin typeface="Comic Sans MS" panose="030F0702030302020204" pitchFamily="66" charset="0"/>
                        </a:rPr>
                        <a:t>. Pintura Soplada</a:t>
                      </a:r>
                      <a:endParaRPr lang="es-MX" sz="700" dirty="0">
                        <a:latin typeface="Comic Sans MS" panose="030F0702030302020204" pitchFamily="66" charset="0"/>
                      </a:endParaRPr>
                    </a:p>
                  </a:txBody>
                  <a:tcPr marL="38363" marR="38363" marT="0" marB="0" anchor="ctr">
                    <a:solidFill>
                      <a:srgbClr val="FF000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MX" sz="700" smtClean="0">
                          <a:effectLst/>
                          <a:latin typeface="Comic Sans MS" panose="030F0702030302020204" pitchFamily="66" charset="0"/>
                          <a:ea typeface="Calibri" panose="020F0502020204030204" pitchFamily="34" charset="0"/>
                          <a:cs typeface="Times New Roman" panose="02020603050405020304" pitchFamily="18" charset="0"/>
                        </a:rPr>
                        <a:t>Estampas de colores</a:t>
                      </a:r>
                    </a:p>
                    <a:p>
                      <a:pPr algn="ctr"/>
                      <a:endParaRPr lang="es-MX" sz="700" dirty="0">
                        <a:latin typeface="Comic Sans MS" panose="030F0702030302020204" pitchFamily="66" charset="0"/>
                      </a:endParaRPr>
                    </a:p>
                  </a:txBody>
                  <a:tcPr marL="38363" marR="38363" marT="0" marB="0" anchor="ctr">
                    <a:solidFill>
                      <a:srgbClr val="D60093"/>
                    </a:solidFill>
                  </a:tcPr>
                </a:tc>
                <a:extLst>
                  <a:ext uri="{0D108BD9-81ED-4DB2-BD59-A6C34878D82A}">
                    <a16:rowId xmlns:a16="http://schemas.microsoft.com/office/drawing/2014/main" val="10003"/>
                  </a:ext>
                </a:extLst>
              </a:tr>
              <a:tr h="491737">
                <a:tc>
                  <a:txBody>
                    <a:bodyPr/>
                    <a:lstStyle/>
                    <a:p>
                      <a:pPr algn="ctr">
                        <a:lnSpc>
                          <a:spcPct val="107000"/>
                        </a:lnSpc>
                        <a:spcAft>
                          <a:spcPts val="0"/>
                        </a:spcAft>
                      </a:pPr>
                      <a:endParaRPr lang="es-MX" sz="800" dirty="0" smtClean="0">
                        <a:solidFill>
                          <a:schemeClr val="bg1"/>
                        </a:solidFill>
                        <a:effectLst/>
                        <a:latin typeface="Comic Sans MS" panose="030F0702030302020204" pitchFamily="66" charset="0"/>
                      </a:endParaRPr>
                    </a:p>
                    <a:p>
                      <a:pPr algn="ctr">
                        <a:lnSpc>
                          <a:spcPct val="107000"/>
                        </a:lnSpc>
                        <a:spcAft>
                          <a:spcPts val="0"/>
                        </a:spcAft>
                      </a:pPr>
                      <a:r>
                        <a:rPr lang="es-MX" sz="800" dirty="0" smtClean="0">
                          <a:solidFill>
                            <a:schemeClr val="bg1"/>
                          </a:solidFill>
                          <a:effectLst/>
                          <a:latin typeface="Comic Sans MS" panose="030F0702030302020204" pitchFamily="66" charset="0"/>
                        </a:rPr>
                        <a:t>10:30 a 11:00</a:t>
                      </a:r>
                    </a:p>
                    <a:p>
                      <a:pPr algn="ctr">
                        <a:lnSpc>
                          <a:spcPct val="107000"/>
                        </a:lnSpc>
                        <a:spcAft>
                          <a:spcPts val="0"/>
                        </a:spcAft>
                      </a:pPr>
                      <a:endParaRPr lang="es-MX" sz="800" dirty="0">
                        <a:solidFill>
                          <a:schemeClr val="bg1"/>
                        </a:solidFill>
                        <a:effectLst/>
                        <a:latin typeface="Comic Sans MS" panose="030F0702030302020204" pitchFamily="66" charset="0"/>
                      </a:endParaRPr>
                    </a:p>
                  </a:txBody>
                  <a:tcPr marL="38363" marR="38363" marT="0" marB="0" anchor="ctr">
                    <a:solidFill>
                      <a:srgbClr val="00DCCA"/>
                    </a:solidFill>
                  </a:tcPr>
                </a:tc>
                <a:tc gridSpan="5">
                  <a:txBody>
                    <a:bodyPr/>
                    <a:lstStyle/>
                    <a:p>
                      <a:pPr algn="l">
                        <a:lnSpc>
                          <a:spcPct val="107000"/>
                        </a:lnSpc>
                        <a:spcAft>
                          <a:spcPts val="0"/>
                        </a:spcAft>
                      </a:pPr>
                      <a:r>
                        <a:rPr lang="es-MX" sz="700" b="1"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s-MX" sz="700" b="1" dirty="0" smtClean="0">
                          <a:effectLst/>
                          <a:latin typeface="Comic Sans MS" panose="030F0702030302020204" pitchFamily="66" charset="0"/>
                          <a:ea typeface="Calibri" panose="020F0502020204030204" pitchFamily="34" charset="0"/>
                          <a:cs typeface="Times New Roman" panose="02020603050405020304" pitchFamily="18" charset="0"/>
                        </a:rPr>
                        <a:t>    Recreo</a:t>
                      </a:r>
                      <a:r>
                        <a:rPr lang="es-MX" sz="700" b="1"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endParaRPr lang="es-MX" sz="7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effectLst/>
                        <a:latin typeface="KG Miss Kindy Chunky" panose="02000000000000000000" pitchFamily="2" charset="0"/>
                      </a:endParaRPr>
                    </a:p>
                  </a:txBody>
                  <a:tcPr marL="38363" marR="38363" marT="0" marB="0" anchor="ctr">
                    <a:solidFill>
                      <a:srgbClr val="92D050"/>
                    </a:solidFill>
                  </a:tcPr>
                </a:tc>
                <a:tc hMerge="1">
                  <a:txBody>
                    <a:bodyPr/>
                    <a:lstStyle/>
                    <a:p>
                      <a:pPr algn="ctr">
                        <a:lnSpc>
                          <a:spcPct val="107000"/>
                        </a:lnSpc>
                        <a:spcAft>
                          <a:spcPts val="0"/>
                        </a:spcAft>
                      </a:pP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c hMerge="1">
                  <a:txBody>
                    <a:bodyPr/>
                    <a:lstStyle/>
                    <a:p>
                      <a:pPr algn="ctr">
                        <a:lnSpc>
                          <a:spcPct val="107000"/>
                        </a:lnSpc>
                        <a:spcAft>
                          <a:spcPts val="0"/>
                        </a:spcAft>
                      </a:pPr>
                      <a:endParaRPr lang="es-MX" sz="700" dirty="0">
                        <a:effectLst/>
                        <a:latin typeface="KG Miss Kindy Chunky" panose="02000000000000000000" pitchFamily="2" charset="0"/>
                      </a:endParaRPr>
                    </a:p>
                  </a:txBody>
                  <a:tcPr marL="38363" marR="38363" marT="0" marB="0" anchor="ctr">
                    <a:solidFill>
                      <a:srgbClr val="FF0000"/>
                    </a:solidFill>
                  </a:tcPr>
                </a:tc>
                <a:tc hMerge="1">
                  <a:txBody>
                    <a:bodyPr/>
                    <a:lstStyle/>
                    <a:p>
                      <a:pPr algn="ctr">
                        <a:lnSpc>
                          <a:spcPct val="107000"/>
                        </a:lnSpc>
                        <a:spcAft>
                          <a:spcPts val="0"/>
                        </a:spcAft>
                      </a:pPr>
                      <a:endParaRPr lang="es-MX" sz="700" dirty="0">
                        <a:effectLst/>
                        <a:latin typeface="KG Miss Kindy Chunky" panose="02000000000000000000" pitchFamily="2" charset="0"/>
                      </a:endParaRPr>
                    </a:p>
                  </a:txBody>
                  <a:tcPr marL="38363" marR="38363" marT="0" marB="0" anchor="ctr">
                    <a:solidFill>
                      <a:srgbClr val="FF7C80"/>
                    </a:solidFill>
                  </a:tcPr>
                </a:tc>
                <a:extLst>
                  <a:ext uri="{0D108BD9-81ED-4DB2-BD59-A6C34878D82A}">
                    <a16:rowId xmlns:a16="http://schemas.microsoft.com/office/drawing/2014/main" val="1630768890"/>
                  </a:ext>
                </a:extLst>
              </a:tr>
              <a:tr h="919354">
                <a:tc>
                  <a:txBody>
                    <a:bodyPr/>
                    <a:lstStyle/>
                    <a:p>
                      <a:pPr algn="ctr">
                        <a:lnSpc>
                          <a:spcPct val="107000"/>
                        </a:lnSpc>
                        <a:spcAft>
                          <a:spcPts val="0"/>
                        </a:spcAft>
                      </a:pP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11:00 a</a:t>
                      </a:r>
                      <a:r>
                        <a:rPr lang="es-MX" sz="800" baseline="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t>
                      </a: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11:45</a:t>
                      </a:r>
                    </a:p>
                    <a:p>
                      <a:pPr algn="ctr">
                        <a:lnSpc>
                          <a:spcPct val="107000"/>
                        </a:lnSpc>
                        <a:spcAft>
                          <a:spcPts val="0"/>
                        </a:spcAft>
                      </a:pP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r>
                        <a:rPr lang="es-MX" sz="700" smtClean="0">
                          <a:latin typeface="Comic Sans MS" panose="030F0702030302020204" pitchFamily="66" charset="0"/>
                        </a:rPr>
                        <a:t>Pinta</a:t>
                      </a:r>
                      <a:r>
                        <a:rPr lang="es-MX" sz="700" baseline="0" smtClean="0">
                          <a:latin typeface="Comic Sans MS" panose="030F0702030302020204" pitchFamily="66" charset="0"/>
                        </a:rPr>
                        <a:t> Paredes </a:t>
                      </a:r>
                      <a:endParaRPr lang="es-MX" sz="700" dirty="0" smtClean="0">
                        <a:latin typeface="Comic Sans MS" panose="030F0702030302020204" pitchFamily="66" charset="0"/>
                      </a:endParaRPr>
                    </a:p>
                  </a:txBody>
                  <a:tcPr marL="38363" marR="38363" marT="0" marB="0" anchor="ctr">
                    <a:solidFill>
                      <a:srgbClr val="FF0000"/>
                    </a:solidFill>
                  </a:tcPr>
                </a:tc>
                <a:tc>
                  <a:txBody>
                    <a:bodyPr/>
                    <a:lstStyle/>
                    <a:p>
                      <a:pPr algn="ctr"/>
                      <a:r>
                        <a:rPr lang="es-MX" sz="700" dirty="0" smtClean="0">
                          <a:latin typeface="Comic Sans MS" panose="030F0702030302020204" pitchFamily="66" charset="0"/>
                        </a:rPr>
                        <a:t>Educación</a:t>
                      </a:r>
                      <a:r>
                        <a:rPr lang="es-MX" sz="700" baseline="0" dirty="0" smtClean="0">
                          <a:latin typeface="Comic Sans MS" panose="030F0702030302020204" pitchFamily="66" charset="0"/>
                        </a:rPr>
                        <a:t> Fisica </a:t>
                      </a:r>
                      <a:endParaRPr lang="es-MX" sz="700" dirty="0">
                        <a:latin typeface="Comic Sans MS" panose="030F0702030302020204" pitchFamily="66" charset="0"/>
                      </a:endParaRPr>
                    </a:p>
                  </a:txBody>
                  <a:tcPr marL="38363" marR="38363" marT="0" marB="0" anchor="ctr">
                    <a:solidFill>
                      <a:srgbClr val="92D050"/>
                    </a:solidFill>
                  </a:tcPr>
                </a:tc>
                <a:tc>
                  <a:txBody>
                    <a:bodyPr/>
                    <a:lstStyle/>
                    <a:p>
                      <a:pPr algn="ctr"/>
                      <a:r>
                        <a:rPr lang="es-MX" sz="700" smtClean="0">
                          <a:latin typeface="Comic Sans MS" panose="030F0702030302020204" pitchFamily="66" charset="0"/>
                        </a:rPr>
                        <a:t>Globos</a:t>
                      </a:r>
                      <a:r>
                        <a:rPr lang="es-MX" sz="700" baseline="0" smtClean="0">
                          <a:latin typeface="Comic Sans MS" panose="030F0702030302020204" pitchFamily="66" charset="0"/>
                        </a:rPr>
                        <a:t>  Preguntones </a:t>
                      </a:r>
                      <a:endParaRPr lang="es-MX" sz="700" dirty="0">
                        <a:latin typeface="Comic Sans MS" panose="030F0702030302020204" pitchFamily="66" charset="0"/>
                      </a:endParaRPr>
                    </a:p>
                  </a:txBody>
                  <a:tcPr marL="38363" marR="38363" marT="0" marB="0" anchor="ctr">
                    <a:solidFill>
                      <a:srgbClr val="CC66FF"/>
                    </a:solidFill>
                  </a:tcPr>
                </a:tc>
                <a:tc>
                  <a:txBody>
                    <a:bodyPr/>
                    <a:lstStyle/>
                    <a:p>
                      <a:pPr algn="ctr"/>
                      <a:r>
                        <a:rPr lang="es-MX" sz="700" dirty="0" smtClean="0">
                          <a:latin typeface="Comic Sans MS" panose="030F0702030302020204" pitchFamily="66" charset="0"/>
                        </a:rPr>
                        <a:t>Clases de música</a:t>
                      </a:r>
                      <a:r>
                        <a:rPr lang="es-MX" sz="700" baseline="0" dirty="0" smtClean="0">
                          <a:latin typeface="Comic Sans MS" panose="030F0702030302020204" pitchFamily="66" charset="0"/>
                        </a:rPr>
                        <a:t> </a:t>
                      </a:r>
                      <a:endParaRPr lang="es-MX" sz="700" dirty="0">
                        <a:latin typeface="Comic Sans MS" panose="030F0702030302020204" pitchFamily="66" charset="0"/>
                      </a:endParaRPr>
                    </a:p>
                  </a:txBody>
                  <a:tcPr marL="38363" marR="38363" marT="0" marB="0" anchor="ctr">
                    <a:solidFill>
                      <a:srgbClr val="FF0000"/>
                    </a:solidFill>
                  </a:tcPr>
                </a:tc>
                <a:tc>
                  <a:txBody>
                    <a:bodyPr/>
                    <a:lstStyle/>
                    <a:p>
                      <a:pPr algn="ctr">
                        <a:lnSpc>
                          <a:spcPct val="107000"/>
                        </a:lnSpc>
                        <a:spcAft>
                          <a:spcPts val="0"/>
                        </a:spcAft>
                      </a:pPr>
                      <a:r>
                        <a:rPr lang="es-MX" sz="700" smtClean="0">
                          <a:effectLst/>
                          <a:latin typeface="Comic Sans MS" panose="030F0702030302020204" pitchFamily="66" charset="0"/>
                          <a:ea typeface="Calibri" panose="020F0502020204030204" pitchFamily="34" charset="0"/>
                          <a:cs typeface="Times New Roman" panose="02020603050405020304" pitchFamily="18" charset="0"/>
                        </a:rPr>
                        <a:t>Comida estampada</a:t>
                      </a:r>
                      <a:endParaRPr lang="es-MX" sz="7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2025">
                <a:tc>
                  <a:txBody>
                    <a:bodyPr/>
                    <a:lstStyle/>
                    <a:p>
                      <a:pPr algn="ctr">
                        <a:lnSpc>
                          <a:spcPct val="107000"/>
                        </a:lnSpc>
                        <a:spcAft>
                          <a:spcPts val="0"/>
                        </a:spcAft>
                      </a:pP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11:45</a:t>
                      </a:r>
                      <a:r>
                        <a:rPr lang="es-MX" sz="800" baseline="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 </a:t>
                      </a:r>
                      <a:r>
                        <a:rPr lang="es-MX" sz="800" dirty="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12:00</a:t>
                      </a:r>
                    </a:p>
                    <a:p>
                      <a:pPr algn="ctr">
                        <a:lnSpc>
                          <a:spcPct val="107000"/>
                        </a:lnSpc>
                        <a:spcAft>
                          <a:spcPts val="0"/>
                        </a:spcAft>
                      </a:pPr>
                      <a:endParaRPr lang="es-MX"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r>
                        <a:rPr lang="es-MX" sz="700" smtClean="0">
                          <a:latin typeface="Comic Sans MS" panose="030F0702030302020204" pitchFamily="66" charset="0"/>
                        </a:rPr>
                        <a:t>Seamos</a:t>
                      </a:r>
                      <a:r>
                        <a:rPr lang="es-MX" sz="700" baseline="0" smtClean="0">
                          <a:latin typeface="Comic Sans MS" panose="030F0702030302020204" pitchFamily="66" charset="0"/>
                        </a:rPr>
                        <a:t> Muralistas </a:t>
                      </a:r>
                      <a:endParaRPr lang="es-MX" sz="700" dirty="0">
                        <a:latin typeface="Comic Sans MS" panose="030F0702030302020204" pitchFamily="66" charset="0"/>
                      </a:endParaRPr>
                    </a:p>
                  </a:txBody>
                  <a:tcPr marL="38363" marR="38363" marT="0" marB="0" anchor="ctr">
                    <a:solidFill>
                      <a:srgbClr val="92D050"/>
                    </a:solidFill>
                  </a:tcPr>
                </a:tc>
                <a:tc>
                  <a:txBody>
                    <a:bodyPr/>
                    <a:lstStyle/>
                    <a:p>
                      <a:pPr algn="ctr"/>
                      <a:r>
                        <a:rPr lang="es-MX" sz="700" smtClean="0">
                          <a:latin typeface="Comic Sans MS" panose="030F0702030302020204" pitchFamily="66" charset="0"/>
                        </a:rPr>
                        <a:t>Todos Unidos</a:t>
                      </a:r>
                      <a:endParaRPr lang="es-MX" sz="700" dirty="0">
                        <a:latin typeface="Comic Sans MS" panose="030F0702030302020204" pitchFamily="66" charset="0"/>
                      </a:endParaRPr>
                    </a:p>
                  </a:txBody>
                  <a:tcPr marL="38363" marR="38363" marT="0" marB="0" anchor="ctr">
                    <a:solidFill>
                      <a:srgbClr val="FF0000"/>
                    </a:solidFill>
                  </a:tcPr>
                </a:tc>
                <a:tc>
                  <a:txBody>
                    <a:bodyPr/>
                    <a:lstStyle/>
                    <a:p>
                      <a:pPr algn="ctr"/>
                      <a:r>
                        <a:rPr lang="es-MX" sz="700" baseline="0" smtClean="0">
                          <a:latin typeface="Comic Sans MS" panose="030F0702030302020204" pitchFamily="66" charset="0"/>
                        </a:rPr>
                        <a:t>Puntitos por todos Lados</a:t>
                      </a:r>
                      <a:endParaRPr lang="es-MX" sz="700" baseline="0" dirty="0" smtClean="0">
                        <a:latin typeface="Comic Sans MS" panose="030F0702030302020204" pitchFamily="66" charset="0"/>
                      </a:endParaRPr>
                    </a:p>
                  </a:txBody>
                  <a:tcPr marL="38363" marR="38363" marT="0" marB="0" anchor="ctr">
                    <a:solidFill>
                      <a:srgbClr val="92D050"/>
                    </a:solidFill>
                  </a:tcPr>
                </a:tc>
                <a:tc>
                  <a:txBody>
                    <a:bodyPr/>
                    <a:lstStyle/>
                    <a:p>
                      <a:pPr algn="ctr"/>
                      <a:r>
                        <a:rPr lang="es-MX" sz="700" smtClean="0">
                          <a:latin typeface="Comic Sans MS" panose="030F0702030302020204" pitchFamily="66" charset="0"/>
                        </a:rPr>
                        <a:t>Mirada</a:t>
                      </a:r>
                      <a:r>
                        <a:rPr lang="es-MX" sz="700" baseline="0" smtClean="0">
                          <a:latin typeface="Comic Sans MS" panose="030F0702030302020204" pitchFamily="66" charset="0"/>
                        </a:rPr>
                        <a:t> al Frente</a:t>
                      </a:r>
                      <a:endParaRPr lang="es-MX" sz="700" dirty="0">
                        <a:latin typeface="Comic Sans MS" panose="030F0702030302020204" pitchFamily="66" charset="0"/>
                      </a:endParaRPr>
                    </a:p>
                  </a:txBody>
                  <a:tcPr marL="38363" marR="38363" marT="0" marB="0" anchor="ctr">
                    <a:solidFill>
                      <a:srgbClr val="92D050"/>
                    </a:solidFill>
                  </a:tcPr>
                </a:tc>
                <a:tc>
                  <a:txBody>
                    <a:bodyPr/>
                    <a:lstStyle/>
                    <a:p>
                      <a:pPr algn="ctr">
                        <a:lnSpc>
                          <a:spcPct val="107000"/>
                        </a:lnSpc>
                        <a:spcAft>
                          <a:spcPts val="0"/>
                        </a:spcAft>
                      </a:pPr>
                      <a:r>
                        <a:rPr lang="es-MX" sz="700" smtClean="0">
                          <a:effectLst/>
                          <a:latin typeface="Comic Sans MS" panose="030F0702030302020204" pitchFamily="66" charset="0"/>
                          <a:ea typeface="Calibri" panose="020F0502020204030204" pitchFamily="34" charset="0"/>
                          <a:cs typeface="Times New Roman" panose="02020603050405020304" pitchFamily="18" charset="0"/>
                        </a:rPr>
                        <a:t>Asamblea- El arte</a:t>
                      </a:r>
                      <a:endParaRPr lang="es-MX" sz="7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10005"/>
                  </a:ext>
                </a:extLst>
              </a:tr>
              <a:tr h="262673">
                <a:tc>
                  <a:txBody>
                    <a:bodyPr/>
                    <a:lstStyle/>
                    <a:p>
                      <a:pPr algn="ctr">
                        <a:lnSpc>
                          <a:spcPct val="107000"/>
                        </a:lnSpc>
                        <a:spcAft>
                          <a:spcPts val="0"/>
                        </a:spcAft>
                      </a:pPr>
                      <a:r>
                        <a:rPr lang="es-MX" sz="8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12:30</a:t>
                      </a:r>
                      <a:r>
                        <a:rPr lang="es-MX" sz="8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 1:00 </a:t>
                      </a:r>
                      <a:endParaRPr lang="es-MX" sz="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gridSpan="5">
                  <a:txBody>
                    <a:bodyPr/>
                    <a:lstStyle/>
                    <a:p>
                      <a:pPr algn="l">
                        <a:lnSpc>
                          <a:spcPct val="107000"/>
                        </a:lnSpc>
                        <a:spcAft>
                          <a:spcPts val="0"/>
                        </a:spcAft>
                      </a:pPr>
                      <a:r>
                        <a:rPr lang="es-MX" sz="700" dirty="0" smtClean="0">
                          <a:solidFill>
                            <a:schemeClr val="tx1"/>
                          </a:solidFill>
                          <a:effectLst/>
                          <a:latin typeface="Comic Sans MS" panose="030F0702030302020204" pitchFamily="66" charset="0"/>
                        </a:rPr>
                        <a:t>                                                                   </a:t>
                      </a:r>
                      <a:r>
                        <a:rPr lang="es-MX" sz="700" b="1" dirty="0" smtClean="0">
                          <a:solidFill>
                            <a:schemeClr val="tx1"/>
                          </a:solidFill>
                          <a:effectLst/>
                          <a:latin typeface="Comic Sans MS" panose="030F0702030302020204" pitchFamily="66" charset="0"/>
                        </a:rPr>
                        <a:t>Recreo</a:t>
                      </a:r>
                      <a:endParaRPr lang="es-MX" sz="7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extLst>
                  <a:ext uri="{0D108BD9-81ED-4DB2-BD59-A6C34878D82A}">
                    <a16:rowId xmlns:a16="http://schemas.microsoft.com/office/drawing/2014/main" val="10006"/>
                  </a:ext>
                </a:extLst>
              </a:tr>
              <a:tr h="788016">
                <a:tc>
                  <a:txBody>
                    <a:bodyPr/>
                    <a:lstStyle/>
                    <a:p>
                      <a:pPr algn="ctr">
                        <a:lnSpc>
                          <a:spcPct val="107000"/>
                        </a:lnSpc>
                        <a:spcAft>
                          <a:spcPts val="0"/>
                        </a:spcAft>
                      </a:pPr>
                      <a:r>
                        <a:rPr lang="es-MX" sz="800" dirty="0">
                          <a:solidFill>
                            <a:schemeClr val="bg1"/>
                          </a:solidFill>
                          <a:effectLst/>
                          <a:latin typeface="Comic Sans MS" panose="030F0702030302020204" pitchFamily="66" charset="0"/>
                        </a:rPr>
                        <a:t> </a:t>
                      </a:r>
                      <a:r>
                        <a:rPr lang="es-MX" sz="800" dirty="0" smtClean="0">
                          <a:solidFill>
                            <a:schemeClr val="bg1"/>
                          </a:solidFill>
                          <a:effectLst/>
                          <a:latin typeface="Comic Sans MS" panose="030F0702030302020204" pitchFamily="66" charset="0"/>
                        </a:rPr>
                        <a:t>1:00 a</a:t>
                      </a:r>
                      <a:r>
                        <a:rPr lang="es-MX" sz="800" baseline="0" dirty="0" smtClean="0">
                          <a:solidFill>
                            <a:schemeClr val="bg1"/>
                          </a:solidFill>
                          <a:effectLst/>
                          <a:latin typeface="Comic Sans MS" panose="030F0702030302020204" pitchFamily="66" charset="0"/>
                        </a:rPr>
                        <a:t> </a:t>
                      </a:r>
                      <a:r>
                        <a:rPr lang="es-MX" sz="800" dirty="0" smtClean="0">
                          <a:solidFill>
                            <a:schemeClr val="bg1"/>
                          </a:solidFill>
                          <a:effectLst/>
                          <a:latin typeface="Comic Sans MS" panose="030F0702030302020204" pitchFamily="66" charset="0"/>
                        </a:rPr>
                        <a:t>1:15</a:t>
                      </a:r>
                    </a:p>
                    <a:p>
                      <a:pPr algn="ctr">
                        <a:lnSpc>
                          <a:spcPct val="107000"/>
                        </a:lnSpc>
                        <a:spcAft>
                          <a:spcPts val="0"/>
                        </a:spcAft>
                      </a:pPr>
                      <a:endParaRPr lang="es-MX" sz="800" dirty="0">
                        <a:solidFill>
                          <a:schemeClr val="bg1"/>
                        </a:solidFill>
                        <a:effectLst/>
                        <a:latin typeface="Comic Sans MS" panose="030F0702030302020204" pitchFamily="66" charset="0"/>
                      </a:endParaRPr>
                    </a:p>
                  </a:txBody>
                  <a:tcPr marL="38363" marR="38363" marT="0" marB="0" anchor="ctr">
                    <a:solidFill>
                      <a:srgbClr val="00DCCA"/>
                    </a:solidFill>
                  </a:tcPr>
                </a:tc>
                <a:tc gridSpan="5">
                  <a:txBody>
                    <a:bodyPr/>
                    <a:lstStyle/>
                    <a:p>
                      <a:pPr algn="l">
                        <a:lnSpc>
                          <a:spcPct val="107000"/>
                        </a:lnSpc>
                        <a:spcAft>
                          <a:spcPts val="0"/>
                        </a:spcAft>
                      </a:pPr>
                      <a:r>
                        <a:rPr lang="es-MX" sz="700" b="1" baseline="0" dirty="0" smtClean="0">
                          <a:effectLst/>
                          <a:latin typeface="Comic Sans MS" panose="030F0702030302020204" pitchFamily="66" charset="0"/>
                          <a:ea typeface="Calibri" panose="020F0502020204030204" pitchFamily="34" charset="0"/>
                          <a:cs typeface="Times New Roman" panose="02020603050405020304" pitchFamily="18" charset="0"/>
                        </a:rPr>
                        <a:t>                                                Salida </a:t>
                      </a:r>
                      <a:endParaRPr lang="es-MX" sz="7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c hMerge="1">
                  <a:txBody>
                    <a:bodyPr/>
                    <a:lstStyle/>
                    <a:p>
                      <a:pPr algn="ctr">
                        <a:lnSpc>
                          <a:spcPct val="107000"/>
                        </a:lnSpc>
                        <a:spcAft>
                          <a:spcPts val="0"/>
                        </a:spcAft>
                      </a:pP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hMerge="1">
                  <a:txBody>
                    <a:bodyPr/>
                    <a:lstStyle/>
                    <a:p>
                      <a:pPr algn="ctr">
                        <a:lnSpc>
                          <a:spcPct val="107000"/>
                        </a:lnSpc>
                        <a:spcAft>
                          <a:spcPts val="0"/>
                        </a:spcAft>
                      </a:pP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hMerge="1">
                  <a:txBody>
                    <a:bodyPr/>
                    <a:lstStyle/>
                    <a:p>
                      <a:pPr algn="ctr">
                        <a:lnSpc>
                          <a:spcPct val="107000"/>
                        </a:lnSpc>
                        <a:spcAft>
                          <a:spcPts val="0"/>
                        </a:spcAft>
                      </a:pP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CC66FF"/>
                    </a:solidFill>
                  </a:tcPr>
                </a:tc>
                <a:tc hMerge="1">
                  <a:txBody>
                    <a:bodyPr/>
                    <a:lstStyle/>
                    <a:p>
                      <a:pPr algn="ctr">
                        <a:lnSpc>
                          <a:spcPct val="107000"/>
                        </a:lnSpc>
                        <a:spcAft>
                          <a:spcPts val="0"/>
                        </a:spcAft>
                      </a:pP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82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561316" y="208229"/>
            <a:ext cx="5836394" cy="8818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3961305168"/>
              </p:ext>
            </p:extLst>
          </p:nvPr>
        </p:nvGraphicFramePr>
        <p:xfrm>
          <a:off x="663885" y="219633"/>
          <a:ext cx="5631255" cy="8873371"/>
        </p:xfrm>
        <a:graphic>
          <a:graphicData uri="http://schemas.openxmlformats.org/drawingml/2006/table">
            <a:tbl>
              <a:tblPr firstRow="1" bandRow="1">
                <a:tableStyleId>{5940675A-B579-460E-94D1-54222C63F5DA}</a:tableStyleId>
              </a:tblPr>
              <a:tblGrid>
                <a:gridCol w="490839">
                  <a:extLst>
                    <a:ext uri="{9D8B030D-6E8A-4147-A177-3AD203B41FA5}">
                      <a16:colId xmlns:a16="http://schemas.microsoft.com/office/drawing/2014/main" val="20000"/>
                    </a:ext>
                  </a:extLst>
                </a:gridCol>
                <a:gridCol w="2686224">
                  <a:extLst>
                    <a:ext uri="{9D8B030D-6E8A-4147-A177-3AD203B41FA5}">
                      <a16:colId xmlns:a16="http://schemas.microsoft.com/office/drawing/2014/main" val="20001"/>
                    </a:ext>
                  </a:extLst>
                </a:gridCol>
                <a:gridCol w="812115">
                  <a:extLst>
                    <a:ext uri="{9D8B030D-6E8A-4147-A177-3AD203B41FA5}">
                      <a16:colId xmlns:a16="http://schemas.microsoft.com/office/drawing/2014/main" val="20002"/>
                    </a:ext>
                  </a:extLst>
                </a:gridCol>
                <a:gridCol w="428368">
                  <a:extLst>
                    <a:ext uri="{9D8B030D-6E8A-4147-A177-3AD203B41FA5}">
                      <a16:colId xmlns:a16="http://schemas.microsoft.com/office/drawing/2014/main" val="20003"/>
                    </a:ext>
                  </a:extLst>
                </a:gridCol>
                <a:gridCol w="1213709">
                  <a:extLst>
                    <a:ext uri="{9D8B030D-6E8A-4147-A177-3AD203B41FA5}">
                      <a16:colId xmlns:a16="http://schemas.microsoft.com/office/drawing/2014/main" val="20004"/>
                    </a:ext>
                  </a:extLst>
                </a:gridCol>
              </a:tblGrid>
              <a:tr h="441408">
                <a:tc>
                  <a:txBody>
                    <a:bodyPr/>
                    <a:lstStyle/>
                    <a:p>
                      <a:pPr algn="ctr"/>
                      <a:r>
                        <a:rPr lang="es-MX" sz="800" dirty="0" smtClean="0">
                          <a:solidFill>
                            <a:schemeClr val="bg1"/>
                          </a:solidFill>
                          <a:latin typeface="KG Second Chances Solid" panose="02000000000000000000" pitchFamily="2" charset="0"/>
                        </a:rPr>
                        <a:t>MO</a:t>
                      </a:r>
                    </a:p>
                    <a:p>
                      <a:pPr algn="ctr"/>
                      <a:r>
                        <a:rPr lang="es-MX" sz="800" dirty="0" smtClean="0">
                          <a:solidFill>
                            <a:schemeClr val="bg1"/>
                          </a:solidFill>
                          <a:latin typeface="KG Second Chances Solid" panose="02000000000000000000" pitchFamily="2" charset="0"/>
                        </a:rPr>
                        <a:t>MEN</a:t>
                      </a:r>
                    </a:p>
                    <a:p>
                      <a:pPr algn="ctr"/>
                      <a:r>
                        <a:rPr lang="es-MX" sz="800" dirty="0" smtClean="0">
                          <a:solidFill>
                            <a:schemeClr val="bg1"/>
                          </a:solidFill>
                          <a:latin typeface="KG Second Chances Solid" panose="02000000000000000000" pitchFamily="2" charset="0"/>
                        </a:rPr>
                        <a:t>TOS</a:t>
                      </a:r>
                      <a:endParaRPr lang="es-MX" sz="800" dirty="0">
                        <a:solidFill>
                          <a:schemeClr val="bg1"/>
                        </a:solidFill>
                        <a:latin typeface="KG Second Chances Solid"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Second Chances Solid" panose="02000000000000000000" pitchFamily="2" charset="0"/>
                        </a:rPr>
                        <a:t>Actividades, organización y consignas</a:t>
                      </a:r>
                      <a:endParaRPr lang="es-MX" sz="700" dirty="0">
                        <a:solidFill>
                          <a:schemeClr val="bg1"/>
                        </a:solidFill>
                        <a:latin typeface="KG Second Chances Solid"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Second Chances Solid" panose="02000000000000000000" pitchFamily="2" charset="0"/>
                        </a:rPr>
                        <a:t>Recursos</a:t>
                      </a:r>
                      <a:endParaRPr lang="es-MX" sz="700" dirty="0">
                        <a:solidFill>
                          <a:schemeClr val="bg1"/>
                        </a:solidFill>
                        <a:latin typeface="KG Second Chances Solid"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Second Chances Solid" panose="02000000000000000000" pitchFamily="2" charset="0"/>
                        </a:rPr>
                        <a:t>Día</a:t>
                      </a:r>
                      <a:endParaRPr lang="es-MX" sz="700" dirty="0">
                        <a:solidFill>
                          <a:schemeClr val="bg1"/>
                        </a:solidFill>
                        <a:latin typeface="KG Second Chances Solid"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Second Chances Solid" panose="02000000000000000000" pitchFamily="2" charset="0"/>
                        </a:rPr>
                        <a:t>Aprendizaje esperado</a:t>
                      </a:r>
                      <a:endParaRPr lang="es-MX" sz="700" dirty="0">
                        <a:solidFill>
                          <a:schemeClr val="bg1"/>
                        </a:solidFill>
                        <a:latin typeface="KG Second Chances Solid"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extLst>
                  <a:ext uri="{0D108BD9-81ED-4DB2-BD59-A6C34878D82A}">
                    <a16:rowId xmlns:a16="http://schemas.microsoft.com/office/drawing/2014/main" val="10000"/>
                  </a:ext>
                </a:extLst>
              </a:tr>
              <a:tr h="1500786">
                <a:tc>
                  <a:txBody>
                    <a:bodyPr/>
                    <a:lstStyle/>
                    <a:p>
                      <a:pPr algn="ctr"/>
                      <a:r>
                        <a:rPr lang="es-MX" sz="1100" dirty="0" smtClean="0">
                          <a:latin typeface="KG Miss Kindy Chunky" panose="02000000000000000000" pitchFamily="2" charset="0"/>
                        </a:rPr>
                        <a:t>INICIO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800" b="1" baseline="0" dirty="0" smtClean="0">
                          <a:latin typeface="Comic Sans MS" panose="030F0702030302020204" pitchFamily="66" charset="0"/>
                        </a:rPr>
                        <a:t>ACTIVIDADES DE RUTINA </a:t>
                      </a:r>
                    </a:p>
                    <a:p>
                      <a:pPr marL="0" indent="0">
                        <a:buFont typeface="Arial" panose="020B0604020202020204" pitchFamily="34" charset="0"/>
                        <a:buNone/>
                      </a:pPr>
                      <a:r>
                        <a:rPr lang="es-MX" sz="700" baseline="0" dirty="0" smtClean="0">
                          <a:latin typeface="Comic Sans MS" panose="030F0702030302020204" pitchFamily="66" charset="0"/>
                        </a:rPr>
                        <a:t>Escucha indicaciones mientras observa el pase de lista, calendario y el salón y cuantos faltaron.</a:t>
                      </a:r>
                    </a:p>
                    <a:p>
                      <a:pPr marL="0" indent="0">
                        <a:buFont typeface="Arial" panose="020B0604020202020204" pitchFamily="34" charset="0"/>
                        <a:buNone/>
                      </a:pPr>
                      <a:r>
                        <a:rPr lang="es-MX" sz="700" b="1" baseline="0" dirty="0" smtClean="0">
                          <a:latin typeface="Comic Sans MS" panose="030F0702030302020204" pitchFamily="66" charset="0"/>
                        </a:rPr>
                        <a:t>NORMAS DE CONVIVENCIA </a:t>
                      </a:r>
                    </a:p>
                    <a:p>
                      <a:pPr marL="0" indent="0">
                        <a:buFont typeface="Arial" panose="020B0604020202020204" pitchFamily="34" charset="0"/>
                        <a:buNone/>
                      </a:pPr>
                      <a:r>
                        <a:rPr lang="es-MX" sz="700" b="1" baseline="0" smtClean="0">
                          <a:latin typeface="Comic Sans MS" panose="030F0702030302020204" pitchFamily="66" charset="0"/>
                        </a:rPr>
                        <a:t>I.</a:t>
                      </a:r>
                      <a:r>
                        <a:rPr lang="es-MX" sz="700" baseline="0" smtClean="0">
                          <a:latin typeface="Comic Sans MS" panose="030F0702030302020204" pitchFamily="66" charset="0"/>
                        </a:rPr>
                        <a:t>Atentamente </a:t>
                      </a:r>
                      <a:r>
                        <a:rPr lang="es-MX" sz="700" baseline="0" dirty="0" smtClean="0">
                          <a:latin typeface="Comic Sans MS" panose="030F0702030302020204" pitchFamily="66" charset="0"/>
                        </a:rPr>
                        <a:t>escucha las reglas que se lleva a cabo en la semana de práctica.</a:t>
                      </a:r>
                    </a:p>
                    <a:p>
                      <a:pPr marL="0" indent="0">
                        <a:buFont typeface="Arial" panose="020B0604020202020204" pitchFamily="34" charset="0"/>
                        <a:buNone/>
                      </a:pPr>
                      <a:r>
                        <a:rPr lang="es-MX" sz="700" b="1" baseline="0" smtClean="0">
                          <a:latin typeface="Comic Sans MS" panose="030F0702030302020204" pitchFamily="66" charset="0"/>
                        </a:rPr>
                        <a:t>D.</a:t>
                      </a:r>
                      <a:r>
                        <a:rPr lang="es-MX" sz="700" baseline="0" smtClean="0">
                          <a:latin typeface="Comic Sans MS" panose="030F0702030302020204" pitchFamily="66" charset="0"/>
                        </a:rPr>
                        <a:t>Reparte </a:t>
                      </a:r>
                      <a:r>
                        <a:rPr lang="es-MX" sz="700" baseline="0" dirty="0" smtClean="0">
                          <a:latin typeface="Comic Sans MS" panose="030F0702030302020204" pitchFamily="66" charset="0"/>
                        </a:rPr>
                        <a:t>imágenes del reglamento por mesa. En orden describe la regla que le toco según la imagen que represente la regla.</a:t>
                      </a:r>
                    </a:p>
                    <a:p>
                      <a:pPr marL="0" indent="0">
                        <a:buFont typeface="Arial" panose="020B0604020202020204" pitchFamily="34" charset="0"/>
                        <a:buNone/>
                      </a:pPr>
                      <a:r>
                        <a:rPr lang="es-MX" sz="700" b="1" baseline="0" smtClean="0">
                          <a:latin typeface="Comic Sans MS" panose="030F0702030302020204" pitchFamily="66" charset="0"/>
                        </a:rPr>
                        <a:t>C.</a:t>
                      </a:r>
                      <a:r>
                        <a:rPr lang="es-MX" sz="700" baseline="0" smtClean="0">
                          <a:latin typeface="Comic Sans MS" panose="030F0702030302020204" pitchFamily="66" charset="0"/>
                        </a:rPr>
                        <a:t>Solicita </a:t>
                      </a:r>
                      <a:r>
                        <a:rPr lang="es-MX" sz="700" baseline="0" dirty="0" smtClean="0">
                          <a:latin typeface="Comic Sans MS" panose="030F0702030302020204" pitchFamily="66" charset="0"/>
                        </a:rPr>
                        <a:t>la palabra para expresar lo que comprendió acerca de una de las reglas del salón.</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700" dirty="0" smtClean="0">
                          <a:latin typeface="Comic Sans MS" panose="030F0702030302020204" pitchFamily="66" charset="0"/>
                        </a:rPr>
                        <a:t>Pase de lista, estado del clima, calendario </a:t>
                      </a:r>
                    </a:p>
                    <a:p>
                      <a:endParaRPr lang="es-MX" sz="700" dirty="0" smtClean="0">
                        <a:latin typeface="Comic Sans MS" panose="030F0702030302020204" pitchFamily="66" charset="0"/>
                      </a:endParaRPr>
                    </a:p>
                    <a:p>
                      <a:endParaRPr lang="es-MX" sz="700" b="1" dirty="0" smtClean="0">
                        <a:latin typeface="Comic Sans MS" panose="030F0702030302020204" pitchFamily="66" charset="0"/>
                      </a:endParaRPr>
                    </a:p>
                    <a:p>
                      <a:endParaRPr lang="es-MX" sz="700" dirty="0" smtClean="0">
                        <a:latin typeface="Comic Sans MS" panose="030F0702030302020204" pitchFamily="66" charset="0"/>
                      </a:endParaRPr>
                    </a:p>
                    <a:p>
                      <a:endParaRPr lang="es-MX" sz="700" dirty="0" smtClean="0">
                        <a:latin typeface="Comic Sans MS" panose="030F0702030302020204" pitchFamily="66" charset="0"/>
                      </a:endParaRPr>
                    </a:p>
                    <a:p>
                      <a:endParaRPr lang="es-MX" sz="700" dirty="0" smtClean="0">
                        <a:latin typeface="Comic Sans MS" panose="030F0702030302020204" pitchFamily="66" charset="0"/>
                      </a:endParaRPr>
                    </a:p>
                    <a:p>
                      <a:endParaRPr lang="es-MX" sz="700" dirty="0" smtClean="0">
                        <a:latin typeface="Comic Sans MS" panose="030F0702030302020204" pitchFamily="66" charset="0"/>
                      </a:endParaRPr>
                    </a:p>
                    <a:p>
                      <a:r>
                        <a:rPr lang="es-MX" sz="700" dirty="0" smtClean="0">
                          <a:latin typeface="Comic Sans MS" panose="030F0702030302020204" pitchFamily="66" charset="0"/>
                        </a:rPr>
                        <a:t>Reglamento</a:t>
                      </a:r>
                      <a:r>
                        <a:rPr lang="es-MX" sz="700" baseline="0" dirty="0" smtClean="0">
                          <a:latin typeface="Comic Sans MS" panose="030F0702030302020204" pitchFamily="66" charset="0"/>
                        </a:rPr>
                        <a:t> con imágenes </a:t>
                      </a:r>
                      <a:endParaRPr lang="es-MX" sz="700" dirty="0">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Comic Sans MS" panose="030F0702030302020204" pitchFamily="66" charset="0"/>
                        </a:rPr>
                        <a:t>Todos</a:t>
                      </a:r>
                      <a:r>
                        <a:rPr lang="es-MX" sz="900" baseline="0" dirty="0" smtClean="0">
                          <a:latin typeface="Comic Sans MS" panose="030F0702030302020204" pitchFamily="66" charset="0"/>
                        </a:rPr>
                        <a:t> los días </a:t>
                      </a:r>
                      <a:endParaRPr lang="es-MX" sz="900" dirty="0">
                        <a:latin typeface="Comic Sans MS" panose="030F0702030302020204" pitchFamily="66"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700" dirty="0" smtClean="0">
                          <a:effectLst/>
                          <a:latin typeface="Comic Sans MS" panose="030F0702030302020204" pitchFamily="66" charset="0"/>
                        </a:rPr>
                        <a:t>LC.</a:t>
                      </a:r>
                      <a:r>
                        <a:rPr lang="es-MX" sz="700" baseline="0" dirty="0" smtClean="0">
                          <a:effectLst/>
                          <a:latin typeface="Comic Sans MS" panose="030F0702030302020204" pitchFamily="66" charset="0"/>
                        </a:rPr>
                        <a:t> Solicita la palabra para para participar y escucha la ideas de sus compañeros</a:t>
                      </a:r>
                      <a:r>
                        <a:rPr lang="es-MX" sz="600" baseline="0" dirty="0" smtClean="0">
                          <a:effectLst/>
                          <a:latin typeface="Comic Sans MS" panose="030F0702030302020204" pitchFamily="66" charset="0"/>
                        </a:rPr>
                        <a:t>.</a:t>
                      </a:r>
                      <a:endParaRPr lang="es-MX" sz="600" dirty="0" smtClean="0">
                        <a:effectLst/>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15385">
                <a:tc>
                  <a:txBody>
                    <a:bodyPr/>
                    <a:lstStyle/>
                    <a:p>
                      <a:pPr algn="ctr"/>
                      <a:r>
                        <a:rPr lang="es-MX" sz="1100" b="1" dirty="0" smtClean="0">
                          <a:latin typeface="KG Miss Kindy Chunky" panose="02000000000000000000" pitchFamily="2" charset="0"/>
                        </a:rPr>
                        <a:t>DESARROLLO</a:t>
                      </a:r>
                      <a:endParaRPr lang="es-MX" sz="1100" b="1"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800" b="1" baseline="0" smtClean="0">
                          <a:latin typeface="Comic Sans MS" panose="030F0702030302020204" pitchFamily="66" charset="0"/>
                        </a:rPr>
                        <a:t>LINEA DEL TIEMPO</a:t>
                      </a:r>
                    </a:p>
                    <a:p>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la línea del tiempo de los movimientos artísticos, comenta acerca del nombre de cada uno, así como de las imágenes, si los reconoce y de dónde.</a:t>
                      </a:r>
                    </a:p>
                    <a:p>
                      <a:r>
                        <a:rPr lang="es-419" sz="700" b="1" baseline="0" smtClean="0">
                          <a:latin typeface="Comic Sans MS" panose="030F0702030302020204" pitchFamily="66" charset="0"/>
                        </a:rPr>
                        <a:t>D.</a:t>
                      </a:r>
                      <a:r>
                        <a:rPr lang="es-419" sz="700" b="0" baseline="0" smtClean="0">
                          <a:latin typeface="Comic Sans MS" panose="030F0702030302020204" pitchFamily="66" charset="0"/>
                        </a:rPr>
                        <a:t>Comparte la información que conoce o ha escuchado de cada uno.</a:t>
                      </a:r>
                    </a:p>
                    <a:p>
                      <a:r>
                        <a:rPr lang="es-419" sz="700" b="0" baseline="0" smtClean="0">
                          <a:latin typeface="Comic Sans MS" panose="030F0702030302020204" pitchFamily="66" charset="0"/>
                        </a:rPr>
                        <a:t>C.Dice lo que se imagina sobre la forma en que trabajaremos cada uno.</a:t>
                      </a:r>
                    </a:p>
                    <a:p>
                      <a:endParaRPr lang="es-419" sz="700" b="1" baseline="0" smtClean="0">
                        <a:latin typeface="Comic Sans MS" panose="030F0702030302020204" pitchFamily="66" charset="0"/>
                      </a:endParaRPr>
                    </a:p>
                    <a:p>
                      <a:r>
                        <a:rPr lang="es-419" sz="800" b="1" baseline="0" smtClean="0">
                          <a:latin typeface="Comic Sans MS" panose="030F0702030302020204" pitchFamily="66" charset="0"/>
                        </a:rPr>
                        <a:t>LAS HUELLAS DEL CULPABLE</a:t>
                      </a:r>
                    </a:p>
                    <a:p>
                      <a:r>
                        <a:rPr lang="es-419" sz="700" b="1" baseline="0" smtClean="0">
                          <a:latin typeface="Comic Sans MS" panose="030F0702030302020204" pitchFamily="66" charset="0"/>
                        </a:rPr>
                        <a:t>I.</a:t>
                      </a:r>
                      <a:r>
                        <a:rPr lang="es-419" sz="700" b="0" baseline="0" smtClean="0">
                          <a:latin typeface="Comic Sans MS" panose="030F0702030302020204" pitchFamily="66" charset="0"/>
                        </a:rPr>
                        <a:t>Escucha con atención el problema que plantea la maestra,propone ideas para resolverlo descubriendo las huella</a:t>
                      </a:r>
                    </a:p>
                    <a:p>
                      <a:r>
                        <a:rPr lang="es-419" sz="700" b="1" baseline="0" smtClean="0">
                          <a:latin typeface="Comic Sans MS" panose="030F0702030302020204" pitchFamily="66" charset="0"/>
                        </a:rPr>
                        <a:t>D.</a:t>
                      </a:r>
                      <a:r>
                        <a:rPr lang="es-419" sz="700" b="0" baseline="0" smtClean="0">
                          <a:latin typeface="Comic Sans MS" panose="030F0702030302020204" pitchFamily="66" charset="0"/>
                        </a:rPr>
                        <a:t>Observa los materiales a trabajar y plantea hipótesis sobre si es posible o no. En equipos, sigue los pasos para ver si funciona. Coloca su huella en una tabla al pizarrón</a:t>
                      </a:r>
                      <a:r>
                        <a:rPr lang="es-419" sz="700" b="1" baseline="0" smtClean="0">
                          <a:latin typeface="Comic Sans MS" panose="030F0702030302020204" pitchFamily="66" charset="0"/>
                        </a:rPr>
                        <a:t>. </a:t>
                      </a:r>
                    </a:p>
                    <a:p>
                      <a:r>
                        <a:rPr lang="es-419" sz="700" b="1" baseline="0" smtClean="0">
                          <a:latin typeface="Comic Sans MS" panose="030F0702030302020204" pitchFamily="66" charset="0"/>
                        </a:rPr>
                        <a:t>C.</a:t>
                      </a:r>
                      <a:r>
                        <a:rPr lang="es-419" sz="700" b="0" baseline="0" smtClean="0">
                          <a:latin typeface="Comic Sans MS" panose="030F0702030302020204" pitchFamily="66" charset="0"/>
                        </a:rPr>
                        <a:t>Recibe las huellas del culpable y las compara con la tabla de huellas del pizarrón para ver a quién pertenecen. Realiza conclusiones.</a:t>
                      </a:r>
                      <a:endParaRPr lang="es-419" sz="700" b="1" baseline="0" smtClean="0">
                        <a:latin typeface="Comic Sans MS" panose="030F0702030302020204" pitchFamily="66" charset="0"/>
                      </a:endParaRPr>
                    </a:p>
                    <a:p>
                      <a:r>
                        <a:rPr lang="es-419" sz="800" b="1" baseline="0" smtClean="0">
                          <a:latin typeface="Comic Sans MS" panose="030F0702030302020204" pitchFamily="66" charset="0"/>
                        </a:rPr>
                        <a:t>TIEMPO DE ESCULPIR</a:t>
                      </a:r>
                    </a:p>
                    <a:p>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las esculturas de ejemplo, comenta para qué cree que fueron hechas. Escucha la explicación de la maestra Dalila.</a:t>
                      </a:r>
                    </a:p>
                    <a:p>
                      <a:r>
                        <a:rPr lang="es-419" sz="700" b="1" baseline="0" smtClean="0">
                          <a:latin typeface="Comic Sans MS" panose="030F0702030302020204" pitchFamily="66" charset="0"/>
                        </a:rPr>
                        <a:t>D.</a:t>
                      </a:r>
                      <a:r>
                        <a:rPr lang="es-419" sz="700" b="0" baseline="0" smtClean="0">
                          <a:latin typeface="Comic Sans MS" panose="030F0702030302020204" pitchFamily="66" charset="0"/>
                        </a:rPr>
                        <a:t>Recibe masa para moldear su cara, al terminar, con un palillo realiza los detalles de la cara, sus rasgos. Coloca su escultura en la mesa de exposiciones junto a la tarjeta que tiene su nombre.</a:t>
                      </a:r>
                    </a:p>
                    <a:p>
                      <a:r>
                        <a:rPr lang="es-419" sz="700" b="1" baseline="0" smtClean="0">
                          <a:latin typeface="Comic Sans MS" panose="030F0702030302020204" pitchFamily="66" charset="0"/>
                        </a:rPr>
                        <a:t>C.</a:t>
                      </a:r>
                      <a:r>
                        <a:rPr lang="es-419" sz="700" b="0" baseline="0" smtClean="0">
                          <a:latin typeface="Comic Sans MS" panose="030F0702030302020204" pitchFamily="66" charset="0"/>
                        </a:rPr>
                        <a:t>Mira las representaciones de sus compañeros, comenta sobre los rasgos que manifiesta su escultura. </a:t>
                      </a:r>
                    </a:p>
                    <a:p>
                      <a:endParaRPr lang="es-419" sz="700" b="1" baseline="0" smtClean="0">
                        <a:latin typeface="Comic Sans MS" panose="030F0702030302020204" pitchFamily="66" charset="0"/>
                      </a:endParaRPr>
                    </a:p>
                    <a:p>
                      <a:r>
                        <a:rPr lang="es-419" sz="800" b="1" baseline="0" smtClean="0">
                          <a:latin typeface="Comic Sans MS" panose="030F0702030302020204" pitchFamily="66" charset="0"/>
                        </a:rPr>
                        <a:t>PINTAPAREDES</a:t>
                      </a:r>
                    </a:p>
                    <a:p>
                      <a:r>
                        <a:rPr lang="es-419" sz="700" b="1" baseline="0" smtClean="0">
                          <a:latin typeface="Comic Sans MS" panose="030F0702030302020204" pitchFamily="66" charset="0"/>
                        </a:rPr>
                        <a:t>I.</a:t>
                      </a:r>
                      <a:r>
                        <a:rPr lang="es-419" sz="700" b="0" baseline="0" smtClean="0">
                          <a:latin typeface="Comic Sans MS" panose="030F0702030302020204" pitchFamily="66" charset="0"/>
                        </a:rPr>
                        <a:t>Expone y escucha una pequeña explicación de algunos compañeros sobre Diego Rivera muralista</a:t>
                      </a:r>
                    </a:p>
                    <a:p>
                      <a:r>
                        <a:rPr lang="es-419" sz="700" b="1" baseline="0" smtClean="0">
                          <a:latin typeface="Comic Sans MS" panose="030F0702030302020204" pitchFamily="66" charset="0"/>
                        </a:rPr>
                        <a:t>D.</a:t>
                      </a:r>
                      <a:r>
                        <a:rPr lang="es-419" sz="700" b="0" baseline="0" smtClean="0">
                          <a:latin typeface="Comic Sans MS" panose="030F0702030302020204" pitchFamily="66" charset="0"/>
                        </a:rPr>
                        <a:t>Observa las obras de Diego Rivera, identifica a Diego Rivera en las distintas pinturas por mesas de trabajo.</a:t>
                      </a:r>
                    </a:p>
                    <a:p>
                      <a:r>
                        <a:rPr lang="es-419" sz="700" b="1" baseline="0" smtClean="0">
                          <a:latin typeface="Comic Sans MS" panose="030F0702030302020204" pitchFamily="66" charset="0"/>
                        </a:rPr>
                        <a:t>C.</a:t>
                      </a:r>
                      <a:r>
                        <a:rPr lang="es-419" sz="700" b="0" baseline="0" smtClean="0">
                          <a:latin typeface="Comic Sans MS" panose="030F0702030302020204" pitchFamily="66" charset="0"/>
                        </a:rPr>
                        <a:t>Platica sobre lo que hace un muralista y explica su pintura favorita y por qué.</a:t>
                      </a:r>
                    </a:p>
                    <a:p>
                      <a:endParaRPr lang="es-419" sz="700" b="1" baseline="0" smtClean="0">
                        <a:latin typeface="Comic Sans MS" panose="030F0702030302020204" pitchFamily="66" charset="0"/>
                      </a:endParaRPr>
                    </a:p>
                    <a:p>
                      <a:r>
                        <a:rPr lang="es-419" sz="800" b="1" baseline="0" smtClean="0">
                          <a:latin typeface="Comic Sans MS" panose="030F0702030302020204" pitchFamily="66" charset="0"/>
                        </a:rPr>
                        <a:t>¡SEAMOS MURALISTAS!</a:t>
                      </a:r>
                    </a:p>
                    <a:p>
                      <a:r>
                        <a:rPr lang="es-419" sz="700" b="1" baseline="0" smtClean="0">
                          <a:latin typeface="Comic Sans MS" panose="030F0702030302020204" pitchFamily="66" charset="0"/>
                        </a:rPr>
                        <a:t>I.</a:t>
                      </a:r>
                      <a:r>
                        <a:rPr lang="es-419" sz="700" b="0" baseline="0" smtClean="0">
                          <a:latin typeface="Comic Sans MS" panose="030F0702030302020204" pitchFamily="66" charset="0"/>
                        </a:rPr>
                        <a:t>Recuerda y platica lo que hace un muralista. Observa el mural sin pintar “Sueño de una tarde dominical en la Alameda Central” Escucha las instrucciones de la educadora</a:t>
                      </a:r>
                    </a:p>
                    <a:p>
                      <a:r>
                        <a:rPr lang="es-419" sz="700" b="1" baseline="0" smtClean="0">
                          <a:latin typeface="Comic Sans MS" panose="030F0702030302020204" pitchFamily="66" charset="0"/>
                        </a:rPr>
                        <a:t>D.</a:t>
                      </a:r>
                      <a:r>
                        <a:rPr lang="es-419" sz="700" b="0" baseline="0" smtClean="0">
                          <a:latin typeface="Comic Sans MS" panose="030F0702030302020204" pitchFamily="66" charset="0"/>
                        </a:rPr>
                        <a:t>Pinta con el grupo el mural de distintos colores.</a:t>
                      </a:r>
                    </a:p>
                    <a:p>
                      <a:r>
                        <a:rPr lang="es-419" sz="700" b="1" baseline="0" smtClean="0">
                          <a:latin typeface="Comic Sans MS" panose="030F0702030302020204" pitchFamily="66" charset="0"/>
                        </a:rPr>
                        <a:t>C.</a:t>
                      </a:r>
                      <a:r>
                        <a:rPr lang="es-419" sz="700" b="0" baseline="0" smtClean="0">
                          <a:latin typeface="Comic Sans MS" panose="030F0702030302020204" pitchFamily="66" charset="0"/>
                        </a:rPr>
                        <a:t>Reflexiona sobre el trabajo de grupo que se realizó para terminar la pintura</a:t>
                      </a: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419" sz="700" b="1" baseline="0" smtClean="0">
                        <a:latin typeface="Comic Sans MS" panose="030F0702030302020204" pitchFamily="66" charset="0"/>
                      </a:endParaRPr>
                    </a:p>
                    <a:p>
                      <a:endParaRPr lang="es-MX" sz="700" b="1"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700" baseline="0" smtClean="0">
                          <a:latin typeface="Comic Sans MS" panose="030F0702030302020204" pitchFamily="66" charset="0"/>
                        </a:rPr>
                        <a:t>Línea del tiempo de los movimientos artístico a abordar</a:t>
                      </a:r>
                    </a:p>
                    <a:p>
                      <a:endParaRPr lang="es-419" sz="700" baseline="0" smtClean="0">
                        <a:latin typeface="Comic Sans MS" panose="030F0702030302020204" pitchFamily="66" charset="0"/>
                      </a:endParaRPr>
                    </a:p>
                    <a:p>
                      <a:endParaRPr lang="es-419" sz="700" baseline="0" smtClean="0">
                        <a:latin typeface="Comic Sans MS" panose="030F0702030302020204" pitchFamily="66" charset="0"/>
                      </a:endParaRPr>
                    </a:p>
                    <a:p>
                      <a:r>
                        <a:rPr lang="es-419" sz="700" baseline="0" smtClean="0">
                          <a:latin typeface="Comic Sans MS" panose="030F0702030302020204" pitchFamily="66" charset="0"/>
                        </a:rPr>
                        <a:t>Cartel con pasos y materiales para obtener las huellas </a:t>
                      </a:r>
                    </a:p>
                    <a:p>
                      <a:r>
                        <a:rPr lang="es-419" sz="700" baseline="0" smtClean="0">
                          <a:latin typeface="Comic Sans MS" panose="030F0702030302020204" pitchFamily="66" charset="0"/>
                        </a:rPr>
                        <a:t>1 vaso de vidrio por cada mesa </a:t>
                      </a:r>
                    </a:p>
                    <a:p>
                      <a:r>
                        <a:rPr lang="es-419" sz="700" baseline="0" smtClean="0">
                          <a:latin typeface="Comic Sans MS" panose="030F0702030302020204" pitchFamily="66" charset="0"/>
                        </a:rPr>
                        <a:t>Pedazos de hoja blanc</a:t>
                      </a:r>
                    </a:p>
                    <a:p>
                      <a:r>
                        <a:rPr lang="es-419" sz="700" baseline="0" smtClean="0">
                          <a:latin typeface="Comic Sans MS" panose="030F0702030302020204" pitchFamily="66" charset="0"/>
                        </a:rPr>
                        <a:t>Cinta </a:t>
                      </a: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r>
                        <a:rPr lang="es-419" sz="700" baseline="0" smtClean="0">
                          <a:latin typeface="Comic Sans MS" panose="030F0702030302020204" pitchFamily="66" charset="0"/>
                        </a:rPr>
                        <a:t>Ejemplos de esculturas </a:t>
                      </a:r>
                    </a:p>
                    <a:p>
                      <a:r>
                        <a:rPr lang="es-419" sz="700" baseline="0" smtClean="0">
                          <a:latin typeface="Comic Sans MS" panose="030F0702030302020204" pitchFamily="66" charset="0"/>
                        </a:rPr>
                        <a:t>Mass</a:t>
                      </a:r>
                    </a:p>
                    <a:p>
                      <a:r>
                        <a:rPr lang="es-419" sz="700" baseline="0" smtClean="0">
                          <a:latin typeface="Comic Sans MS" panose="030F0702030302020204" pitchFamily="66" charset="0"/>
                        </a:rPr>
                        <a:t>Palillos</a:t>
                      </a:r>
                    </a:p>
                    <a:p>
                      <a:r>
                        <a:rPr lang="es-419" sz="700" baseline="0" smtClean="0">
                          <a:latin typeface="Comic Sans MS" panose="030F0702030302020204" pitchFamily="66" charset="0"/>
                        </a:rPr>
                        <a:t>Tarjetas con nombres</a:t>
                      </a: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r>
                        <a:rPr lang="pt-BR" sz="700" baseline="0" smtClean="0">
                          <a:latin typeface="Comic Sans MS" panose="030F0702030302020204" pitchFamily="66" charset="0"/>
                        </a:rPr>
                        <a:t>Imágenes de obras de Diego Rivera</a:t>
                      </a:r>
                    </a:p>
                    <a:p>
                      <a:r>
                        <a:rPr lang="pt-BR" sz="700" baseline="0" smtClean="0">
                          <a:latin typeface="Comic Sans MS" panose="030F0702030302020204" pitchFamily="66" charset="0"/>
                        </a:rPr>
                        <a:t>-Imagen de Diego Rivera</a:t>
                      </a: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r>
                        <a:rPr lang="es-MX" sz="700" baseline="0" smtClean="0">
                          <a:latin typeface="Comic Sans MS" panose="030F0702030302020204" pitchFamily="66" charset="0"/>
                        </a:rPr>
                        <a:t>Mural para pintar en papel estraza</a:t>
                      </a:r>
                    </a:p>
                    <a:p>
                      <a:r>
                        <a:rPr lang="es-MX" sz="700" baseline="0" smtClean="0">
                          <a:latin typeface="Comic Sans MS" panose="030F0702030302020204" pitchFamily="66" charset="0"/>
                        </a:rPr>
                        <a:t>Pinceles</a:t>
                      </a:r>
                    </a:p>
                    <a:p>
                      <a:r>
                        <a:rPr lang="es-MX" sz="700" baseline="0" smtClean="0">
                          <a:latin typeface="Comic Sans MS" panose="030F0702030302020204" pitchFamily="66" charset="0"/>
                        </a:rPr>
                        <a:t>Pinturas</a:t>
                      </a:r>
                    </a:p>
                    <a:p>
                      <a:r>
                        <a:rPr lang="es-MX" sz="700" baseline="0" smtClean="0">
                          <a:latin typeface="Comic Sans MS" panose="030F0702030302020204" pitchFamily="66" charset="0"/>
                        </a:rPr>
                        <a:t>Paletas para pinturas</a:t>
                      </a: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Comic Sans MS" panose="030F0702030302020204" pitchFamily="66" charset="0"/>
                        </a:rPr>
                        <a:t>Lunes</a:t>
                      </a:r>
                      <a:endParaRPr lang="es-MX" sz="900" dirty="0">
                        <a:latin typeface="Comic Sans MS" panose="030F0702030302020204" pitchFamily="66"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419" sz="700" smtClean="0">
                          <a:effectLst/>
                          <a:latin typeface="Comic Sans MS" panose="030F0702030302020204" pitchFamily="66" charset="0"/>
                        </a:rPr>
                        <a:t>LC.Expresa con eficacia sus ideas acerca de diversos temas y atiende lo que se dice en interacciones con otras personas.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smtClean="0">
                          <a:effectLst/>
                          <a:latin typeface="Comic Sans MS" panose="030F0702030302020204" pitchFamily="66" charset="0"/>
                        </a:rPr>
                        <a:t>EXPL.</a:t>
                      </a:r>
                      <a:r>
                        <a:rPr lang="es-419" sz="700" baseline="0" smtClean="0">
                          <a:effectLst/>
                          <a:latin typeface="Comic Sans MS" panose="030F0702030302020204" pitchFamily="66" charset="0"/>
                        </a:rPr>
                        <a:t> </a:t>
                      </a:r>
                      <a:r>
                        <a:rPr lang="es-419" sz="700" smtClean="0">
                          <a:effectLst/>
                          <a:latin typeface="Comic Sans MS" panose="030F0702030302020204" pitchFamily="66" charset="0"/>
                        </a:rPr>
                        <a:t>Experimenta con objetos y materiales para poner a prueba ideas y supuestos.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0" smtClean="0">
                          <a:effectLst/>
                          <a:latin typeface="Comic Sans MS" panose="030F0702030302020204" pitchFamily="66" charset="0"/>
                        </a:rPr>
                        <a:t>A. </a:t>
                      </a:r>
                      <a:r>
                        <a:rPr lang="es-419" sz="700" smtClean="0">
                          <a:effectLst/>
                          <a:latin typeface="Comic Sans MS" panose="030F0702030302020204" pitchFamily="66" charset="0"/>
                        </a:rPr>
                        <a:t>Representa la imagen que tiene de sí mismo y expresa ideas mediante modelado, dibujo y pintura.</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smtClean="0">
                          <a:effectLst/>
                          <a:latin typeface="Comic Sans MS" panose="030F0702030302020204" pitchFamily="66" charset="0"/>
                        </a:rPr>
                        <a:t>LC.Expresa con eficacia sus ideas acerca de diversos temas y atiende lo que se dice en interacciones con otras personas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smtClean="0">
                          <a:effectLst/>
                          <a:latin typeface="Comic Sans MS" panose="030F0702030302020204" pitchFamily="66" charset="0"/>
                        </a:rPr>
                        <a:t>LC.</a:t>
                      </a:r>
                      <a:r>
                        <a:rPr lang="es-419" sz="700" baseline="0" smtClean="0">
                          <a:effectLst/>
                          <a:latin typeface="Comic Sans MS" panose="030F0702030302020204" pitchFamily="66" charset="0"/>
                        </a:rPr>
                        <a:t> </a:t>
                      </a:r>
                      <a:r>
                        <a:rPr lang="es-419" sz="700" smtClean="0">
                          <a:effectLst/>
                          <a:latin typeface="Comic Sans MS" panose="030F0702030302020204" pitchFamily="66" charset="0"/>
                        </a:rPr>
                        <a:t>Conoce y describe obras artísticas, y manifiesta opiniones sobre ellas.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dirty="0" smtClean="0">
                        <a:effectLst/>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2645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327930" y="99587"/>
            <a:ext cx="6202140" cy="8675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812350374"/>
              </p:ext>
            </p:extLst>
          </p:nvPr>
        </p:nvGraphicFramePr>
        <p:xfrm>
          <a:off x="327930" y="163740"/>
          <a:ext cx="6207180" cy="8621795"/>
        </p:xfrm>
        <a:graphic>
          <a:graphicData uri="http://schemas.openxmlformats.org/drawingml/2006/table">
            <a:tbl>
              <a:tblPr firstRow="1" bandRow="1">
                <a:tableStyleId>{5940675A-B579-460E-94D1-54222C63F5DA}</a:tableStyleId>
              </a:tblPr>
              <a:tblGrid>
                <a:gridCol w="541038">
                  <a:extLst>
                    <a:ext uri="{9D8B030D-6E8A-4147-A177-3AD203B41FA5}">
                      <a16:colId xmlns:a16="http://schemas.microsoft.com/office/drawing/2014/main" val="20000"/>
                    </a:ext>
                  </a:extLst>
                </a:gridCol>
                <a:gridCol w="2960952">
                  <a:extLst>
                    <a:ext uri="{9D8B030D-6E8A-4147-A177-3AD203B41FA5}">
                      <a16:colId xmlns:a16="http://schemas.microsoft.com/office/drawing/2014/main" val="20001"/>
                    </a:ext>
                  </a:extLst>
                </a:gridCol>
                <a:gridCol w="895172">
                  <a:extLst>
                    <a:ext uri="{9D8B030D-6E8A-4147-A177-3AD203B41FA5}">
                      <a16:colId xmlns:a16="http://schemas.microsoft.com/office/drawing/2014/main" val="20002"/>
                    </a:ext>
                  </a:extLst>
                </a:gridCol>
                <a:gridCol w="472179">
                  <a:extLst>
                    <a:ext uri="{9D8B030D-6E8A-4147-A177-3AD203B41FA5}">
                      <a16:colId xmlns:a16="http://schemas.microsoft.com/office/drawing/2014/main" val="20003"/>
                    </a:ext>
                  </a:extLst>
                </a:gridCol>
                <a:gridCol w="1337839">
                  <a:extLst>
                    <a:ext uri="{9D8B030D-6E8A-4147-A177-3AD203B41FA5}">
                      <a16:colId xmlns:a16="http://schemas.microsoft.com/office/drawing/2014/main" val="20004"/>
                    </a:ext>
                  </a:extLst>
                </a:gridCol>
              </a:tblGrid>
              <a:tr h="477253">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Comic Sans MS" panose="030F0702030302020204" pitchFamily="66" charset="0"/>
                        </a:rPr>
                        <a:t>Actividades, organización y consignas</a:t>
                      </a:r>
                      <a:endParaRPr lang="es-MX" sz="700" dirty="0">
                        <a:solidFill>
                          <a:schemeClr val="bg1"/>
                        </a:solidFill>
                        <a:latin typeface="Comic Sans MS" panose="030F0702030302020204" pitchFamily="66"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Comic Sans MS" panose="030F0702030302020204" pitchFamily="66" charset="0"/>
                        </a:rPr>
                        <a:t>Recursos</a:t>
                      </a:r>
                      <a:endParaRPr lang="es-MX" sz="700" dirty="0">
                        <a:solidFill>
                          <a:schemeClr val="bg1"/>
                        </a:solidFill>
                        <a:latin typeface="Comic Sans MS" panose="030F0702030302020204" pitchFamily="66"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Comic Sans MS" panose="030F0702030302020204" pitchFamily="66" charset="0"/>
                        </a:rPr>
                        <a:t>Día</a:t>
                      </a:r>
                      <a:endParaRPr lang="es-MX" sz="700" dirty="0">
                        <a:solidFill>
                          <a:schemeClr val="bg1"/>
                        </a:solidFill>
                        <a:latin typeface="Comic Sans MS" panose="030F0702030302020204" pitchFamily="66"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Comic Sans MS" panose="030F0702030302020204" pitchFamily="66" charset="0"/>
                        </a:rPr>
                        <a:t>Aprendizaje esperado</a:t>
                      </a:r>
                      <a:endParaRPr lang="es-MX" sz="700" dirty="0">
                        <a:solidFill>
                          <a:schemeClr val="bg1"/>
                        </a:solidFill>
                        <a:latin typeface="Comic Sans MS" panose="030F0702030302020204" pitchFamily="66"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extLst>
                  <a:ext uri="{0D108BD9-81ED-4DB2-BD59-A6C34878D82A}">
                    <a16:rowId xmlns:a16="http://schemas.microsoft.com/office/drawing/2014/main" val="10000"/>
                  </a:ext>
                </a:extLst>
              </a:tr>
              <a:tr h="4578382">
                <a:tc rowSpan="2">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419" sz="800" b="1" baseline="0" smtClean="0">
                          <a:latin typeface="Comic Sans MS" panose="030F0702030302020204" pitchFamily="66" charset="0"/>
                        </a:rPr>
                        <a:t>DESCUBRIENDO EL NOMBRE</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Recuerda la manera de trabajo con los geoplanos en la jornada de práctica pasada, recibe uno de éstos, ligas y por equipos, tarjetas con las letras a formar. </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Forma la letra que muestre la tarjeta, cada integrante debe formar una diferente.</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Colocan los geoplanos en el orden en que la maestra  pone las imágenes del pizarrón, descubren la palabra que corresponde al tema de hoy.</a:t>
                      </a:r>
                    </a:p>
                    <a:p>
                      <a:pPr marL="0" indent="0">
                        <a:buFont typeface="Arial" panose="020B0604020202020204" pitchFamily="34" charset="0"/>
                        <a:buNone/>
                      </a:pPr>
                      <a:r>
                        <a:rPr lang="es-419" sz="800" b="1" baseline="0" smtClean="0">
                          <a:latin typeface="Comic Sans MS" panose="030F0702030302020204" pitchFamily="66" charset="0"/>
                        </a:rPr>
                        <a:t>RESOLVIENDO DUDAS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Ve el video “Viaje por el tiempo”, expresa qué conoce acerca del personaje, si reconocen esas pinturas o conocen el nombre de alguna.</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Dicta a la maestra Dalila lo que le gustaría saber acerca del personaje. Por turnos, realizan una entrevista con las preguntas escritas con anterioridad a la maestra Dalila que será “Leonardo da Vinci”.</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Concluye sobre los datos del pintor adquiridos, dice qué le pareció la entrevista.</a:t>
                      </a:r>
                    </a:p>
                    <a:p>
                      <a:pPr marL="0" indent="0">
                        <a:buFont typeface="Arial" panose="020B0604020202020204" pitchFamily="34" charset="0"/>
                        <a:buNone/>
                      </a:pPr>
                      <a:r>
                        <a:rPr lang="es-419" sz="800" b="1" baseline="0" smtClean="0">
                          <a:latin typeface="Comic Sans MS" panose="030F0702030302020204" pitchFamily="66" charset="0"/>
                        </a:rPr>
                        <a:t>RECORRIDO DE OBRAS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Recuerda el comportamiento que se debe tener en los museos, pasa al salón de usos múltiples y hace el recorrido conociendo las distintas pinturas de Leonardo, escuchando con atención a la maestra Dalila.</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Sentados al centro del salón, describe cada pintura, (qué elementos encuentra, cómo es, qué colores usa, entre otros), luego elige una y da su opinión sobre ella.</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Concluye sobre las pinturas de este pintor, de manera general</a:t>
                      </a:r>
                    </a:p>
                    <a:p>
                      <a:pPr marL="0" indent="0">
                        <a:buFont typeface="Arial" panose="020B0604020202020204" pitchFamily="34" charset="0"/>
                        <a:buNone/>
                      </a:pPr>
                      <a:r>
                        <a:rPr lang="es-419" sz="800" b="1" baseline="0" smtClean="0">
                          <a:latin typeface="Comic Sans MS" panose="030F0702030302020204" pitchFamily="66" charset="0"/>
                        </a:rPr>
                        <a:t>TODOS UNIDOS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un video donde se ponen de acuerdo los involucrados para dar solución a un problema, comenta qué tuvieron que hacer para lograr su objetivo.</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Forma equipos de 5 integrantes</a:t>
                      </a:r>
                    </a:p>
                    <a:p>
                      <a:pPr marL="0" indent="0">
                        <a:buFont typeface="Arial" panose="020B0604020202020204" pitchFamily="34" charset="0"/>
                        <a:buNone/>
                      </a:pPr>
                      <a:r>
                        <a:rPr lang="es-419" sz="700" b="0" baseline="0" smtClean="0">
                          <a:latin typeface="Comic Sans MS" panose="030F0702030302020204" pitchFamily="66" charset="0"/>
                        </a:rPr>
                        <a:t>Cada equipo se coloca los “zapatos de la unión” donde debe ir el pie derecho de un alumno con el pie izquierdo de otro niño, hasta que todo el equipo esté unido </a:t>
                      </a:r>
                    </a:p>
                    <a:p>
                      <a:pPr marL="0" indent="0">
                        <a:buFont typeface="Arial" panose="020B0604020202020204" pitchFamily="34" charset="0"/>
                        <a:buNone/>
                      </a:pPr>
                      <a:r>
                        <a:rPr lang="es-419" sz="700" b="0" baseline="0" smtClean="0">
                          <a:latin typeface="Comic Sans MS" panose="030F0702030302020204" pitchFamily="66" charset="0"/>
                        </a:rPr>
                        <a:t>Observa el recorrido a realizar y dialogar sobre cómo lo lograran </a:t>
                      </a:r>
                    </a:p>
                    <a:p>
                      <a:pPr marL="0" indent="0">
                        <a:buFont typeface="Arial" panose="020B0604020202020204" pitchFamily="34" charset="0"/>
                        <a:buNone/>
                      </a:pPr>
                      <a:r>
                        <a:rPr lang="es-419" sz="700" b="0" baseline="0" smtClean="0">
                          <a:latin typeface="Comic Sans MS" panose="030F0702030302020204" pitchFamily="66" charset="0"/>
                        </a:rPr>
                        <a:t>Pasan 2 equipos, ejecutar las acciones acordadas en conjunto</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Comparte sobre sus estrategias como equipo, qué les funcionó a los demás equipos y por qué. Reflexiona sobre la importancia de tomar acuerdos.</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700" baseline="0" smtClean="0">
                          <a:latin typeface="Comic Sans MS" panose="030F0702030302020204" pitchFamily="66" charset="0"/>
                        </a:rPr>
                        <a:t>Imágenes de geoplanos con letras de la palabra a formar Tarjetas con las letras a forma</a:t>
                      </a:r>
                    </a:p>
                    <a:p>
                      <a:r>
                        <a:rPr lang="es-419" sz="700" baseline="0" smtClean="0">
                          <a:latin typeface="Comic Sans MS" panose="030F0702030302020204" pitchFamily="66" charset="0"/>
                        </a:rPr>
                        <a:t>Geoplanos</a:t>
                      </a:r>
                    </a:p>
                    <a:p>
                      <a:r>
                        <a:rPr lang="es-419" sz="700" baseline="0" smtClean="0">
                          <a:latin typeface="Comic Sans MS" panose="030F0702030302020204" pitchFamily="66" charset="0"/>
                        </a:rPr>
                        <a:t>Ligas </a:t>
                      </a:r>
                    </a:p>
                    <a:p>
                      <a:endParaRPr lang="es-419" sz="700" baseline="0" smtClean="0">
                        <a:latin typeface="Comic Sans MS" panose="030F0702030302020204" pitchFamily="66" charset="0"/>
                      </a:endParaRPr>
                    </a:p>
                    <a:p>
                      <a:r>
                        <a:rPr lang="es-419" sz="700" baseline="0" smtClean="0">
                          <a:latin typeface="Comic Sans MS" panose="030F0702030302020204" pitchFamily="66" charset="0"/>
                        </a:rPr>
                        <a:t>Video “Viaje por el tiempo</a:t>
                      </a:r>
                    </a:p>
                    <a:p>
                      <a:r>
                        <a:rPr lang="es-419" sz="700" baseline="0" smtClean="0">
                          <a:latin typeface="Comic Sans MS" panose="030F0702030302020204" pitchFamily="66" charset="0"/>
                        </a:rPr>
                        <a:t>Vestuario y utilería para ser Leonardo da Vinci </a:t>
                      </a:r>
                    </a:p>
                    <a:p>
                      <a:r>
                        <a:rPr lang="es-419" sz="700" baseline="0" smtClean="0">
                          <a:latin typeface="Comic Sans MS" panose="030F0702030302020204" pitchFamily="66" charset="0"/>
                        </a:rPr>
                        <a:t>Micrófono de juguete </a:t>
                      </a:r>
                    </a:p>
                    <a:p>
                      <a:r>
                        <a:rPr lang="es-419" sz="700" baseline="0" smtClean="0">
                          <a:latin typeface="Comic Sans MS" panose="030F0702030302020204" pitchFamily="66" charset="0"/>
                        </a:rPr>
                        <a:t>Cartel en blanco</a:t>
                      </a:r>
                    </a:p>
                    <a:p>
                      <a:r>
                        <a:rPr lang="es-419" sz="700" baseline="0" smtClean="0">
                          <a:latin typeface="Comic Sans MS" panose="030F0702030302020204" pitchFamily="66" charset="0"/>
                        </a:rPr>
                        <a:t>Marcadores</a:t>
                      </a:r>
                    </a:p>
                    <a:p>
                      <a:r>
                        <a:rPr lang="es-419" sz="700" baseline="0" smtClean="0">
                          <a:latin typeface="Comic Sans MS" panose="030F0702030302020204" pitchFamily="66" charset="0"/>
                        </a:rPr>
                        <a:t>Cinta </a:t>
                      </a:r>
                    </a:p>
                    <a:p>
                      <a:endParaRPr lang="es-419" sz="700" baseline="0" smtClean="0">
                        <a:latin typeface="Comic Sans MS" panose="030F0702030302020204" pitchFamily="66" charset="0"/>
                      </a:endParaRPr>
                    </a:p>
                    <a:p>
                      <a:endParaRPr lang="es-419" sz="700" baseline="0" smtClean="0">
                        <a:latin typeface="Comic Sans MS" panose="030F0702030302020204" pitchFamily="66" charset="0"/>
                      </a:endParaRPr>
                    </a:p>
                    <a:p>
                      <a:r>
                        <a:rPr lang="es-419" sz="700" baseline="0" smtClean="0">
                          <a:latin typeface="Comic Sans MS" panose="030F0702030302020204" pitchFamily="66" charset="0"/>
                        </a:rPr>
                        <a:t>	Obras de Leonardo da Vinci con cartel que indique nombre y fecha de creación</a:t>
                      </a:r>
                      <a:endParaRPr lang="es-MX" sz="700" baseline="0" dirty="0" smtClean="0">
                        <a:latin typeface="Comic Sans MS" panose="030F0702030302020204" pitchFamily="66" charset="0"/>
                      </a:endParaRPr>
                    </a:p>
                    <a:p>
                      <a:endParaRPr lang="es-MX" sz="700" baseline="0" dirty="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r>
                        <a:rPr lang="es-419" sz="700" baseline="0" smtClean="0">
                          <a:latin typeface="Comic Sans MS" panose="030F0702030302020204" pitchFamily="66" charset="0"/>
                        </a:rPr>
                        <a:t>	Zapatos de peyon </a:t>
                      </a:r>
                    </a:p>
                    <a:p>
                      <a:r>
                        <a:rPr lang="es-419" sz="700" baseline="0" smtClean="0">
                          <a:latin typeface="Comic Sans MS" panose="030F0702030302020204" pitchFamily="66" charset="0"/>
                        </a:rPr>
                        <a:t>Video trabajo en equipo </a:t>
                      </a:r>
                    </a:p>
                    <a:p>
                      <a:r>
                        <a:rPr lang="es-419" sz="700" baseline="0" smtClean="0">
                          <a:latin typeface="Comic Sans MS" panose="030F0702030302020204" pitchFamily="66" charset="0"/>
                        </a:rPr>
                        <a:t>Imágenes de los 3 conflictos del video </a:t>
                      </a:r>
                    </a:p>
                    <a:p>
                      <a:endParaRPr lang="es-MX" sz="700" baseline="0" dirty="0" smtClean="0">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Comic Sans MS" panose="030F0702030302020204" pitchFamily="66" charset="0"/>
                        </a:rPr>
                        <a:t>Martes</a:t>
                      </a:r>
                      <a:endParaRPr lang="es-MX" sz="900" dirty="0">
                        <a:latin typeface="Comic Sans MS" panose="030F0702030302020204" pitchFamily="66"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PM. Reproduce modelos con formas, figuras y cuerpos geométricos</a:t>
                      </a: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LC. Expresa con eficacia sus ideas acerca de diversos temas y atiende lo que se dice en interacciones con otras personas.</a:t>
                      </a: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dirty="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A. Conoce y describe obras artísticas, y manifiesta opiniones sobre ellas.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EDS. Dialoga para solucionar conflictos y ponerse de acuerdo para realizar actividades en equipo.</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LC. Construye colectivamente narraciones con la expresión de las ideas que quiere comunicar por escrito y que dicta a la educadora.</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PM. Reproduce modelos con formas, figuras y cuerpos geométricos.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LC. Solicita la palabra para participar y escucha las ideas de sus compañeros.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EXPL. Experimenta con objetos y materiales para poner a prueba ideas y supuestos.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40768">
                <a:tc vMerge="1">
                  <a:txBody>
                    <a:bodyPr/>
                    <a:lstStyle/>
                    <a:p>
                      <a:pPr algn="ct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419" sz="800" b="1" baseline="0" smtClean="0">
                          <a:latin typeface="Comic Sans MS" panose="030F0702030302020204" pitchFamily="66" charset="0"/>
                        </a:rPr>
                        <a:t>CONTANDO UNA HISTORIA</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De las pinturas observadas en actividades anteriores, seleccionan colectivamente las que pueden servir para crear una </a:t>
                      </a:r>
                      <a:r>
                        <a:rPr lang="es-419" sz="700" b="1" baseline="0" smtClean="0">
                          <a:latin typeface="Comic Sans MS" panose="030F0702030302020204" pitchFamily="66" charset="0"/>
                        </a:rPr>
                        <a:t>historia.</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Propone ideas sobre lo que acontece en las imágenes, de acuerdo al orden en que fueron colocadas. Crea colectivamente una historia relacionando dichas ideas entre una imagen y otra, la dicta a la maestra Dalila.</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Escucha la narración creada en conjunto, dialoga acerca de ella.</a:t>
                      </a:r>
                    </a:p>
                    <a:p>
                      <a:pPr marL="0" indent="0">
                        <a:buFont typeface="Arial" panose="020B0604020202020204" pitchFamily="34" charset="0"/>
                        <a:buNone/>
                      </a:pPr>
                      <a:r>
                        <a:rPr lang="es-419" sz="800" b="1" baseline="0" smtClean="0">
                          <a:latin typeface="Comic Sans MS" panose="030F0702030302020204" pitchFamily="66" charset="0"/>
                        </a:rPr>
                        <a:t>SELLOS GEOMÉTRICOS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pinturas que cumplen con las características del cubismo, habla acerca de las formas que se usan.</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Recibe sellos con formas geométricas, una hoja de máquina y pintura. Elige una de las pinturas al frente y la reproduce.</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Expone al grupo su creación, explicando por qué la eligió y compartiendo si le fue difícil o fácil realizar su elección, parándose debajo de la pintura que eligió para reproducir.</a:t>
                      </a:r>
                    </a:p>
                    <a:p>
                      <a:pPr marL="0" indent="0">
                        <a:buFont typeface="Arial" panose="020B0604020202020204" pitchFamily="34" charset="0"/>
                        <a:buNone/>
                      </a:pPr>
                      <a:r>
                        <a:rPr lang="es-419" sz="800" b="1" baseline="0" smtClean="0">
                          <a:latin typeface="Comic Sans MS" panose="030F0702030302020204" pitchFamily="66" charset="0"/>
                        </a:rPr>
                        <a:t>GLOBOS PREGUNTONES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Escuchar indicaciones de la dinámica.</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Lanza un dardo a uno de los globos, si lo revienta, responde la pregunta que trae dentro.</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Reflexionar sobre las ideas compartidas.</a:t>
                      </a:r>
                    </a:p>
                    <a:p>
                      <a:pPr marL="0" indent="0">
                        <a:buFont typeface="Arial" panose="020B0604020202020204" pitchFamily="34" charset="0"/>
                        <a:buNone/>
                      </a:pPr>
                      <a:r>
                        <a:rPr lang="es-419" sz="800" b="1" smtClean="0">
                          <a:latin typeface="Comic Sans MS" panose="030F0702030302020204" pitchFamily="66" charset="0"/>
                        </a:rPr>
                        <a:t>PUNTITOS POR TODOS LADOS</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las imágenes hechas con puntillismo, explica lo que observa. Contesta a las preguntas “¿Cómo está hecho el dibujo?” “¿Qué creen que usaron para hacerlo?”</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Escucha las instrucciones de la educadora. Recibe un dibujo, un cotonete y pintura para realizar un trabajo de puntillismo de manera individual.</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Platica como le pareció la actividad, expone su dibujo con sus compañeros.</a:t>
                      </a:r>
                    </a:p>
                    <a:p>
                      <a:pPr marL="0" indent="0">
                        <a:buFont typeface="Arial" panose="020B0604020202020204" pitchFamily="34" charset="0"/>
                        <a:buNone/>
                      </a:pPr>
                      <a:endParaRPr lang="es-419" sz="700" b="0"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700" baseline="0" smtClean="0">
                          <a:latin typeface="Comic Sans MS" panose="030F0702030302020204" pitchFamily="66" charset="0"/>
                        </a:rPr>
                        <a:t>Pinturas más representativas del renacimiento</a:t>
                      </a:r>
                      <a:endParaRPr lang="es-MX" sz="700" baseline="0" dirty="0" smtClean="0">
                        <a:latin typeface="Comic Sans MS" panose="030F0702030302020204" pitchFamily="66" charset="0"/>
                      </a:endParaRPr>
                    </a:p>
                    <a:p>
                      <a:endParaRPr lang="es-MX" sz="700" baseline="0" dirty="0" smtClean="0">
                        <a:latin typeface="Comic Sans MS" panose="030F0702030302020204" pitchFamily="66" charset="0"/>
                      </a:endParaRPr>
                    </a:p>
                    <a:p>
                      <a:endParaRPr lang="es-MX" sz="700" baseline="0" dirty="0" smtClean="0">
                        <a:latin typeface="Comic Sans MS" panose="030F0702030302020204" pitchFamily="66" charset="0"/>
                      </a:endParaRPr>
                    </a:p>
                    <a:p>
                      <a:endParaRPr lang="es-MX" sz="700" baseline="0" dirty="0" smtClean="0">
                        <a:latin typeface="Comic Sans MS" panose="030F0702030302020204" pitchFamily="66" charset="0"/>
                      </a:endParaRPr>
                    </a:p>
                    <a:p>
                      <a:endParaRPr lang="es-MX" sz="700" baseline="0" smtClean="0">
                        <a:latin typeface="Comic Sans MS" panose="030F0702030302020204" pitchFamily="66" charset="0"/>
                      </a:endParaRPr>
                    </a:p>
                    <a:p>
                      <a:endParaRPr lang="es-MX" sz="700" baseline="0" smtClean="0">
                        <a:latin typeface="Comic Sans MS" panose="030F0702030302020204" pitchFamily="66" charset="0"/>
                      </a:endParaRPr>
                    </a:p>
                    <a:p>
                      <a:r>
                        <a:rPr lang="es-419" sz="700" baseline="0" smtClean="0">
                          <a:latin typeface="Comic Sans MS" panose="030F0702030302020204" pitchFamily="66" charset="0"/>
                        </a:rPr>
                        <a:t>	Pinturas del cubismo</a:t>
                      </a:r>
                    </a:p>
                    <a:p>
                      <a:r>
                        <a:rPr lang="es-419" sz="700" baseline="0" smtClean="0">
                          <a:latin typeface="Comic Sans MS" panose="030F0702030302020204" pitchFamily="66" charset="0"/>
                        </a:rPr>
                        <a:t>Sellos con formas geométricas</a:t>
                      </a:r>
                    </a:p>
                    <a:p>
                      <a:r>
                        <a:rPr lang="es-419" sz="700" baseline="0" smtClean="0">
                          <a:latin typeface="Comic Sans MS" panose="030F0702030302020204" pitchFamily="66" charset="0"/>
                        </a:rPr>
                        <a:t>Hoja de máquin</a:t>
                      </a:r>
                    </a:p>
                    <a:p>
                      <a:r>
                        <a:rPr lang="es-419" sz="700" baseline="0" smtClean="0">
                          <a:latin typeface="Comic Sans MS" panose="030F0702030302020204" pitchFamily="66" charset="0"/>
                        </a:rPr>
                        <a:t>Pintura </a:t>
                      </a:r>
                    </a:p>
                    <a:p>
                      <a:r>
                        <a:rPr lang="es-MX" sz="700" baseline="0" smtClean="0">
                          <a:latin typeface="Comic Sans MS" panose="030F0702030302020204" pitchFamily="66" charset="0"/>
                        </a:rPr>
                        <a:t>	Globos</a:t>
                      </a:r>
                    </a:p>
                    <a:p>
                      <a:r>
                        <a:rPr lang="es-MX" sz="700" baseline="0" smtClean="0">
                          <a:latin typeface="Comic Sans MS" panose="030F0702030302020204" pitchFamily="66" charset="0"/>
                        </a:rPr>
                        <a:t>Preguntas</a:t>
                      </a:r>
                    </a:p>
                    <a:p>
                      <a:r>
                        <a:rPr lang="es-MX" sz="700" baseline="0" smtClean="0">
                          <a:latin typeface="Comic Sans MS" panose="030F0702030302020204" pitchFamily="66" charset="0"/>
                        </a:rPr>
                        <a:t>Dardo</a:t>
                      </a:r>
                    </a:p>
                    <a:p>
                      <a:r>
                        <a:rPr lang="es-MX" sz="700" baseline="0" smtClean="0">
                          <a:latin typeface="Comic Sans MS" panose="030F0702030302020204" pitchFamily="66" charset="0"/>
                        </a:rPr>
                        <a:t>Cinta</a:t>
                      </a:r>
                    </a:p>
                    <a:p>
                      <a:endParaRPr lang="es-MX" sz="700" baseline="0" smtClean="0">
                        <a:latin typeface="Comic Sans MS" panose="030F0702030302020204" pitchFamily="66" charset="0"/>
                      </a:endParaRPr>
                    </a:p>
                    <a:p>
                      <a:r>
                        <a:rPr lang="es-419" sz="700" baseline="0" smtClean="0">
                          <a:latin typeface="Comic Sans MS" panose="030F0702030302020204" pitchFamily="66" charset="0"/>
                        </a:rPr>
                        <a:t>Imágenes de puntillismo en tabloide </a:t>
                      </a:r>
                    </a:p>
                    <a:p>
                      <a:r>
                        <a:rPr lang="es-419" sz="700" baseline="0" smtClean="0">
                          <a:latin typeface="Comic Sans MS" panose="030F0702030302020204" pitchFamily="66" charset="0"/>
                        </a:rPr>
                        <a:t>-Dibujos copias</a:t>
                      </a:r>
                    </a:p>
                    <a:p>
                      <a:r>
                        <a:rPr lang="es-419" sz="700" baseline="0" smtClean="0">
                          <a:latin typeface="Comic Sans MS" panose="030F0702030302020204" pitchFamily="66" charset="0"/>
                        </a:rPr>
                        <a:t>-Cotonetes</a:t>
                      </a:r>
                    </a:p>
                    <a:p>
                      <a:r>
                        <a:rPr lang="es-419" sz="700" baseline="0" smtClean="0">
                          <a:latin typeface="Comic Sans MS" panose="030F0702030302020204" pitchFamily="66" charset="0"/>
                        </a:rPr>
                        <a:t>-Pintura</a:t>
                      </a:r>
                    </a:p>
                    <a:p>
                      <a:r>
                        <a:rPr lang="es-419" sz="700" baseline="0" smtClean="0">
                          <a:latin typeface="Comic Sans MS" panose="030F0702030302020204" pitchFamily="66" charset="0"/>
                        </a:rPr>
                        <a:t>-Recipiente para pintura</a:t>
                      </a:r>
                    </a:p>
                    <a:p>
                      <a:endParaRPr lang="es-MX" sz="700"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Comic Sans MS" panose="030F0702030302020204" pitchFamily="66" charset="0"/>
                        </a:rPr>
                        <a:t>Miércoles</a:t>
                      </a:r>
                      <a:endParaRPr lang="es-MX" sz="900" dirty="0">
                        <a:latin typeface="Comic Sans MS" panose="030F0702030302020204" pitchFamily="66"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588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359923" y="-1"/>
            <a:ext cx="6151876" cy="900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444671598"/>
              </p:ext>
            </p:extLst>
          </p:nvPr>
        </p:nvGraphicFramePr>
        <p:xfrm>
          <a:off x="359923" y="0"/>
          <a:ext cx="6233797" cy="9057114"/>
        </p:xfrm>
        <a:graphic>
          <a:graphicData uri="http://schemas.openxmlformats.org/drawingml/2006/table">
            <a:tbl>
              <a:tblPr firstRow="1" bandRow="1">
                <a:tableStyleId>{5940675A-B579-460E-94D1-54222C63F5DA}</a:tableStyleId>
              </a:tblPr>
              <a:tblGrid>
                <a:gridCol w="543359">
                  <a:extLst>
                    <a:ext uri="{9D8B030D-6E8A-4147-A177-3AD203B41FA5}">
                      <a16:colId xmlns:a16="http://schemas.microsoft.com/office/drawing/2014/main" val="20000"/>
                    </a:ext>
                  </a:extLst>
                </a:gridCol>
                <a:gridCol w="3474653">
                  <a:extLst>
                    <a:ext uri="{9D8B030D-6E8A-4147-A177-3AD203B41FA5}">
                      <a16:colId xmlns:a16="http://schemas.microsoft.com/office/drawing/2014/main" val="20001"/>
                    </a:ext>
                  </a:extLst>
                </a:gridCol>
                <a:gridCol w="746037">
                  <a:extLst>
                    <a:ext uri="{9D8B030D-6E8A-4147-A177-3AD203B41FA5}">
                      <a16:colId xmlns:a16="http://schemas.microsoft.com/office/drawing/2014/main" val="20002"/>
                    </a:ext>
                  </a:extLst>
                </a:gridCol>
                <a:gridCol w="377863">
                  <a:extLst>
                    <a:ext uri="{9D8B030D-6E8A-4147-A177-3AD203B41FA5}">
                      <a16:colId xmlns:a16="http://schemas.microsoft.com/office/drawing/2014/main" val="20003"/>
                    </a:ext>
                  </a:extLst>
                </a:gridCol>
                <a:gridCol w="1091885">
                  <a:extLst>
                    <a:ext uri="{9D8B030D-6E8A-4147-A177-3AD203B41FA5}">
                      <a16:colId xmlns:a16="http://schemas.microsoft.com/office/drawing/2014/main" val="20004"/>
                    </a:ext>
                  </a:extLst>
                </a:gridCol>
              </a:tblGrid>
              <a:tr h="472399">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extLst>
                  <a:ext uri="{0D108BD9-81ED-4DB2-BD59-A6C34878D82A}">
                    <a16:rowId xmlns:a16="http://schemas.microsoft.com/office/drawing/2014/main" val="10000"/>
                  </a:ext>
                </a:extLst>
              </a:tr>
              <a:tr h="2342073">
                <a:tc>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indent="0">
                        <a:buFont typeface="Arial" panose="020B0604020202020204" pitchFamily="34" charset="0"/>
                        <a:buNone/>
                      </a:pPr>
                      <a:r>
                        <a:rPr lang="es-419" sz="800" b="1" baseline="0" smtClean="0">
                          <a:latin typeface="Comic Sans MS" panose="030F0702030302020204" pitchFamily="66" charset="0"/>
                        </a:rPr>
                        <a:t>SIGAMOS EN MOVIMIENTO</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Sale al patio, realiza un calentamiento céfalo-caudal y escuchar las reglas del juego.</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Forma equipos de 6 integrantes que se acomodan en fila, deberán aventar un zapato hacia los aros, sin usar las manos, entre más lejos más puntaje obtiene el equipo, al haber lanzado sus dos zapatos se hace el conteo de puntos. </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Realizar los estiramientos necesarios, pasar al salón.</a:t>
                      </a:r>
                    </a:p>
                    <a:p>
                      <a:pPr marL="0" indent="0">
                        <a:buFont typeface="Arial" panose="020B0604020202020204" pitchFamily="34" charset="0"/>
                        <a:buNone/>
                      </a:pPr>
                      <a:r>
                        <a:rPr lang="es-419" sz="800" b="1" baseline="0" smtClean="0">
                          <a:latin typeface="Comic Sans MS" panose="030F0702030302020204" pitchFamily="66" charset="0"/>
                        </a:rPr>
                        <a:t>GALERÍA DE EXPRESIONISMO</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Comenta lo que conoce sobre las pinturas, en dónde las podemos encontrar, cómo sabemos quién las realizó.</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Observa fotografías de pinturas del movimiento, menciona lo que observa y describe lo que le hace sentir.</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Platica sobre lo que cree que esa pintura comunica y qué le gustaría a él/ella comunicar por medio de una pintura.</a:t>
                      </a:r>
                    </a:p>
                    <a:p>
                      <a:pPr marL="0" indent="0">
                        <a:buFont typeface="Arial" panose="020B0604020202020204" pitchFamily="34" charset="0"/>
                        <a:buNone/>
                      </a:pPr>
                      <a:r>
                        <a:rPr lang="es-419" sz="800" b="1" baseline="0" smtClean="0">
                          <a:latin typeface="Comic Sans MS" panose="030F0702030302020204" pitchFamily="66" charset="0"/>
                        </a:rPr>
                        <a:t>TALLER: TINTA SOPLADA</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y menciona los materiales y pasos a realizar. Escucha una explicación de la maestra Dalila mientras mira un ejemplo de cómo quedará para que le quede una idea más clara.</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Prestar atención a las indicaciones y reglas del taller, seguir los pasos del cartel.</a:t>
                      </a:r>
                    </a:p>
                    <a:p>
                      <a:pPr marL="0" indent="0">
                        <a:buFont typeface="Arial" panose="020B0604020202020204" pitchFamily="34" charset="0"/>
                        <a:buNone/>
                      </a:pPr>
                      <a:r>
                        <a:rPr lang="es-419" sz="700" b="0" baseline="0" smtClean="0">
                          <a:latin typeface="Comic Sans MS" panose="030F0702030302020204" pitchFamily="66" charset="0"/>
                        </a:rPr>
                        <a:t>Paso 1 Con el pincel, poner una gota de pintura sobre la hoja </a:t>
                      </a:r>
                    </a:p>
                    <a:p>
                      <a:pPr marL="0" indent="0">
                        <a:buFont typeface="Arial" panose="020B0604020202020204" pitchFamily="34" charset="0"/>
                        <a:buNone/>
                      </a:pPr>
                      <a:r>
                        <a:rPr lang="es-419" sz="700" b="0" baseline="0" smtClean="0">
                          <a:latin typeface="Comic Sans MS" panose="030F0702030302020204" pitchFamily="66" charset="0"/>
                        </a:rPr>
                        <a:t>Paso 2 Con el pincel, poner una gota de agua sobre la gota de pintura </a:t>
                      </a:r>
                    </a:p>
                    <a:p>
                      <a:pPr marL="0" indent="0">
                        <a:buFont typeface="Arial" panose="020B0604020202020204" pitchFamily="34" charset="0"/>
                        <a:buNone/>
                      </a:pPr>
                      <a:r>
                        <a:rPr lang="es-419" sz="700" b="0" baseline="0" smtClean="0">
                          <a:latin typeface="Comic Sans MS" panose="030F0702030302020204" pitchFamily="66" charset="0"/>
                        </a:rPr>
                        <a:t>Paso 3 Tomar el popote y soplar la pintura en distintas direcciones</a:t>
                      </a:r>
                    </a:p>
                    <a:p>
                      <a:pPr marL="0" indent="0">
                        <a:buFont typeface="Arial" panose="020B0604020202020204" pitchFamily="34" charset="0"/>
                        <a:buNone/>
                      </a:pPr>
                      <a:r>
                        <a:rPr lang="es-419" sz="700" b="0" baseline="0" smtClean="0">
                          <a:latin typeface="Comic Sans MS" panose="030F0702030302020204" pitchFamily="66" charset="0"/>
                        </a:rPr>
                        <a:t>Paso 4 Repetir el proceso cuantas veces quieras</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Concluir sobre qué les pareció la técnica de pintura. Realizar una exposición de los productos y compararlos con las pinturas observadas en la actividad </a:t>
                      </a:r>
                      <a:r>
                        <a:rPr lang="es-419" sz="800" b="0" baseline="0" smtClean="0">
                          <a:latin typeface="Comic Sans MS" panose="030F0702030302020204" pitchFamily="66" charset="0"/>
                        </a:rPr>
                        <a:t>anterior (del expresionismo abstracto) identificando similitudes. </a:t>
                      </a:r>
                    </a:p>
                    <a:p>
                      <a:pPr marL="0" indent="0">
                        <a:buFont typeface="Arial" panose="020B0604020202020204" pitchFamily="34" charset="0"/>
                        <a:buNone/>
                      </a:pPr>
                      <a:r>
                        <a:rPr lang="es-419" sz="800" b="1" baseline="0" smtClean="0">
                          <a:latin typeface="Comic Sans MS" panose="030F0702030302020204" pitchFamily="66" charset="0"/>
                        </a:rPr>
                        <a:t>MIRADA AL FRENTE</a:t>
                      </a:r>
                    </a:p>
                    <a:p>
                      <a:pPr marL="0" indent="0">
                        <a:buFont typeface="Arial" panose="020B0604020202020204" pitchFamily="34" charset="0"/>
                        <a:buNone/>
                      </a:pPr>
                      <a:r>
                        <a:rPr lang="es-419" sz="700" b="1" baseline="0" smtClean="0">
                          <a:latin typeface="Comic Sans MS" panose="030F0702030302020204" pitchFamily="66" charset="0"/>
                        </a:rPr>
                        <a:t>I.</a:t>
                      </a:r>
                      <a:r>
                        <a:rPr lang="es-419" sz="700" b="0" baseline="0" smtClean="0">
                          <a:latin typeface="Comic Sans MS" panose="030F0702030302020204" pitchFamily="66" charset="0"/>
                        </a:rPr>
                        <a:t>Observa su imagen en el espejo, recibe el material para trabajar.</a:t>
                      </a:r>
                    </a:p>
                    <a:p>
                      <a:pPr marL="0" indent="0">
                        <a:buFont typeface="Arial" panose="020B0604020202020204" pitchFamily="34" charset="0"/>
                        <a:buNone/>
                      </a:pPr>
                      <a:r>
                        <a:rPr lang="es-419" sz="700" b="1" baseline="0" smtClean="0">
                          <a:latin typeface="Comic Sans MS" panose="030F0702030302020204" pitchFamily="66" charset="0"/>
                        </a:rPr>
                        <a:t>D.</a:t>
                      </a:r>
                      <a:r>
                        <a:rPr lang="es-419" sz="700" b="0" baseline="0" smtClean="0">
                          <a:latin typeface="Comic Sans MS" panose="030F0702030302020204" pitchFamily="66" charset="0"/>
                        </a:rPr>
                        <a:t>Plasma su rostro en la hoja sin mirarla, manteniendo la vista en el espejo.</a:t>
                      </a:r>
                    </a:p>
                    <a:p>
                      <a:pPr marL="0" indent="0">
                        <a:buFont typeface="Arial" panose="020B0604020202020204" pitchFamily="34" charset="0"/>
                        <a:buNone/>
                      </a:pPr>
                      <a:r>
                        <a:rPr lang="es-419" sz="700" b="1" baseline="0" smtClean="0">
                          <a:latin typeface="Comic Sans MS" panose="030F0702030302020204" pitchFamily="66" charset="0"/>
                        </a:rPr>
                        <a:t>C.</a:t>
                      </a:r>
                      <a:r>
                        <a:rPr lang="es-419" sz="700" b="0" baseline="0" smtClean="0">
                          <a:latin typeface="Comic Sans MS" panose="030F0702030302020204" pitchFamily="66" charset="0"/>
                        </a:rPr>
                        <a:t>Comparte su dibujo con el grupo, lo compara con el de sus compañeros.</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s-MX" sz="600" baseline="0" smtClean="0">
                          <a:latin typeface="Comic Sans MS" panose="030F0702030302020204" pitchFamily="66" charset="0"/>
                        </a:rPr>
                        <a:t>Aros</a:t>
                      </a:r>
                    </a:p>
                    <a:p>
                      <a:r>
                        <a:rPr lang="es-MX" sz="600" baseline="0" smtClean="0">
                          <a:latin typeface="Comic Sans MS" panose="030F0702030302020204" pitchFamily="66" charset="0"/>
                        </a:rPr>
                        <a:t>Gises</a:t>
                      </a:r>
                    </a:p>
                    <a:p>
                      <a:endParaRPr lang="es-MX" sz="600" baseline="0" dirty="0" smtClean="0">
                        <a:latin typeface="Comic Sans MS" panose="030F0702030302020204" pitchFamily="66" charset="0"/>
                      </a:endParaRPr>
                    </a:p>
                    <a:p>
                      <a:endParaRPr lang="es-MX" sz="600" baseline="0" dirty="0" smtClean="0">
                        <a:latin typeface="Comic Sans MS" panose="030F0702030302020204" pitchFamily="66" charset="0"/>
                      </a:endParaRPr>
                    </a:p>
                    <a:p>
                      <a:endParaRPr lang="es-MX" sz="600" baseline="0" dirty="0" smtClean="0">
                        <a:latin typeface="Comic Sans MS" panose="030F0702030302020204" pitchFamily="66" charset="0"/>
                      </a:endParaRPr>
                    </a:p>
                    <a:p>
                      <a:endParaRPr lang="es-MX" sz="600" baseline="0" dirty="0" smtClean="0">
                        <a:latin typeface="Comic Sans MS" panose="030F0702030302020204" pitchFamily="66" charset="0"/>
                      </a:endParaRPr>
                    </a:p>
                    <a:p>
                      <a:endParaRPr lang="es-MX" sz="600" baseline="0" dirty="0" smtClean="0">
                        <a:latin typeface="Comic Sans MS" panose="030F0702030302020204" pitchFamily="66" charset="0"/>
                      </a:endParaRPr>
                    </a:p>
                    <a:p>
                      <a:r>
                        <a:rPr lang="es-419" sz="600" baseline="0" smtClean="0">
                          <a:latin typeface="Comic Sans MS" panose="030F0702030302020204" pitchFamily="66" charset="0"/>
                        </a:rPr>
                        <a:t>	Fotografías de pinturas del movimiento </a:t>
                      </a:r>
                    </a:p>
                    <a:p>
                      <a:endParaRPr lang="es-419" sz="600" baseline="0" smtClean="0">
                        <a:latin typeface="Comic Sans MS" panose="030F0702030302020204" pitchFamily="66" charset="0"/>
                      </a:endParaRPr>
                    </a:p>
                    <a:p>
                      <a:endParaRPr lang="es-419" sz="600" baseline="0" smtClean="0">
                        <a:latin typeface="Comic Sans MS" panose="030F0702030302020204" pitchFamily="66" charset="0"/>
                      </a:endParaRPr>
                    </a:p>
                    <a:p>
                      <a:endParaRPr lang="es-419" sz="600" baseline="0" smtClean="0">
                        <a:latin typeface="Comic Sans MS" panose="030F0702030302020204" pitchFamily="66" charset="0"/>
                      </a:endParaRPr>
                    </a:p>
                    <a:p>
                      <a:endParaRPr lang="es-419" sz="600" baseline="0" smtClean="0">
                        <a:latin typeface="Comic Sans MS" panose="030F0702030302020204" pitchFamily="66" charset="0"/>
                      </a:endParaRPr>
                    </a:p>
                    <a:p>
                      <a:endParaRPr lang="es-419" sz="600" baseline="0" smtClean="0">
                        <a:latin typeface="Comic Sans MS" panose="030F0702030302020204" pitchFamily="66" charset="0"/>
                      </a:endParaRPr>
                    </a:p>
                    <a:p>
                      <a:r>
                        <a:rPr lang="es-419" sz="600" baseline="0" smtClean="0">
                          <a:latin typeface="Comic Sans MS" panose="030F0702030302020204" pitchFamily="66" charset="0"/>
                        </a:rPr>
                        <a:t>	Cartel con materiales y pasos </a:t>
                      </a:r>
                    </a:p>
                    <a:p>
                      <a:r>
                        <a:rPr lang="es-419" sz="600" baseline="0" smtClean="0">
                          <a:latin typeface="Comic Sans MS" panose="030F0702030302020204" pitchFamily="66" charset="0"/>
                        </a:rPr>
                        <a:t>Cartel con información Ejemplo del producto a realizar </a:t>
                      </a:r>
                    </a:p>
                    <a:p>
                      <a:r>
                        <a:rPr lang="es-419" sz="600" baseline="0" smtClean="0">
                          <a:latin typeface="Comic Sans MS" panose="030F0702030302020204" pitchFamily="66" charset="0"/>
                        </a:rPr>
                        <a:t>Pintura </a:t>
                      </a:r>
                    </a:p>
                    <a:p>
                      <a:r>
                        <a:rPr lang="es-419" sz="600" baseline="0" smtClean="0">
                          <a:latin typeface="Comic Sans MS" panose="030F0702030302020204" pitchFamily="66" charset="0"/>
                        </a:rPr>
                        <a:t>Popotes Pinceles</a:t>
                      </a:r>
                    </a:p>
                    <a:p>
                      <a:r>
                        <a:rPr lang="es-419" sz="600" baseline="0" smtClean="0">
                          <a:latin typeface="Comic Sans MS" panose="030F0702030302020204" pitchFamily="66" charset="0"/>
                        </a:rPr>
                        <a:t>Hojas de máquina </a:t>
                      </a:r>
                    </a:p>
                    <a:p>
                      <a:endParaRPr lang="es-MX" sz="600" baseline="0" smtClean="0">
                        <a:latin typeface="Comic Sans MS" panose="030F0702030302020204" pitchFamily="66" charset="0"/>
                      </a:endParaRPr>
                    </a:p>
                    <a:p>
                      <a:endParaRPr lang="es-MX" sz="600" baseline="0" smtClean="0">
                        <a:latin typeface="Comic Sans MS" panose="030F0702030302020204" pitchFamily="66" charset="0"/>
                      </a:endParaRPr>
                    </a:p>
                    <a:p>
                      <a:r>
                        <a:rPr lang="es-MX" sz="600" baseline="0" smtClean="0">
                          <a:latin typeface="Comic Sans MS" panose="030F0702030302020204" pitchFamily="66" charset="0"/>
                        </a:rPr>
                        <a:t>	Espejo </a:t>
                      </a:r>
                    </a:p>
                    <a:p>
                      <a:r>
                        <a:rPr lang="es-MX" sz="600" baseline="0" smtClean="0">
                          <a:latin typeface="Comic Sans MS" panose="030F0702030302020204" pitchFamily="66" charset="0"/>
                        </a:rPr>
                        <a:t>Hoja de maquina Marcadores</a:t>
                      </a:r>
                    </a:p>
                    <a:p>
                      <a:endParaRPr lang="es-MX" sz="600" baseline="0" dirty="0" smtClean="0">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MX" sz="900" dirty="0" smtClean="0">
                          <a:latin typeface="Comic Sans MS" panose="030F0702030302020204" pitchFamily="66" charset="0"/>
                        </a:rPr>
                        <a:t>Jueves</a:t>
                      </a:r>
                      <a:endParaRPr lang="es-MX" sz="900" dirty="0">
                        <a:latin typeface="Comic Sans MS" panose="030F0702030302020204" pitchFamily="66"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700" smtClean="0">
                          <a:latin typeface="Comic Sans MS" panose="030F0702030302020204" pitchFamily="66" charset="0"/>
                        </a:rPr>
                        <a:t>EDF.</a:t>
                      </a:r>
                      <a:r>
                        <a:rPr lang="es-419" sz="700" baseline="0" smtClean="0">
                          <a:latin typeface="Comic Sans MS" panose="030F0702030302020204" pitchFamily="66" charset="0"/>
                        </a:rPr>
                        <a:t> </a:t>
                      </a:r>
                      <a:r>
                        <a:rPr lang="es-419" sz="700" smtClean="0">
                          <a:latin typeface="Comic Sans MS" panose="030F0702030302020204" pitchFamily="66" charset="0"/>
                        </a:rPr>
                        <a:t>Utiliza herramientas, instrumentos y materiales en actividades que requieren de control y precisión en sus movimientos. </a:t>
                      </a:r>
                    </a:p>
                    <a:p>
                      <a:endParaRPr lang="es-419" sz="700" smtClean="0">
                        <a:latin typeface="Comic Sans MS" panose="030F0702030302020204" pitchFamily="66" charset="0"/>
                      </a:endParaRPr>
                    </a:p>
                    <a:p>
                      <a:endParaRPr lang="es-419" sz="700" smtClean="0">
                        <a:latin typeface="Comic Sans MS" panose="030F0702030302020204" pitchFamily="66" charset="0"/>
                      </a:endParaRPr>
                    </a:p>
                    <a:p>
                      <a:endParaRPr lang="es-419" sz="700" smtClean="0">
                        <a:latin typeface="Comic Sans MS" panose="030F0702030302020204" pitchFamily="66" charset="0"/>
                      </a:endParaRPr>
                    </a:p>
                    <a:p>
                      <a:r>
                        <a:rPr lang="es-419" sz="700" smtClean="0">
                          <a:latin typeface="Comic Sans MS" panose="030F0702030302020204" pitchFamily="66" charset="0"/>
                        </a:rPr>
                        <a:t>A. Conoce y describe obras artísticas, y manifiesta opiniones sobre ellas.</a:t>
                      </a:r>
                    </a:p>
                    <a:p>
                      <a:endParaRPr lang="es-419" sz="700" smtClean="0">
                        <a:latin typeface="Comic Sans MS" panose="030F0702030302020204" pitchFamily="66" charset="0"/>
                      </a:endParaRPr>
                    </a:p>
                    <a:p>
                      <a:endParaRPr lang="es-419" sz="700" smtClean="0">
                        <a:latin typeface="Comic Sans MS" panose="030F0702030302020204" pitchFamily="66" charset="0"/>
                      </a:endParaRPr>
                    </a:p>
                    <a:p>
                      <a:r>
                        <a:rPr lang="es-419" sz="700" smtClean="0">
                          <a:latin typeface="Comic Sans MS" panose="030F0702030302020204" pitchFamily="66" charset="0"/>
                        </a:rPr>
                        <a:t>A.Usa recursos de las artes visuales en creaciones propias.</a:t>
                      </a:r>
                    </a:p>
                    <a:p>
                      <a:endParaRPr lang="en-US" sz="700">
                        <a:latin typeface="Comic Sans MS" panose="030F0702030302020204" pitchFamily="66"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381082">
                <a:tc>
                  <a:txBody>
                    <a:bodyPr/>
                    <a:lstStyle/>
                    <a:p>
                      <a:pPr algn="ctr"/>
                      <a:endParaRPr lang="es-MX" sz="1100" dirty="0">
                        <a:latin typeface="KG Miss Kindy Chunky" panose="02000000000000000000" pitchFamily="2"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smtClean="0">
                        <a:latin typeface="Comic Sans MS" panose="030F0702030302020204" pitchFamily="66" charset="0"/>
                      </a:endParaRPr>
                    </a:p>
                    <a:p>
                      <a:endParaRPr lang="en-US" sz="700" smtClean="0">
                        <a:latin typeface="Comic Sans MS" panose="030F0702030302020204" pitchFamily="66" charset="0"/>
                      </a:endParaRPr>
                    </a:p>
                    <a:p>
                      <a:endParaRPr lang="en-US" sz="700" smtClean="0">
                        <a:latin typeface="Comic Sans MS" panose="030F0702030302020204" pitchFamily="66" charset="0"/>
                      </a:endParaRPr>
                    </a:p>
                    <a:p>
                      <a:endParaRPr lang="en-US" sz="700" smtClean="0">
                        <a:latin typeface="Comic Sans MS" panose="030F0702030302020204" pitchFamily="66" charset="0"/>
                      </a:endParaRPr>
                    </a:p>
                    <a:p>
                      <a:endParaRPr lang="en-US" sz="700" smtClean="0">
                        <a:latin typeface="Comic Sans MS" panose="030F0702030302020204" pitchFamily="66" charset="0"/>
                      </a:endParaRPr>
                    </a:p>
                    <a:p>
                      <a:r>
                        <a:rPr lang="es-419" sz="700" smtClean="0">
                          <a:latin typeface="Comic Sans MS" panose="030F0702030302020204" pitchFamily="66" charset="0"/>
                        </a:rPr>
                        <a:t>A. Representa la imagen que tiene de sí mismo y expresa ideas mediante modelado, dibujo y pintura.</a:t>
                      </a:r>
                      <a:endParaRPr lang="en-US" sz="70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94940">
                <a:tc>
                  <a:txBody>
                    <a:bodyPr/>
                    <a:lstStyle/>
                    <a:p>
                      <a:pPr algn="ctr"/>
                      <a:r>
                        <a:rPr lang="es-MX" sz="1100" dirty="0" smtClean="0">
                          <a:latin typeface="KG Miss Kindy Chunky" panose="02000000000000000000" pitchFamily="2" charset="0"/>
                        </a:rPr>
                        <a:t>CIERRE</a:t>
                      </a: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419" sz="800" b="1" i="0" baseline="0" smtClean="0">
                          <a:solidFill>
                            <a:schemeClr val="tx1"/>
                          </a:solidFill>
                          <a:latin typeface="Comic Sans MS" panose="030F0702030302020204" pitchFamily="66" charset="0"/>
                        </a:rPr>
                        <a:t>TALLER. ¡SOMOS ESCULTORES! </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I.</a:t>
                      </a:r>
                      <a:r>
                        <a:rPr lang="es-419" sz="700" b="0" i="0" baseline="0" smtClean="0">
                          <a:solidFill>
                            <a:schemeClr val="tx1"/>
                          </a:solidFill>
                          <a:latin typeface="Comic Sans MS" panose="030F0702030302020204" pitchFamily="66" charset="0"/>
                        </a:rPr>
                        <a:t>Platica sobre la escultura que escogió, propone ideas para recrearla. Escucha las indicaciones del taller y observa los materiales y pasos.</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D.</a:t>
                      </a:r>
                      <a:r>
                        <a:rPr lang="es-419" sz="700" b="0" i="0" baseline="0" smtClean="0">
                          <a:solidFill>
                            <a:schemeClr val="tx1"/>
                          </a:solidFill>
                          <a:latin typeface="Comic Sans MS" panose="030F0702030302020204" pitchFamily="66" charset="0"/>
                        </a:rPr>
                        <a:t>Realiza los pasos del taller individualmente, compartiendo los materiales y respetando el tiempo de sus compañeros.</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1.Agregar harina y sal a un recipiente, mezclar</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2.Añadir colorante de su elección al agua</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3.Agregar agua poco a poco a la harina</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4.Amasar hasta que se sienta suave</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5.Moldear la escultura elegida</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C.</a:t>
                      </a:r>
                      <a:r>
                        <a:rPr lang="es-419" sz="700" b="0" i="0" baseline="0" smtClean="0">
                          <a:solidFill>
                            <a:schemeClr val="tx1"/>
                          </a:solidFill>
                          <a:latin typeface="Comic Sans MS" panose="030F0702030302020204" pitchFamily="66" charset="0"/>
                        </a:rPr>
                        <a:t>Recrea su escultura escogida, platica con sus compañeros sobre la misma.</a:t>
                      </a: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r>
                        <a:rPr lang="es-419" sz="800" b="1" i="0" baseline="0" smtClean="0">
                          <a:solidFill>
                            <a:schemeClr val="tx1"/>
                          </a:solidFill>
                          <a:latin typeface="Comic Sans MS" panose="030F0702030302020204" pitchFamily="66" charset="0"/>
                        </a:rPr>
                        <a:t>UN CARICATURISTA</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I.</a:t>
                      </a:r>
                      <a:r>
                        <a:rPr lang="es-419" sz="700" b="0" i="0" baseline="0" smtClean="0">
                          <a:solidFill>
                            <a:schemeClr val="tx1"/>
                          </a:solidFill>
                          <a:latin typeface="Comic Sans MS" panose="030F0702030302020204" pitchFamily="66" charset="0"/>
                        </a:rPr>
                        <a:t>Observar imágenes de caricaturas, obras de Gpe Posada, rótulos, carteles y contesta a las preguntas “¿Crees que esto es arte? ¿Por qué?” “¿Cómo crees que se realizó?”</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D.</a:t>
                      </a:r>
                      <a:r>
                        <a:rPr lang="es-419" sz="700" b="0" i="0" baseline="0" smtClean="0">
                          <a:solidFill>
                            <a:schemeClr val="tx1"/>
                          </a:solidFill>
                          <a:latin typeface="Comic Sans MS" panose="030F0702030302020204" pitchFamily="66" charset="0"/>
                        </a:rPr>
                        <a:t>Observar la representación de la biografía de Guadalupe Posada.</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C.</a:t>
                      </a:r>
                      <a:r>
                        <a:rPr lang="es-419" sz="700" b="0" i="0" baseline="0" smtClean="0">
                          <a:solidFill>
                            <a:schemeClr val="tx1"/>
                          </a:solidFill>
                          <a:latin typeface="Comic Sans MS" panose="030F0702030302020204" pitchFamily="66" charset="0"/>
                        </a:rPr>
                        <a:t>Observa imágenes y platica si es arte gráfica o algún otro tipo de arte ya antes visto.</a:t>
                      </a: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r>
                        <a:rPr lang="es-419" sz="800" b="1" i="0" baseline="0" smtClean="0">
                          <a:solidFill>
                            <a:schemeClr val="tx1"/>
                          </a:solidFill>
                          <a:latin typeface="Comic Sans MS" panose="030F0702030302020204" pitchFamily="66" charset="0"/>
                        </a:rPr>
                        <a:t>ESTAMPAS DE COLORES</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I.</a:t>
                      </a:r>
                      <a:r>
                        <a:rPr lang="es-419" sz="700" b="0" i="0" baseline="0" smtClean="0">
                          <a:solidFill>
                            <a:schemeClr val="tx1"/>
                          </a:solidFill>
                          <a:latin typeface="Comic Sans MS" panose="030F0702030302020204" pitchFamily="66" charset="0"/>
                        </a:rPr>
                        <a:t>Contesta a las preguntas “¿Sabes que es una estampa o un grabado?” Observa la explicación de cómo funcionan los grabados.</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D.</a:t>
                      </a:r>
                      <a:r>
                        <a:rPr lang="es-419" sz="700" b="0" i="0" baseline="0" smtClean="0">
                          <a:solidFill>
                            <a:schemeClr val="tx1"/>
                          </a:solidFill>
                          <a:latin typeface="Comic Sans MS" panose="030F0702030302020204" pitchFamily="66" charset="0"/>
                        </a:rPr>
                        <a:t>Dibuja de manera individual sobre un plato de unicel, coloca pintura con una esponja y realiza el grabado en una hoja de papel.</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C.</a:t>
                      </a:r>
                      <a:r>
                        <a:rPr lang="es-419" sz="700" b="0" i="0" baseline="0" smtClean="0">
                          <a:solidFill>
                            <a:schemeClr val="tx1"/>
                          </a:solidFill>
                          <a:latin typeface="Comic Sans MS" panose="030F0702030302020204" pitchFamily="66" charset="0"/>
                        </a:rPr>
                        <a:t>Comparte e intercambia su sello con otros compañeros.</a:t>
                      </a: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r>
                        <a:rPr lang="es-419" sz="800" b="1" i="0" baseline="0" smtClean="0">
                          <a:solidFill>
                            <a:schemeClr val="tx1"/>
                          </a:solidFill>
                          <a:latin typeface="Comic Sans MS" panose="030F0702030302020204" pitchFamily="66" charset="0"/>
                        </a:rPr>
                        <a:t>COMIDA ESTAMPADA</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I.</a:t>
                      </a:r>
                      <a:r>
                        <a:rPr lang="es-419" sz="700" b="0" i="0" baseline="0" smtClean="0">
                          <a:solidFill>
                            <a:schemeClr val="tx1"/>
                          </a:solidFill>
                          <a:latin typeface="Comic Sans MS" panose="030F0702030302020204" pitchFamily="66" charset="0"/>
                        </a:rPr>
                        <a:t>Contesta a las preguntas “¿Con que otra cosa podemos hacer estampados?” y propone ideas. Escucha las indicaciones sobre el ejercicio.</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D.</a:t>
                      </a:r>
                      <a:r>
                        <a:rPr lang="es-419" sz="700" b="0" i="0" baseline="0" smtClean="0">
                          <a:solidFill>
                            <a:schemeClr val="tx1"/>
                          </a:solidFill>
                          <a:latin typeface="Comic Sans MS" panose="030F0702030302020204" pitchFamily="66" charset="0"/>
                        </a:rPr>
                        <a:t>Realiza estampados en los lugares correspondientes con un apio y pintura</a:t>
                      </a:r>
                    </a:p>
                    <a:p>
                      <a:pPr marL="0" indent="0">
                        <a:buFont typeface="Arial" panose="020B0604020202020204" pitchFamily="34" charset="0"/>
                        <a:buNone/>
                      </a:pPr>
                      <a:r>
                        <a:rPr lang="es-419" sz="700" b="1" i="0" baseline="0" smtClean="0">
                          <a:solidFill>
                            <a:schemeClr val="tx1"/>
                          </a:solidFill>
                          <a:latin typeface="Comic Sans MS" panose="030F0702030302020204" pitchFamily="66" charset="0"/>
                        </a:rPr>
                        <a:t>C.</a:t>
                      </a:r>
                      <a:r>
                        <a:rPr lang="es-419" sz="700" b="0" i="0" baseline="0" smtClean="0">
                          <a:solidFill>
                            <a:schemeClr val="tx1"/>
                          </a:solidFill>
                          <a:latin typeface="Comic Sans MS" panose="030F0702030302020204" pitchFamily="66" charset="0"/>
                        </a:rPr>
                        <a:t>Observa y compara los trabajos de sus compañeros</a:t>
                      </a: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r>
                        <a:rPr lang="es-419" sz="800" b="1" i="0" baseline="0" smtClean="0">
                          <a:solidFill>
                            <a:schemeClr val="tx1"/>
                          </a:solidFill>
                          <a:latin typeface="Comic Sans MS" panose="030F0702030302020204" pitchFamily="66" charset="0"/>
                        </a:rPr>
                        <a:t>ASAMBLEA- EL ARTE</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Inicio: Busca alrededor del salón imágenes de tipos de artes o de sus trabajos</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Desarrollo:  Platica sobre lo que observa en las imágenes.</a:t>
                      </a:r>
                    </a:p>
                    <a:p>
                      <a:pPr marL="0" indent="0">
                        <a:buFont typeface="Arial" panose="020B0604020202020204" pitchFamily="34" charset="0"/>
                        <a:buNone/>
                      </a:pPr>
                      <a:r>
                        <a:rPr lang="es-419" sz="700" b="0" i="0" baseline="0" smtClean="0">
                          <a:solidFill>
                            <a:schemeClr val="tx1"/>
                          </a:solidFill>
                          <a:latin typeface="Comic Sans MS" panose="030F0702030302020204" pitchFamily="66" charset="0"/>
                        </a:rPr>
                        <a:t>Cierre: Reflexiona sobre lo que ha visto durante la semana</a:t>
                      </a: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smtClean="0">
                        <a:solidFill>
                          <a:schemeClr val="tx1"/>
                        </a:solidFill>
                        <a:latin typeface="Comic Sans MS" panose="030F0702030302020204" pitchFamily="66" charset="0"/>
                      </a:endParaRPr>
                    </a:p>
                    <a:p>
                      <a:pPr marL="0" indent="0">
                        <a:buFont typeface="Arial" panose="020B0604020202020204" pitchFamily="34" charset="0"/>
                        <a:buNone/>
                      </a:pPr>
                      <a:endParaRPr lang="es-419" sz="700" b="0" i="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700" baseline="0" smtClean="0">
                          <a:latin typeface="Comic Sans MS" panose="030F0702030302020204" pitchFamily="66" charset="0"/>
                        </a:rPr>
                        <a:t>Señales o letreros de taller</a:t>
                      </a:r>
                    </a:p>
                    <a:p>
                      <a:r>
                        <a:rPr lang="es-419" sz="700" baseline="0" smtClean="0">
                          <a:latin typeface="Comic Sans MS" panose="030F0702030302020204" pitchFamily="66" charset="0"/>
                        </a:rPr>
                        <a:t>Materiales: Masa, agua, colorante, sal</a:t>
                      </a:r>
                    </a:p>
                    <a:p>
                      <a:r>
                        <a:rPr lang="es-419" sz="700" baseline="0" smtClean="0">
                          <a:latin typeface="Comic Sans MS" panose="030F0702030302020204" pitchFamily="66" charset="0"/>
                        </a:rPr>
                        <a:t>Platos de plástico</a:t>
                      </a:r>
                    </a:p>
                    <a:p>
                      <a:r>
                        <a:rPr lang="es-419" sz="700" baseline="0" smtClean="0">
                          <a:latin typeface="Comic Sans MS" panose="030F0702030302020204" pitchFamily="66" charset="0"/>
                        </a:rPr>
                        <a:t>Cartones para la base</a:t>
                      </a:r>
                    </a:p>
                    <a:p>
                      <a:endParaRPr lang="es-MX" sz="700" baseline="0" smtClean="0">
                        <a:latin typeface="Comic Sans MS" panose="030F0702030302020204" pitchFamily="66" charset="0"/>
                      </a:endParaRPr>
                    </a:p>
                    <a:p>
                      <a:r>
                        <a:rPr lang="es-MX" sz="700" baseline="0" smtClean="0">
                          <a:latin typeface="Comic Sans MS" panose="030F0702030302020204" pitchFamily="66" charset="0"/>
                        </a:rPr>
                        <a:t>Imágenes en tabloide de caricaturas, obras de Gpe Posada, rótulos, carteles, etc.</a:t>
                      </a:r>
                    </a:p>
                    <a:p>
                      <a:r>
                        <a:rPr lang="es-MX" sz="700" baseline="0" smtClean="0">
                          <a:latin typeface="Comic Sans MS" panose="030F0702030302020204" pitchFamily="66" charset="0"/>
                        </a:rPr>
                        <a:t>Disfraz o títere de Gpe Posada</a:t>
                      </a:r>
                    </a:p>
                    <a:p>
                      <a:endParaRPr lang="es-MX" sz="700" baseline="0" smtClean="0">
                        <a:latin typeface="Comic Sans MS" panose="030F0702030302020204" pitchFamily="66" charset="0"/>
                      </a:endParaRPr>
                    </a:p>
                    <a:p>
                      <a:r>
                        <a:rPr lang="pt-BR" sz="700" baseline="0" smtClean="0">
                          <a:latin typeface="Comic Sans MS" panose="030F0702030302020204" pitchFamily="66" charset="0"/>
                        </a:rPr>
                        <a:t>Platos de unicel</a:t>
                      </a:r>
                    </a:p>
                    <a:p>
                      <a:r>
                        <a:rPr lang="pt-BR" sz="700" baseline="0" smtClean="0">
                          <a:latin typeface="Comic Sans MS" panose="030F0702030302020204" pitchFamily="66" charset="0"/>
                        </a:rPr>
                        <a:t>-Lápiz</a:t>
                      </a:r>
                    </a:p>
                    <a:p>
                      <a:r>
                        <a:rPr lang="pt-BR" sz="700" baseline="0" smtClean="0">
                          <a:latin typeface="Comic Sans MS" panose="030F0702030302020204" pitchFamily="66" charset="0"/>
                        </a:rPr>
                        <a:t>-Pintura</a:t>
                      </a:r>
                    </a:p>
                    <a:p>
                      <a:r>
                        <a:rPr lang="pt-BR" sz="700" baseline="0" smtClean="0">
                          <a:latin typeface="Comic Sans MS" panose="030F0702030302020204" pitchFamily="66" charset="0"/>
                        </a:rPr>
                        <a:t>-Esponjas</a:t>
                      </a:r>
                    </a:p>
                    <a:p>
                      <a:endParaRPr lang="es-MX" sz="700" baseline="0" smtClean="0">
                        <a:latin typeface="Comic Sans MS" panose="030F0702030302020204" pitchFamily="66" charset="0"/>
                      </a:endParaRPr>
                    </a:p>
                    <a:p>
                      <a:r>
                        <a:rPr lang="es-MX" sz="700" baseline="0" smtClean="0">
                          <a:latin typeface="Comic Sans MS" panose="030F0702030302020204" pitchFamily="66" charset="0"/>
                        </a:rPr>
                        <a:t>Hojas de trabajo</a:t>
                      </a:r>
                    </a:p>
                    <a:p>
                      <a:r>
                        <a:rPr lang="es-MX" sz="700" baseline="0" smtClean="0">
                          <a:latin typeface="Comic Sans MS" panose="030F0702030302020204" pitchFamily="66" charset="0"/>
                        </a:rPr>
                        <a:t>Pedacitos de apio</a:t>
                      </a:r>
                    </a:p>
                    <a:p>
                      <a:r>
                        <a:rPr lang="es-MX" sz="700" baseline="0" smtClean="0">
                          <a:latin typeface="Comic Sans MS" panose="030F0702030302020204" pitchFamily="66" charset="0"/>
                        </a:rPr>
                        <a:t>Pintura</a:t>
                      </a:r>
                    </a:p>
                    <a:p>
                      <a:r>
                        <a:rPr lang="es-MX" sz="700" baseline="0" smtClean="0">
                          <a:latin typeface="Comic Sans MS" panose="030F0702030302020204" pitchFamily="66" charset="0"/>
                        </a:rPr>
                        <a:t>Paleta para pintura</a:t>
                      </a:r>
                    </a:p>
                    <a:p>
                      <a:endParaRPr lang="es-MX" sz="700" baseline="0" smtClean="0">
                        <a:latin typeface="Comic Sans MS" panose="030F0702030302020204" pitchFamily="66" charset="0"/>
                      </a:endParaRPr>
                    </a:p>
                    <a:p>
                      <a:r>
                        <a:rPr lang="es-419" sz="700" baseline="0" smtClean="0">
                          <a:latin typeface="Comic Sans MS" panose="030F0702030302020204" pitchFamily="66" charset="0"/>
                        </a:rPr>
                        <a:t>Imágenes de artes</a:t>
                      </a:r>
                    </a:p>
                    <a:p>
                      <a:r>
                        <a:rPr lang="es-419" sz="700" baseline="0" smtClean="0">
                          <a:latin typeface="Comic Sans MS" panose="030F0702030302020204" pitchFamily="66" charset="0"/>
                        </a:rPr>
                        <a:t>Fotografías de trabajos de niños</a:t>
                      </a:r>
                    </a:p>
                    <a:p>
                      <a:endParaRPr lang="es-MX" sz="700" baseline="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Comic Sans MS" panose="030F0702030302020204" pitchFamily="66" charset="0"/>
                        </a:rPr>
                        <a:t>Viernes </a:t>
                      </a:r>
                      <a:endParaRPr lang="es-MX" sz="900" dirty="0">
                        <a:latin typeface="Comic Sans MS" panose="030F0702030302020204" pitchFamily="66"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A.Usa recursos de las artes visuales en creaciones propias.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A.Usa recursos de las artes visuales en creaciones propias.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A.Usa recursos de las artes visuales en creaciones propias.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EXPL. Experimenta con objetos y materiales para poner a prueba ideas y supuestos.</a:t>
                      </a: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419" sz="700" baseline="0" smtClean="0">
                        <a:effectLst/>
                        <a:latin typeface="Comic Sans MS" panose="030F0702030302020204" pitchFamily="66"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419" sz="700" baseline="0" smtClean="0">
                          <a:effectLst/>
                          <a:latin typeface="Comic Sans MS" panose="030F0702030302020204" pitchFamily="66" charset="0"/>
                        </a:rPr>
                        <a:t>LC. Solicita la palabra para participar y escucha las ideas de sus compañeros.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700" baseline="0" dirty="0" smtClean="0">
                        <a:effectLst/>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191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6858000" cy="9267092"/>
          </a:xfrm>
          <a:prstGeom prst="rect">
            <a:avLst/>
          </a:prstGeom>
        </p:spPr>
      </p:pic>
      <p:sp>
        <p:nvSpPr>
          <p:cNvPr id="8" name="Rectángulo 7"/>
          <p:cNvSpPr/>
          <p:nvPr/>
        </p:nvSpPr>
        <p:spPr>
          <a:xfrm>
            <a:off x="380246" y="199176"/>
            <a:ext cx="6147303" cy="7913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570181043"/>
              </p:ext>
            </p:extLst>
          </p:nvPr>
        </p:nvGraphicFramePr>
        <p:xfrm>
          <a:off x="741953" y="419858"/>
          <a:ext cx="5423887" cy="4992630"/>
        </p:xfrm>
        <a:graphic>
          <a:graphicData uri="http://schemas.openxmlformats.org/drawingml/2006/table">
            <a:tbl>
              <a:tblPr firstRow="1" bandRow="1">
                <a:tableStyleId>{5940675A-B579-460E-94D1-54222C63F5DA}</a:tableStyleId>
              </a:tblPr>
              <a:tblGrid>
                <a:gridCol w="5423887">
                  <a:extLst>
                    <a:ext uri="{9D8B030D-6E8A-4147-A177-3AD203B41FA5}">
                      <a16:colId xmlns:a16="http://schemas.microsoft.com/office/drawing/2014/main" val="20000"/>
                    </a:ext>
                  </a:extLst>
                </a:gridCol>
              </a:tblGrid>
              <a:tr h="370840">
                <a:tc>
                  <a:txBody>
                    <a:bodyPr/>
                    <a:lstStyle/>
                    <a:p>
                      <a:pPr algn="ctr"/>
                      <a:r>
                        <a:rPr lang="es-MX" dirty="0" smtClean="0">
                          <a:solidFill>
                            <a:schemeClr val="bg1"/>
                          </a:solidFill>
                          <a:latin typeface="Comic Sans MS" panose="030F0702030302020204" pitchFamily="66" charset="0"/>
                        </a:rPr>
                        <a:t>ADECUACIONES</a:t>
                      </a:r>
                      <a:r>
                        <a:rPr lang="es-MX" dirty="0" smtClean="0">
                          <a:solidFill>
                            <a:schemeClr val="bg1"/>
                          </a:solidFill>
                          <a:latin typeface="KG HAPPY Solid" panose="02000000000000000000" pitchFamily="2" charset="0"/>
                        </a:rPr>
                        <a:t> </a:t>
                      </a:r>
                      <a:r>
                        <a:rPr lang="es-MX" dirty="0" smtClean="0">
                          <a:solidFill>
                            <a:schemeClr val="bg1"/>
                          </a:solidFill>
                          <a:latin typeface="Comic Sans MS" panose="030F0702030302020204" pitchFamily="66" charset="0"/>
                        </a:rPr>
                        <a:t>CURRICULARES</a:t>
                      </a:r>
                      <a:endParaRPr lang="es-MX" dirty="0">
                        <a:solidFill>
                          <a:schemeClr val="bg1"/>
                        </a:solidFill>
                        <a:latin typeface="Comic Sans MS" panose="030F0702030302020204" pitchFamily="66" charset="0"/>
                      </a:endParaRPr>
                    </a:p>
                  </a:txBody>
                  <a:tcPr anchor="ctr">
                    <a:solidFill>
                      <a:srgbClr val="CCCC00"/>
                    </a:solidFill>
                  </a:tcPr>
                </a:tc>
                <a:extLst>
                  <a:ext uri="{0D108BD9-81ED-4DB2-BD59-A6C34878D82A}">
                    <a16:rowId xmlns:a16="http://schemas.microsoft.com/office/drawing/2014/main" val="10000"/>
                  </a:ext>
                </a:extLst>
              </a:tr>
              <a:tr h="1896370">
                <a:tc>
                  <a:txBody>
                    <a:bodyPr/>
                    <a:lstStyle/>
                    <a:p>
                      <a:pPr marL="0" indent="0" algn="just">
                        <a:buFont typeface="Arial" panose="020B0604020202020204" pitchFamily="34" charset="0"/>
                        <a:buNone/>
                      </a:pPr>
                      <a:endParaRPr lang="es-MX" sz="900" dirty="0" smtClean="0">
                        <a:latin typeface="KG HAPPY Solid" panose="02000000000000000000" pitchFamily="2" charset="0"/>
                      </a:endParaRPr>
                    </a:p>
                    <a:p>
                      <a:pPr marL="0" indent="0" algn="just">
                        <a:buFont typeface="Arial" panose="020B0604020202020204" pitchFamily="34" charset="0"/>
                        <a:buNone/>
                      </a:pPr>
                      <a:endParaRPr lang="es-MX" sz="900" dirty="0" smtClean="0">
                        <a:latin typeface="KG HAPPY Solid" panose="02000000000000000000" pitchFamily="2" charset="0"/>
                      </a:endParaRPr>
                    </a:p>
                    <a:p>
                      <a:pPr marL="0" indent="0" algn="just">
                        <a:buFont typeface="Arial" panose="020B0604020202020204" pitchFamily="34" charset="0"/>
                        <a:buNone/>
                      </a:pPr>
                      <a:endParaRPr lang="es-MX" sz="900" dirty="0" smtClean="0">
                        <a:latin typeface="KG HAPPY Solid" panose="02000000000000000000" pitchFamily="2" charset="0"/>
                      </a:endParaRPr>
                    </a:p>
                    <a:p>
                      <a:pPr marL="0" indent="0" algn="just">
                        <a:buFont typeface="Arial" panose="020B0604020202020204" pitchFamily="34" charset="0"/>
                        <a:buNone/>
                      </a:pPr>
                      <a:endParaRPr lang="es-MX" sz="900" dirty="0" smtClean="0">
                        <a:latin typeface="KG HAPPY Solid" panose="02000000000000000000" pitchFamily="2" charset="0"/>
                      </a:endParaRPr>
                    </a:p>
                    <a:p>
                      <a:pPr marL="0" indent="0" algn="just">
                        <a:buFont typeface="Arial" panose="020B0604020202020204" pitchFamily="34" charset="0"/>
                        <a:buNone/>
                      </a:pPr>
                      <a:endParaRPr lang="es-MX" sz="900" dirty="0" smtClean="0">
                        <a:latin typeface="KG HAPPY Solid" panose="02000000000000000000" pitchFamily="2" charset="0"/>
                      </a:endParaRPr>
                    </a:p>
                  </a:txBody>
                  <a:tcPr anchor="ctr"/>
                </a:tc>
                <a:extLst>
                  <a:ext uri="{0D108BD9-81ED-4DB2-BD59-A6C34878D82A}">
                    <a16:rowId xmlns:a16="http://schemas.microsoft.com/office/drawing/2014/main" val="10001"/>
                  </a:ext>
                </a:extLst>
              </a:tr>
              <a:tr h="370840">
                <a:tc>
                  <a:txBody>
                    <a:bodyPr/>
                    <a:lstStyle/>
                    <a:p>
                      <a:pPr algn="ctr"/>
                      <a:r>
                        <a:rPr lang="es-MX" dirty="0" smtClean="0">
                          <a:solidFill>
                            <a:schemeClr val="bg1"/>
                          </a:solidFill>
                          <a:latin typeface="Comic Sans MS" panose="030F0702030302020204" pitchFamily="66" charset="0"/>
                        </a:rPr>
                        <a:t>OBSERVACIONES</a:t>
                      </a:r>
                      <a:endParaRPr lang="es-MX" dirty="0">
                        <a:solidFill>
                          <a:schemeClr val="bg1"/>
                        </a:solidFill>
                        <a:latin typeface="Comic Sans MS" panose="030F0702030302020204" pitchFamily="66" charset="0"/>
                      </a:endParaRPr>
                    </a:p>
                  </a:txBody>
                  <a:tcPr anchor="ctr">
                    <a:solidFill>
                      <a:srgbClr val="FEA700"/>
                    </a:solidFill>
                  </a:tcPr>
                </a:tc>
                <a:extLst>
                  <a:ext uri="{0D108BD9-81ED-4DB2-BD59-A6C34878D82A}">
                    <a16:rowId xmlns:a16="http://schemas.microsoft.com/office/drawing/2014/main" val="10002"/>
                  </a:ext>
                </a:extLst>
              </a:tr>
              <a:tr h="370840">
                <a:tc>
                  <a:txBody>
                    <a:bodyPr/>
                    <a:lstStyle/>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smtClean="0">
                        <a:latin typeface="KG HAPPY Solid" panose="02000000000000000000" pitchFamily="2" charset="0"/>
                      </a:endParaRPr>
                    </a:p>
                    <a:p>
                      <a:pPr algn="ctr"/>
                      <a:endParaRPr lang="es-MX" dirty="0">
                        <a:latin typeface="KG HAPPY Solid" panose="02000000000000000000" pitchFamily="2"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5541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3037</Words>
  <Application>Microsoft Office PowerPoint</Application>
  <PresentationFormat>Carta (216 x 279 mm)</PresentationFormat>
  <Paragraphs>575</Paragraphs>
  <Slides>10</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AdamGorry-Inline</vt:lpstr>
      <vt:lpstr>Arial</vt:lpstr>
      <vt:lpstr>Calibri</vt:lpstr>
      <vt:lpstr>Calibri Light</vt:lpstr>
      <vt:lpstr>Comic Sans MS</vt:lpstr>
      <vt:lpstr>Cutie Patootie</vt:lpstr>
      <vt:lpstr>KG Blank Space Sketch</vt:lpstr>
      <vt:lpstr>KG Blank Space Solid</vt:lpstr>
      <vt:lpstr>KG HAPPY Solid</vt:lpstr>
      <vt:lpstr>KG Miss Kindy Chunky</vt:lpstr>
      <vt:lpstr>KG Second Chances Sketch</vt:lpstr>
      <vt:lpstr>KG Second Chances Solid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Rodriguez</dc:creator>
  <cp:lastModifiedBy>Natalia Rodriguez</cp:lastModifiedBy>
  <cp:revision>35</cp:revision>
  <dcterms:created xsi:type="dcterms:W3CDTF">2020-04-29T23:21:20Z</dcterms:created>
  <dcterms:modified xsi:type="dcterms:W3CDTF">2020-05-07T03:27:09Z</dcterms:modified>
</cp:coreProperties>
</file>