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7" r:id="rId7"/>
    <p:sldId id="262" r:id="rId8"/>
    <p:sldId id="263" r:id="rId9"/>
    <p:sldId id="268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03B"/>
    <a:srgbClr val="FF3300"/>
    <a:srgbClr val="FF99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E7ED-BC77-471B-BF1C-5C1DB0624D0A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49270-B0A4-4376-9E13-14C20AB01C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8791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546225" y="1220788"/>
            <a:ext cx="4395788" cy="329723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B4520-B673-4DA9-B80E-E0570BEFED14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031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29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319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184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96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750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29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56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455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614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2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467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65837-5FE1-4011-84E5-0B21EEE6CAA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D8F4D-42BE-4DE1-8C88-CE9668717C6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279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sX6_I72rfo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fondo los sentidos preescola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28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07968" y="1028343"/>
            <a:ext cx="6928063" cy="480131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ESTADO DE COAHUILA DE ZARAGOZA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Institución de Práctica: Jardín de niños “EUROPA”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Clave: 05DJN0286W    Zona Escolar: 122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Nombre del Educadora Titular: Zulema Patricia de la Rosa Nájera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Grado en el que realiza su práctica: Multigrado 1° y 2° “B”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Total de niños: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32 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Niños: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11  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Niñas: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Nombre del Alumno Practicante: Adriana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Gpe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Ferrer Badillo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Grado: 2    Sección: B   Número de Lista: #6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Periodo de Práctica: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Segunda jornada de practica del 2020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051" y="1731614"/>
            <a:ext cx="1615897" cy="11874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171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079240"/>
              </p:ext>
            </p:extLst>
          </p:nvPr>
        </p:nvGraphicFramePr>
        <p:xfrm>
          <a:off x="131995" y="126710"/>
          <a:ext cx="8852302" cy="52369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4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1577">
                <a:tc rowSpan="2"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Actividades, organización y consignas 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Aprendizajes esperados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874"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LENTES LOCOS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Recibe material y escucha indicaciones.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como es que se siente al observar elementos naturales fiera del salón con sus lentes locos. 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Coloca en la actividad en hoja, el resultado de lo que sus ojos vieron.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1" i="1" u="sng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ES CORRECTO?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lo que realizara con sus compañeros.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Habla sobre las conductas positivas y negativas que observa y reflexiona sobre cuales están ml y que se debería hacer.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con sus compañeros las consecuencias de estas acciones.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1" i="1" u="sng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i="1" u="sng" kern="120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 LIBRO PREGUNTON</a:t>
                      </a:r>
                      <a:endParaRPr lang="es-MX" sz="1000" kern="1200" dirty="0" smtClean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I. Observa el libro y escucha  la dinámica de la actividad, sentado en el centro del salón formando un círculo grande. </a:t>
                      </a:r>
                    </a:p>
                    <a:p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D. Abre el libro en la página que decida y expresa su respuesta con todo el grupo. Utilizando el sombrero del turno. Atiende a lo que dicen sus demás compañeros.</a:t>
                      </a:r>
                    </a:p>
                    <a:p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C. Explica si está ante una situación similar o si no lo ha vivido.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1" i="1" u="sng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FUTBOL EN PAREJAS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lo que realizara con sus compañeros.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Propone acuerdos para jugar fuera del salón y trabajar en parejas al jugar futbol.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Juega con sus compañeros y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reflexiona sobre las conductas de sus compañeros y las consecuencias. </a:t>
                      </a: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i="1" u="sng" kern="120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CUENTO. MI NUEVO JUGUETE</a:t>
                      </a:r>
                      <a:endParaRPr lang="es-MX" sz="1000" kern="1200" dirty="0" smtClean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I.  Escucha el cuento y percibe las palabras claves para realizar el pictograma, de acuerdo a la imagen que le toco.</a:t>
                      </a:r>
                    </a:p>
                    <a:p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D. Describe las características de los personas del cuento para responder el pictograma y ampliar su conocimiento en relación a elementos de la naturaleza. </a:t>
                      </a:r>
                    </a:p>
                    <a:p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C. Obtiene un cuento completo y representando las características del mismo con imágenes.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JUEVES 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-Lentes de tubos, acetatos de colores y actividad en hojas.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-Acuerdos hechas por los mismos alumnos en un cartelón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-Libro preguntón 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-Pelota, porterías, pañuelos y medallas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-Cuento en grande. 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sus hallazgos al observar seres vivos, fenómenos y elementos naturales, utilizando registros propios y recursos impresos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Habla sobre sus conductas y las de sus compañeros, explica las consecuencias de sus actos y reflexiona ante situaciones de desacuerdo.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con eficacia sus ideas acerca de diversos temas y atiende lo que se dice en interacción con otras personas.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Habla sobre sus conductas y las de sus compañeros, explica las consecuencias de sus actos y reflexiona ante situaciones de desacuerdo.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con eficacia sus ideas acerca de diversos temas y atiende lo que se dice en interacción con otras personas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447340"/>
              </p:ext>
            </p:extLst>
          </p:nvPr>
        </p:nvGraphicFramePr>
        <p:xfrm>
          <a:off x="131995" y="5363667"/>
          <a:ext cx="8852302" cy="1332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4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7746">
                <a:tc rowSpan="2"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Actividades, organización y consignas 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Aprendizajes esperados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417"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¿QUIÉN ES MI PAREJA?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Recibe material y escucha indicaciones.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 las características del objeto natural que le corresponde, representa como es sin hablar y busca al compañero que tenga la misma tarjeta y sus características sean parecidas. 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Coloca en la actividad en hoja, el resultado de lo que sus ojos vieron.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VIERNES</a:t>
                      </a:r>
                      <a:endParaRPr lang="es-MX" sz="1200" dirty="0" smtClean="0"/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-Cartas con animales, plantas y fenómenos naturales.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245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056992"/>
              </p:ext>
            </p:extLst>
          </p:nvPr>
        </p:nvGraphicFramePr>
        <p:xfrm>
          <a:off x="145849" y="2330549"/>
          <a:ext cx="8852302" cy="23413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4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1577">
                <a:tc rowSpan="2"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CIERRE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Actividades, organización y consignas 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Aprendizajes esperados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1935"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¿QUÉ ES LO QUE ENCONTRE?</a:t>
                      </a:r>
                      <a:endParaRPr lang="es-MX" sz="1000" b="1" i="1" u="sng" baseline="0" dirty="0" smtClean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como es la dinámica de la actividad. </a:t>
                      </a: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Frente al grupo expone su libro de explorador y describe las cosas nuevas que encontró en la naturaleza y como se sintió con ellos </a:t>
                      </a: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Escuchas las presentaciones de sus compañeros. </a:t>
                      </a: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1" i="1" u="sng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DIBUJO COMESTIBLE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Recibe material y escucha a la maestra.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Después de escuchar la importancia de seguir los acuerdos y tener buenas conductas entre compañeros, , comenta como se sintió durante las dos semanas de clases.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 su emoción en un dibujo hecho de dulce.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VIERNES</a:t>
                      </a:r>
                    </a:p>
                    <a:p>
                      <a:pPr algn="ctr"/>
                      <a:r>
                        <a:rPr lang="es-MX" sz="1200" dirty="0" smtClean="0"/>
                        <a:t>06-mar-20</a:t>
                      </a:r>
                      <a:endParaRPr lang="es-MX" sz="1200" dirty="0"/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dirty="0" smtClean="0"/>
                    </a:p>
                    <a:p>
                      <a:pPr algn="ctr"/>
                      <a:r>
                        <a:rPr lang="es-MX" sz="1000" dirty="0" smtClean="0"/>
                        <a:t>-</a:t>
                      </a:r>
                      <a:r>
                        <a:rPr lang="es-MX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Libro del explorador,</a:t>
                      </a:r>
                      <a:r>
                        <a:rPr lang="es-MX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micrófono y estrella.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-Galletas, lechera, colorante, betún, plato y cuchara.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con eficacia sus ideas acerca de diversos temas y atiende lo que se dice en interacción con otras personas.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Habla sobre sus conductas y las de sus compañeros, explica las consecuencias de sus actos y reflexiona ante situaciones de desacuerdo.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289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88640"/>
            <a:ext cx="8568952" cy="15309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395535" y="246710"/>
            <a:ext cx="296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Times New Roman" pitchFamily="18" charset="0"/>
                <a:cs typeface="Times New Roman" pitchFamily="18" charset="0"/>
              </a:rPr>
              <a:t>Adecuaciones curriculares:</a:t>
            </a:r>
            <a:endParaRPr lang="es-MX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251520" y="4879520"/>
            <a:ext cx="43924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_______________________________</a:t>
            </a:r>
            <a:endParaRPr lang="es-MX" dirty="0"/>
          </a:p>
          <a:p>
            <a:pPr algn="ctr"/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Firma del estudiante normalista </a:t>
            </a:r>
          </a:p>
          <a:p>
            <a:pPr algn="ctr"/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Adriana </a:t>
            </a:r>
            <a:r>
              <a:rPr lang="es-MX" sz="1400" dirty="0" err="1" smtClean="0">
                <a:latin typeface="Times New Roman" pitchFamily="18" charset="0"/>
                <a:cs typeface="Times New Roman" pitchFamily="18" charset="0"/>
              </a:rPr>
              <a:t>Gpe</a:t>
            </a:r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. Ferrer Badillo  </a:t>
            </a:r>
            <a:endParaRPr lang="es-MX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6 Rectángulo"/>
          <p:cNvSpPr/>
          <p:nvPr/>
        </p:nvSpPr>
        <p:spPr>
          <a:xfrm>
            <a:off x="4644008" y="4879520"/>
            <a:ext cx="45010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_____________________________________________</a:t>
            </a:r>
          </a:p>
          <a:p>
            <a:pPr algn="ctr"/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Firma del Profesor Titular</a:t>
            </a:r>
          </a:p>
          <a:p>
            <a:pPr algn="ctr"/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Lic.  Zulema Patricia de la Rosa Nájera</a:t>
            </a:r>
            <a:endParaRPr lang="es-MX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s-MX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 CuadroTexto"/>
          <p:cNvSpPr txBox="1"/>
          <p:nvPr/>
        </p:nvSpPr>
        <p:spPr>
          <a:xfrm>
            <a:off x="2339752" y="6128626"/>
            <a:ext cx="4054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       _______________________________________</a:t>
            </a:r>
          </a:p>
          <a:p>
            <a:pPr algn="ctr"/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  Firma del Docente de la Normal</a:t>
            </a:r>
          </a:p>
          <a:p>
            <a:pPr algn="ctr"/>
            <a:r>
              <a:rPr lang="es-MX" sz="1400" dirty="0" smtClean="0">
                <a:latin typeface="Times New Roman" pitchFamily="18" charset="0"/>
                <a:cs typeface="Times New Roman" pitchFamily="18" charset="0"/>
              </a:rPr>
              <a:t> Isabel del Carmen Aguirre Ramos</a:t>
            </a:r>
            <a:endParaRPr lang="es-MX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MX" dirty="0"/>
              <a:t>                                                                                             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8" name="1 Rectángulo"/>
          <p:cNvSpPr/>
          <p:nvPr/>
        </p:nvSpPr>
        <p:spPr>
          <a:xfrm>
            <a:off x="251520" y="1848704"/>
            <a:ext cx="8568952" cy="1944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9" name="2 CuadroTexto"/>
          <p:cNvSpPr txBox="1"/>
          <p:nvPr/>
        </p:nvSpPr>
        <p:spPr>
          <a:xfrm>
            <a:off x="395536" y="184870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Times New Roman" pitchFamily="18" charset="0"/>
                <a:cs typeface="Times New Roman" pitchFamily="18" charset="0"/>
              </a:rPr>
              <a:t>Observaciones:</a:t>
            </a:r>
            <a:endParaRPr lang="es-MX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618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77543" y="513754"/>
            <a:ext cx="778891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Propósito de la Jornada de Práctica:</a:t>
            </a:r>
            <a:endParaRPr lang="es-MX" sz="1400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Desarrollar las competencias profesionales por medio de la implementación de situaciones de aprendizaje que favorezcan las competencias lingüísticas, nociones </a:t>
            </a: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forma, espacio y medida, 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poner en practica habilidades motrices y socioemocionales, aplicar instrumentos de evaluación  </a:t>
            </a: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implementar un proyecto </a:t>
            </a: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socioeducativo</a:t>
            </a: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400" b="1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Propósito de la Situación Didáctica:</a:t>
            </a:r>
            <a:endParaRPr lang="es-MX" sz="1400" dirty="0" smtClean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Fomenta 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importancia </a:t>
            </a: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conocer </a:t>
            </a: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emocione y sentimientos que existen, 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mediante la implementación de actividades de los diversos campos formativos y áreas de desarrollo personal y </a:t>
            </a: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social.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Fotomural Niños divertidos dibujos animados con emociones • Pixer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606" y="3694684"/>
            <a:ext cx="4762789" cy="306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7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579223" y="356045"/>
            <a:ext cx="4630506" cy="1030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Situación Didáctica</a:t>
            </a: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</a:pPr>
            <a:r>
              <a:rPr lang="es-MX" sz="1600" u="sng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me siento?</a:t>
            </a:r>
            <a:endParaRPr lang="es-MX" sz="1600" u="sng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endParaRPr lang="es-MX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Segunda jornada de practica del 2020</a:t>
            </a:r>
            <a:endParaRPr lang="es-MX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872476"/>
              </p:ext>
            </p:extLst>
          </p:nvPr>
        </p:nvGraphicFramePr>
        <p:xfrm>
          <a:off x="368755" y="4203140"/>
          <a:ext cx="8146594" cy="1141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2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8976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</a:t>
                      </a: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Formación Académica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Exploración y Comprensión del Mundo Natural y Social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29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Mundo Natural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sus hallazgos al observar seres vivos, fenómenos y elementos naturales, utilizando registros propios y recursos impresos</a:t>
                      </a:r>
                      <a:r>
                        <a:rPr lang="es-MX" sz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29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8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Exploración de la naturaleza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39176"/>
              </p:ext>
            </p:extLst>
          </p:nvPr>
        </p:nvGraphicFramePr>
        <p:xfrm>
          <a:off x="368755" y="1771180"/>
          <a:ext cx="8146594" cy="1011111"/>
        </p:xfrm>
        <a:graphic>
          <a:graphicData uri="http://schemas.openxmlformats.org/drawingml/2006/table">
            <a:tbl>
              <a:tblPr firstRow="1" firstCol="1" bandRow="1"/>
              <a:tblGrid>
                <a:gridCol w="2784506">
                  <a:extLst>
                    <a:ext uri="{9D8B030D-6E8A-4147-A177-3AD203B41FA5}">
                      <a16:colId xmlns:a16="http://schemas.microsoft.com/office/drawing/2014/main" val="2053798601"/>
                    </a:ext>
                  </a:extLst>
                </a:gridCol>
                <a:gridCol w="2760066">
                  <a:extLst>
                    <a:ext uri="{9D8B030D-6E8A-4147-A177-3AD203B41FA5}">
                      <a16:colId xmlns:a16="http://schemas.microsoft.com/office/drawing/2014/main" val="2961676194"/>
                    </a:ext>
                  </a:extLst>
                </a:gridCol>
                <a:gridCol w="2602022">
                  <a:extLst>
                    <a:ext uri="{9D8B030D-6E8A-4147-A177-3AD203B41FA5}">
                      <a16:colId xmlns:a16="http://schemas.microsoft.com/office/drawing/2014/main" val="3161356596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Campo de Formación Académica</a:t>
                      </a:r>
                      <a:endParaRPr lang="es-MX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Lenguaje y Comunicación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</a:t>
                      </a:r>
                      <a:endParaRPr lang="es-MX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esperado</a:t>
                      </a:r>
                      <a:endParaRPr lang="es-MX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171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Oralidad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con eficacia sus ideas acerca de diversos temas y atiende lo que se dice en interacción con otras personas.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5341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368951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Conversación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353145"/>
                  </a:ext>
                </a:extLst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996308"/>
              </p:ext>
            </p:extLst>
          </p:nvPr>
        </p:nvGraphicFramePr>
        <p:xfrm>
          <a:off x="368755" y="5502216"/>
          <a:ext cx="8146594" cy="1185482"/>
        </p:xfrm>
        <a:graphic>
          <a:graphicData uri="http://schemas.openxmlformats.org/drawingml/2006/table">
            <a:tbl>
              <a:tblPr firstRow="1" firstCol="1" bandRow="1"/>
              <a:tblGrid>
                <a:gridCol w="2784506">
                  <a:extLst>
                    <a:ext uri="{9D8B030D-6E8A-4147-A177-3AD203B41FA5}">
                      <a16:colId xmlns:a16="http://schemas.microsoft.com/office/drawing/2014/main" val="2930782285"/>
                    </a:ext>
                  </a:extLst>
                </a:gridCol>
                <a:gridCol w="2760066">
                  <a:extLst>
                    <a:ext uri="{9D8B030D-6E8A-4147-A177-3AD203B41FA5}">
                      <a16:colId xmlns:a16="http://schemas.microsoft.com/office/drawing/2014/main" val="3199947925"/>
                    </a:ext>
                  </a:extLst>
                </a:gridCol>
                <a:gridCol w="2602022">
                  <a:extLst>
                    <a:ext uri="{9D8B030D-6E8A-4147-A177-3AD203B41FA5}">
                      <a16:colId xmlns:a16="http://schemas.microsoft.com/office/drawing/2014/main" val="2374881138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Áreas de Desarrollo Personal y Social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Educación Socioemocional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1</a:t>
                      </a:r>
                      <a:endParaRPr lang="es-MX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Aprendizaje esperado</a:t>
                      </a:r>
                      <a:endParaRPr lang="es-MX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0060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Colaboración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Habla sobre sus conductas y las de sus compañeros, explica las consecuencias de sus actos y reflexiona ante situaciones de desacuerdo.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8144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Organizador Curricular 2</a:t>
                      </a:r>
                      <a:endParaRPr lang="es-MX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405073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Inclusión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793291"/>
                  </a:ext>
                </a:extLst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62400"/>
              </p:ext>
            </p:extLst>
          </p:nvPr>
        </p:nvGraphicFramePr>
        <p:xfrm>
          <a:off x="368752" y="2874549"/>
          <a:ext cx="8146598" cy="1206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8291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</a:t>
                      </a: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Formación Académica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Pensamiento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Matemático 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 esperado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29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Análisis de datos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Contesta preguntas en las que necesite recabar datos; los organiza a través de tablas y pictogramas que interpreta para contestar las preguntas planteadas.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29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</a:t>
                      </a:r>
                      <a:endParaRPr lang="es-MX" sz="1400" b="1" i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88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Recolección y representación de datos </a:t>
                      </a:r>
                      <a:endParaRPr lang="es-MX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 descr="10 hermosos cortos animados para trabajar las emociones en cla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97" y="133102"/>
            <a:ext cx="3210471" cy="147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18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05376" y="275568"/>
            <a:ext cx="5398624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s-MX" sz="13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CRONOGRAMA SEMANAL</a:t>
            </a: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-MX" sz="1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Jardín de niños EUROPA</a:t>
            </a: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-MX" sz="14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Segunda jornada de practica del </a:t>
            </a:r>
            <a:r>
              <a:rPr lang="es-MX" sz="14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</a:t>
            </a:r>
            <a:endParaRPr lang="es-MX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 practicante: Adriana </a:t>
            </a:r>
            <a:r>
              <a:rPr lang="es-MX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Gpe</a:t>
            </a: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Ferrer Badillo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158870"/>
              </p:ext>
            </p:extLst>
          </p:nvPr>
        </p:nvGraphicFramePr>
        <p:xfrm>
          <a:off x="391929" y="1736076"/>
          <a:ext cx="8360145" cy="4494961"/>
        </p:xfrm>
        <a:graphic>
          <a:graphicData uri="http://schemas.openxmlformats.org/drawingml/2006/table">
            <a:tbl>
              <a:tblPr firstRow="1" firstCol="1" bandRow="1"/>
              <a:tblGrid>
                <a:gridCol w="1042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4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6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HORA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LUNES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MARTES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MIERCOLES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JUEVES</a:t>
                      </a:r>
                      <a:endParaRPr lang="es-MX" sz="1400" b="1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VIERNES</a:t>
                      </a:r>
                      <a:endParaRPr lang="es-MX" sz="1400" b="1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8:00 a.m.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8:30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Honores a la 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bandera</a:t>
                      </a:r>
                      <a:endParaRPr lang="es-MX" sz="1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Rutina de activación física</a:t>
                      </a:r>
                      <a:endParaRPr lang="es-MX" sz="1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8:30 a.m.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9:00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Acuerdos de clase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libro explorador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Yoga de la naturaleza</a:t>
                      </a:r>
                      <a:endParaRPr lang="es-MX" sz="1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Lentes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locos</a:t>
                      </a:r>
                      <a:endParaRPr lang="es-MX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¿Qué es lo que encontré?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9:00 a.m. -  9:30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 pequeño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amigo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Arcoíris explosivo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¿Qué soy?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¿Qué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 correcto?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¿Quién es mi pareja?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9:30 a.m.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10:00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¿Qué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estoy escuchando?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¿Cómo lo hicimos?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Juguemos con las espuma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 libro preguntón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 dibujo comestible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10:</a:t>
                      </a: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00</a:t>
                      </a: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a.m. – 10:20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 pedazo de nieve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Video 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“</a:t>
                      </a:r>
                      <a:r>
                        <a:rPr lang="es-MX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emociones y sentimientos”</a:t>
                      </a: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Cuento “Los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animales”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Música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Ed. Física</a:t>
                      </a:r>
                      <a:endParaRPr lang="es-MX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10:20 a.m. – 10:30 a.m. 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Lavado</a:t>
                      </a:r>
                      <a:r>
                        <a:rPr lang="es-MX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de manos y alimentos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10:30 a.m. – 11:00</a:t>
                      </a: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  E  C  R  E O  </a:t>
                      </a: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11:00 a.m. – 11:30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Rally de los sentidos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cigarra y la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hormiga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Taller</a:t>
                      </a:r>
                      <a:r>
                        <a:rPr lang="es-MX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teatro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Futbol en parejas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Cuentopolis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11:30 a.m.</a:t>
                      </a: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12:00 p.m.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Lotería de valores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 nuevo juguete</a:t>
                      </a:r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12:00 p.m.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12:30 p.m.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s-MX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E  C  R  E  O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9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12:30 p.m.</a:t>
                      </a: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– 1:00 p.m.</a:t>
                      </a:r>
                    </a:p>
                  </a:txBody>
                  <a:tcPr marL="48893" marR="488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Reflexión</a:t>
                      </a:r>
                      <a:r>
                        <a:rPr lang="es-MX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cierre de clases</a:t>
                      </a:r>
                      <a:endParaRPr lang="es-MX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48893" marR="488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Elipse 8"/>
          <p:cNvSpPr/>
          <p:nvPr/>
        </p:nvSpPr>
        <p:spPr>
          <a:xfrm>
            <a:off x="266978" y="6376693"/>
            <a:ext cx="1815353" cy="3899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Lenguaje</a:t>
            </a:r>
          </a:p>
        </p:txBody>
      </p:sp>
      <p:sp>
        <p:nvSpPr>
          <p:cNvPr id="10" name="Elipse 9"/>
          <p:cNvSpPr/>
          <p:nvPr/>
        </p:nvSpPr>
        <p:spPr>
          <a:xfrm>
            <a:off x="2221282" y="6376693"/>
            <a:ext cx="2066366" cy="3899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Pensamiento</a:t>
            </a:r>
          </a:p>
        </p:txBody>
      </p:sp>
      <p:sp>
        <p:nvSpPr>
          <p:cNvPr id="11" name="Elipse 10"/>
          <p:cNvSpPr/>
          <p:nvPr/>
        </p:nvSpPr>
        <p:spPr>
          <a:xfrm>
            <a:off x="4426603" y="6376693"/>
            <a:ext cx="1815353" cy="38996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Exploración</a:t>
            </a:r>
          </a:p>
        </p:txBody>
      </p:sp>
      <p:sp>
        <p:nvSpPr>
          <p:cNvPr id="12" name="Elipse 11"/>
          <p:cNvSpPr/>
          <p:nvPr/>
        </p:nvSpPr>
        <p:spPr>
          <a:xfrm>
            <a:off x="6380909" y="6376692"/>
            <a:ext cx="2371165" cy="38996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Socioemocional</a:t>
            </a:r>
          </a:p>
        </p:txBody>
      </p:sp>
      <p:pic>
        <p:nvPicPr>
          <p:cNvPr id="3074" name="Picture 2" descr="Conjunto De 4 Niños De Dibujos Animados Se Enfrenta Con Diferentes ..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199"/>
          <a:stretch/>
        </p:blipFill>
        <p:spPr bwMode="auto">
          <a:xfrm>
            <a:off x="4426603" y="386120"/>
            <a:ext cx="2266242" cy="1001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onjunto De 4 Niños De Dibujos Animados Se Enfrenta Con Diferentes ..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80"/>
          <a:stretch/>
        </p:blipFill>
        <p:spPr bwMode="auto">
          <a:xfrm>
            <a:off x="6692845" y="423885"/>
            <a:ext cx="2184394" cy="96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344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913805"/>
              </p:ext>
            </p:extLst>
          </p:nvPr>
        </p:nvGraphicFramePr>
        <p:xfrm>
          <a:off x="131995" y="297190"/>
          <a:ext cx="8852302" cy="59151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4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1577">
                <a:tc rowSpan="3"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INICIO 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Actividades, organización y consignas 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Aprendizajes esperados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9974"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sng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  <a:r>
                        <a:rPr lang="es-MX" sz="1000" b="1" u="sng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rutinarias.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</a:t>
                      </a:r>
                      <a:r>
                        <a:rPr lang="es-MX" sz="1000" b="1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la fecha y cuenta cuantos alumnos asistieron y cuantos faltaron.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baseline="0" dirty="0" smtClean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ACUERDOS DE CLASE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 en una conversación con sus compañero  y maestra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Propone acuerdos para mejorar la convivencia dentro del salón de clases, identifica cuales son las conductas buenas y malas, además de sus consecuencias.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Convive y aprende a trabajar con sus demás compañeros.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 PEQUEÑO AMIGO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Recibe material y escucha para que se utiliza.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ideas sobre que es lo que esta tocando, para que sirve y como es la forma correcta de trabajar con él.</a:t>
                      </a: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Convive y aprende a jugar de manera tranquila.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1" i="1" u="sng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¿QUE </a:t>
                      </a:r>
                      <a:r>
                        <a:rPr lang="es-MX" sz="1000" b="1" i="1" u="sng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ESTOY ESCUCHANDO?</a:t>
                      </a:r>
                      <a:endParaRPr lang="es-MX" sz="1000" b="1" i="1" u="sng" baseline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los diferentes sonidos e identifica de que animal o fenómeno se trata.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con sus compañeros los seres vivos, fenómenos y elementos naturales que reconoce por sus sonidos.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y escucha los hechos de sus compañeros mientras son observadas las respuestas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LUNES</a:t>
                      </a:r>
                      <a:endParaRPr lang="es-MX" sz="1200" dirty="0" smtClean="0"/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000" dirty="0" smtClean="0"/>
                        <a:t>-Acuerdos en imágenes</a:t>
                      </a:r>
                      <a:endParaRPr lang="es-MX" sz="1000" dirty="0" smtClean="0"/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-Juguete y caja para guardar.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-Pictograma y sonidos de animales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Habla sobre sus conductas y las de sus compañeros, explica las consecuencias de sus actos y reflexiona ante situaciones de desacuerdo.</a:t>
                      </a: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con eficacia sus ideas acerca de diversos temas y atiende lo que se dice en interacción con otras personas.</a:t>
                      </a: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sus hallazgos al observar seres vivos, fenómenos y elementos naturales, utilizando registros propios y recursos impresos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 LIBRO EXPLORADOR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Entiende para que sirve el libro y observa como es.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Observa, registra y describe los elementos de la naturaleza que va conociendo en el transcurso de la semana y lo que siente al verlos.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donde ha visto ese libro y que es lo primero que encontró en el jardín al salir a explorar.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1" u="sng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DE EMOCIONES Y SENTIMIENTOS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 el video en la pantalla y conoce las emociones y sentimientos.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Habla sobre las situaciones en que pueden presentarse estas y que puede pasar si reacciona bien o mal.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Reflexiona con sus compañeros la manera correcta de expresar nuestras emociones y sentimientos ya sean positivos o negativos.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MARTES</a:t>
                      </a:r>
                      <a:endParaRPr lang="es-MX" sz="1200" dirty="0"/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-Cuaderno con hojas en blanco y pegamento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hlinkClick r:id="rId2"/>
                        </a:rPr>
                        <a:t>https://www.youtube.com/watch?v=2sX6_I72rfo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Habla sobre sus conductas y las de sus compañeros, explica las consecuencias de sus actos y reflexiona ante situaciones de desacuerdo.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3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193241"/>
              </p:ext>
            </p:extLst>
          </p:nvPr>
        </p:nvGraphicFramePr>
        <p:xfrm>
          <a:off x="298603" y="1459988"/>
          <a:ext cx="8526743" cy="4841508"/>
        </p:xfrm>
        <a:graphic>
          <a:graphicData uri="http://schemas.openxmlformats.org/drawingml/2006/table">
            <a:tbl>
              <a:tblPr firstRow="1" firstCol="1" bandRow="1"/>
              <a:tblGrid>
                <a:gridCol w="417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0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2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Actividades,</a:t>
                      </a:r>
                      <a:r>
                        <a:rPr lang="es-MX" sz="1000" b="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Organización y consignas</a:t>
                      </a: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Recursos</a:t>
                      </a: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Día</a:t>
                      </a: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Aprendizaje</a:t>
                      </a:r>
                      <a:r>
                        <a:rPr lang="es-MX" sz="1000" b="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esperado</a:t>
                      </a: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4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PROYECTO</a:t>
                      </a:r>
                      <a:r>
                        <a:rPr lang="es-MX" sz="1000" b="1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SOCIOEDUCATIVO</a:t>
                      </a:r>
                      <a:endParaRPr lang="es-MX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RALLY DE LOS </a:t>
                      </a: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SENTIDOS</a:t>
                      </a:r>
                      <a:endParaRPr lang="es-MX" sz="1000" b="1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SENTIDO DEL OÍDO: 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Guardar silencio total en el aula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Despertar la sensibilidad de la agudeza del oído, al identificar estímulos sonoros que se les proyectará.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Distinguir las diferencias entre un sonido y otro e identificar su procedencia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0" b="1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SENTIDO DE LA VISTA: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Utilizar en cada figura todas las piezas.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 sobreponer las piezas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Juego colaborativo donde reproduce imágenes con ayuda de figuras del tangram.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0" b="1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SENTIDO DEL OLFATO: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Diferenciar y reconocer los olores en cada una de las diferentes sustancias que se encuentran y relacionarlas con la imagen que corresponde el olor.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0" b="1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SENTIDO DEL GUSTO: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Asocia cada bebida a la zona de la lengua donde se percibe su sabor.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0" b="1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SENTIDO DEL TACTO: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Dentro de una bolsa negra se encuentran varios objetos con diferentes atributos físicos.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Al tocar los objetos tratar de describirlos e identificarlos según su textura, solo con ayuda el sentido del tacto (No ver los 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objetos 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antes de tocarlos)</a:t>
                      </a:r>
                    </a:p>
                  </a:txBody>
                  <a:tcPr marL="65190" marR="65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MX" sz="1000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Evaluación por medio de rúbrica)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Sonidos de diferentes </a:t>
                      </a: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fenómenos</a:t>
                      </a: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Figuras del tangram grandes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Sustancias de olor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Imágenes</a:t>
                      </a: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Boca gigante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Sustancias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Bolsa de plástico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Objetos de distintas texturas</a:t>
                      </a:r>
                    </a:p>
                  </a:txBody>
                  <a:tcPr marL="65190" marR="65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LUNES</a:t>
                      </a:r>
                      <a:endParaRPr lang="pt-BR" sz="1000" b="1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y nombra situaciones que le generan alegría, seguridad, tristeza, miedo o enojo, y expresa lo que siente.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Elipse 2"/>
          <p:cNvSpPr/>
          <p:nvPr/>
        </p:nvSpPr>
        <p:spPr>
          <a:xfrm>
            <a:off x="3012136" y="349965"/>
            <a:ext cx="3485646" cy="7999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Actividad #1 como equipo de practica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83168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117156"/>
              </p:ext>
            </p:extLst>
          </p:nvPr>
        </p:nvGraphicFramePr>
        <p:xfrm>
          <a:off x="145849" y="623831"/>
          <a:ext cx="8852302" cy="52477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4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1577">
                <a:tc rowSpan="3"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Actividades, organización y consignas 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Aprendizajes esperados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919"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NIEVE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los pasos para realizar el experimento y sigue las reglas.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sus hallazgos al utilizar algunos recursos y observar fenómenos naturales.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Comparte su opinión con sus compañeros, mientras explora el resultado de su experimento.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LUNES</a:t>
                      </a:r>
                      <a:endParaRPr lang="es-MX" sz="1200" dirty="0"/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-Pasos en grande, reglas, pedazo de pañal, agua, cuchara y vaso.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sus hallazgos al observar seres vivos, fenómenos y elementos naturales, utilizando registros propios y recursos impresos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 ARCOIRIS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Escucha los pasos del experimento y las reglas  a seguir.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sus hallazgos sobre el fenómeno natural que esta observando.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 el resultado final de su experimento.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¿CÓMO LO HICIMOS?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Recibe material y escucha las indicaciones.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Responde a como sucedió el experimento, cuales son las pasos que siguió y los representa en la actividad en físico.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Comparte con sus compañeros sus respuestas mostrando su trabajo final.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CIGARRA Y LA HORMIGA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la fabula sentado al centro del salón.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Responde a porque le ocurrió y expresa sus ideas de como creen que se sintieron los personajes.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reflexión con sus compañeros sobre que experiencias semejantes ha tenido y que tipo de valores debió aplicar.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LOTERIA DE VALORES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 con atención el material que recibió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Habla sobre las conductas que debe seguir para poder jugar.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Juega a la lotería y explica a manera de reflexión como se sintió y si se presentaron situaciones de conflicto, cuales fueron las consecuencias. m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MARTES</a:t>
                      </a:r>
                      <a:endParaRPr lang="es-MX" sz="1200" dirty="0"/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-Vinagre, bicarbonato,</a:t>
                      </a:r>
                      <a:r>
                        <a:rPr lang="es-MX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jabón, agua y colorante.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-Actividad en físico.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ctr">
                        <a:buFontTx/>
                        <a:buChar char="-"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-Fabula en grande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-Tablas de lotería y fichas. 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sus hallazgos al observar seres vivos, fenómenos y elementos naturales, utilizando registros propios y recursos impresos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con eficacia sus ideas acerca de diversos temas y atiende lo que se dice en interacción con otras personas.</a:t>
                      </a: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con eficacia sus ideas acerca de diversos temas y atiende lo que se dice en interacción con otras personas.</a:t>
                      </a: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Habla sobre sus conductas y las de sus compañeros, explica las consecuencias de sus actos y reflexiona ante situaciones de desacuerdo.</a:t>
                      </a: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69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46441"/>
              </p:ext>
            </p:extLst>
          </p:nvPr>
        </p:nvGraphicFramePr>
        <p:xfrm>
          <a:off x="159703" y="1485584"/>
          <a:ext cx="8852302" cy="40772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4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9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1577">
                <a:tc rowSpan="2"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Actividades, organización y consignas 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Aprendizajes esperados</a:t>
                      </a:r>
                      <a:endParaRPr lang="es-MX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874"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YOGA DE LA NATURALEZA</a:t>
                      </a:r>
                      <a:endParaRPr lang="es-MX" sz="1000" b="1" i="1" u="sng" baseline="0" dirty="0" smtClean="0">
                        <a:solidFill>
                          <a:srgbClr val="FF99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video y repite los movimientos en el piso. </a:t>
                      </a: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 y representa las posiciones de yoga que simulan algún animal, planta u otro elementos de la naturaleza. </a:t>
                      </a: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como se sintió con sus compañeros.</a:t>
                      </a: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00" b="1" i="1" u="sng" kern="120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¿QUÉ</a:t>
                      </a:r>
                      <a:r>
                        <a:rPr lang="es-MX" sz="1000" b="1" i="1" u="sng" kern="1200" baseline="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SOY</a:t>
                      </a:r>
                      <a:r>
                        <a:rPr lang="es-MX" sz="1000" b="1" i="1" u="sng" kern="1200" dirty="0" smtClean="0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?</a:t>
                      </a:r>
                      <a:endParaRPr lang="es-MX" sz="1000" kern="1200" dirty="0" smtClean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I. Escucha las indicaciones del juego y atiende a las instrucciones de la dinámica. Acomoda su mesa y silla en las orillas del salón. </a:t>
                      </a:r>
                    </a:p>
                    <a:p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D. Comienza a describir y decir características de los objetos y respeta turnos para expresar sus ideas.</a:t>
                      </a:r>
                    </a:p>
                    <a:p>
                      <a:r>
                        <a:rPr lang="es-MX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C. Amplía su conocimiento en objetos y vobalurio, reflexiona sobre la actividad. </a:t>
                      </a:r>
                    </a:p>
                    <a:p>
                      <a:endParaRPr lang="es-MX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JUGUEMOS CON ESPUMA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Recibe material y escucha con atención las indicaciones.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Propone acuerdos entre sus compañeros para jugar de una manera mas correcta.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Juega con la espuma y explica las conductas positivas o negativos que se presentaron y las consecuencias.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000" b="0" i="0" u="non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000" b="1" i="1" u="sng" baseline="0" dirty="0" smtClean="0">
                          <a:solidFill>
                            <a:srgbClr val="FF99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Cuento: LOS ANIMALES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Escucha el cuento sentado al centro del salón.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Responde a porque supo identificar cada animal que escuchaba.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000" b="1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0" i="0" u="non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reflexión con sus compañeros acerca de los sonidos que ha escuchado antes.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MIERCOLES</a:t>
                      </a:r>
                    </a:p>
                    <a:p>
                      <a:pPr algn="ctr"/>
                      <a:r>
                        <a:rPr lang="es-MX" sz="1200" dirty="0" smtClean="0"/>
                        <a:t> </a:t>
                      </a:r>
                      <a:endParaRPr lang="es-MX" sz="1200" dirty="0"/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000" dirty="0" smtClean="0"/>
                        <a:t>-</a:t>
                      </a:r>
                      <a:r>
                        <a:rPr lang="es-MX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-Canción de yoga con animales y elementos de la naturaleza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-Carta con animal, planta o fenómeno natural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-Espuma y trapo.</a:t>
                      </a:r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0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Obtiene, registra, representa y describe información para responder dudas y ampliar su conocimiento en relación con plantas, animales y otros elementos naturales.</a:t>
                      </a: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Expresa con eficacia sus ideas acerca de diversos temas y atiende lo que se dice en interacción con otras personas.</a:t>
                      </a: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Habla sobre sus conductas y las de sus compañeros, explica las consecuencias de sus actos y reflexiona ante situaciones de desacuerdo.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con eficacia sus ideas acerca de diversos temas y atiende lo que se dice en interacción con otras personas.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3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507982"/>
              </p:ext>
            </p:extLst>
          </p:nvPr>
        </p:nvGraphicFramePr>
        <p:xfrm>
          <a:off x="573725" y="1573382"/>
          <a:ext cx="7933742" cy="4654022"/>
        </p:xfrm>
        <a:graphic>
          <a:graphicData uri="http://schemas.openxmlformats.org/drawingml/2006/table">
            <a:tbl>
              <a:tblPr firstRow="1" firstCol="1" bandRow="1"/>
              <a:tblGrid>
                <a:gridCol w="388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2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5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Actividades,</a:t>
                      </a:r>
                      <a:r>
                        <a:rPr lang="es-MX" sz="1000" b="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Organización y consignas</a:t>
                      </a: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Recursos</a:t>
                      </a: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Día</a:t>
                      </a: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Aprendizaje</a:t>
                      </a:r>
                      <a:r>
                        <a:rPr lang="es-MX" sz="1000" b="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esperado</a:t>
                      </a:r>
                      <a:endParaRPr lang="es-MX" sz="1000" b="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PROYECTO</a:t>
                      </a:r>
                      <a:r>
                        <a:rPr lang="es-MX" sz="1000" b="1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SOCIOEDUCATIVO</a:t>
                      </a:r>
                      <a:endParaRPr lang="es-MX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03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s-MX" sz="1000" b="1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TALLER DE TEATRO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 ayuda de algunos padres de familia se dividirá el jardín en personajes y representarán un cuento siguiendo un guión establecido</a:t>
                      </a:r>
                      <a:endParaRPr lang="es-MX" sz="1000" b="1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s-MX" sz="1000" b="1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I. Conversa acerca de como se puede contar un cuento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D. Propone estrategias de organización de una obra y escucha los diálogos a producir con ayuda de marionetas y de sus padres. Realiza una representación frente a toda la comunidad.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C. Conversa acerca de lo que más le gustó del cuento.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s-MX" sz="1000" b="1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s-MX" sz="1000" b="1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s-MX" sz="1000" b="1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s-MX" sz="1000" b="1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CUENTÓPOLIS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I. 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Participa en una conversación grupal acerca de como asistir a una sala de cine.</a:t>
                      </a: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(Comenta dentro del grupo que cuentos son sus favoritos y como se pueden representar)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D. 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Reconoce las emociones que le causa el observar y escuchar cuentos de distintos personajes y distintas representaciones.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C. 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Expone sus ideas con sus compañeros de como se sintieron al escuchar y observar los cuentos.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s-MX" sz="1000" b="1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Padres de familia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Teatro para títeres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Títeres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(Evaluación por observación)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ORGANIZACIÓN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Toda la comunidad escolar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VIERNES      </a:t>
                      </a:r>
                      <a:r>
                        <a:rPr lang="es-MX" sz="1000" b="1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                                        MIERCOLES</a:t>
                      </a:r>
                      <a:endParaRPr lang="pt-BR" sz="1000" b="1" baseline="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5190" marR="6519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Propone acuerdos para la convivencia, el juego o el trabajo, explica su utilidad y actúa con apego a ellos.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y nombra situaciones que le generan alegría, seguridad, tristeza, miedo o enojo, y expresa lo que siente.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5190" marR="65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Elipse 2"/>
          <p:cNvSpPr/>
          <p:nvPr/>
        </p:nvSpPr>
        <p:spPr>
          <a:xfrm>
            <a:off x="3012136" y="349965"/>
            <a:ext cx="3485646" cy="7999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 smtClean="0"/>
              <a:t>Actividad #2 y 3 como equipo de practica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7057002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3098</Words>
  <Application>Microsoft Office PowerPoint</Application>
  <PresentationFormat>Presentación en pantalla (4:3)</PresentationFormat>
  <Paragraphs>524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Century Gothic</vt:lpstr>
      <vt:lpstr>Courier New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14</cp:revision>
  <dcterms:created xsi:type="dcterms:W3CDTF">2020-04-29T16:15:59Z</dcterms:created>
  <dcterms:modified xsi:type="dcterms:W3CDTF">2020-04-29T18:21:20Z</dcterms:modified>
</cp:coreProperties>
</file>